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handoutMasterIdLst>
    <p:handoutMasterId r:id="rId16"/>
  </p:handoutMasterIdLst>
  <p:sldIdLst>
    <p:sldId id="353" r:id="rId2"/>
    <p:sldId id="363" r:id="rId3"/>
    <p:sldId id="364" r:id="rId4"/>
    <p:sldId id="365" r:id="rId5"/>
    <p:sldId id="366" r:id="rId6"/>
    <p:sldId id="367" r:id="rId7"/>
    <p:sldId id="368" r:id="rId8"/>
    <p:sldId id="369" r:id="rId9"/>
    <p:sldId id="370" r:id="rId10"/>
    <p:sldId id="371" r:id="rId11"/>
    <p:sldId id="372" r:id="rId12"/>
    <p:sldId id="373" r:id="rId13"/>
    <p:sldId id="459" r:id="rId14"/>
  </p:sldIdLst>
  <p:sldSz cx="9144000" cy="6858000" type="screen4x3"/>
  <p:notesSz cx="9963150" cy="6832600"/>
  <p:custDataLst>
    <p:tags r:id="rId17"/>
  </p:custDataLst>
  <p:defaultTextStyle>
    <a:defPPr>
      <a:defRPr lang="ja-JP"/>
    </a:defPPr>
    <a:lvl1pPr algn="l" rtl="0" fontAlgn="base">
      <a:spcBef>
        <a:spcPct val="0"/>
      </a:spcBef>
      <a:spcAft>
        <a:spcPct val="0"/>
      </a:spcAft>
      <a:defRPr kumimoji="1" sz="14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4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4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4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400" kern="1200">
        <a:solidFill>
          <a:schemeClr val="tx1"/>
        </a:solidFill>
        <a:latin typeface="Arial" charset="0"/>
        <a:ea typeface="ＭＳ Ｐゴシック" pitchFamily="50" charset="-128"/>
        <a:cs typeface="+mn-cs"/>
      </a:defRPr>
    </a:lvl5pPr>
    <a:lvl6pPr marL="2286000" algn="l" defTabSz="914400" rtl="0" eaLnBrk="1" latinLnBrk="0" hangingPunct="1">
      <a:defRPr kumimoji="1" sz="1400" kern="1200">
        <a:solidFill>
          <a:schemeClr val="tx1"/>
        </a:solidFill>
        <a:latin typeface="Arial" charset="0"/>
        <a:ea typeface="ＭＳ Ｐゴシック" pitchFamily="50" charset="-128"/>
        <a:cs typeface="+mn-cs"/>
      </a:defRPr>
    </a:lvl6pPr>
    <a:lvl7pPr marL="2743200" algn="l" defTabSz="914400" rtl="0" eaLnBrk="1" latinLnBrk="0" hangingPunct="1">
      <a:defRPr kumimoji="1" sz="1400" kern="1200">
        <a:solidFill>
          <a:schemeClr val="tx1"/>
        </a:solidFill>
        <a:latin typeface="Arial" charset="0"/>
        <a:ea typeface="ＭＳ Ｐゴシック" pitchFamily="50" charset="-128"/>
        <a:cs typeface="+mn-cs"/>
      </a:defRPr>
    </a:lvl7pPr>
    <a:lvl8pPr marL="3200400" algn="l" defTabSz="914400" rtl="0" eaLnBrk="1" latinLnBrk="0" hangingPunct="1">
      <a:defRPr kumimoji="1" sz="1400" kern="1200">
        <a:solidFill>
          <a:schemeClr val="tx1"/>
        </a:solidFill>
        <a:latin typeface="Arial" charset="0"/>
        <a:ea typeface="ＭＳ Ｐゴシック" pitchFamily="50" charset="-128"/>
        <a:cs typeface="+mn-cs"/>
      </a:defRPr>
    </a:lvl8pPr>
    <a:lvl9pPr marL="3657600" algn="l" defTabSz="914400" rtl="0" eaLnBrk="1" latinLnBrk="0" hangingPunct="1">
      <a:defRPr kumimoji="1"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userDrawn="1">
          <p15:clr>
            <a:srgbClr val="A4A3A4"/>
          </p15:clr>
        </p15:guide>
        <p15:guide id="2" pos="3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CC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207" autoAdjust="0"/>
    <p:restoredTop sz="93842" autoAdjust="0"/>
  </p:normalViewPr>
  <p:slideViewPr>
    <p:cSldViewPr snapToGrid="0">
      <p:cViewPr varScale="1">
        <p:scale>
          <a:sx n="76" d="100"/>
          <a:sy n="76" d="100"/>
        </p:scale>
        <p:origin x="835" y="67"/>
      </p:cViewPr>
      <p:guideLst>
        <p:guide orient="horz" pos="2160"/>
        <p:guide pos="2880"/>
      </p:guideLst>
    </p:cSldViewPr>
  </p:slideViewPr>
  <p:outlineViewPr>
    <p:cViewPr>
      <p:scale>
        <a:sx n="33" d="100"/>
        <a:sy n="33" d="100"/>
      </p:scale>
      <p:origin x="12"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00" d="100"/>
          <a:sy n="100" d="100"/>
        </p:scale>
        <p:origin x="504" y="78"/>
      </p:cViewPr>
      <p:guideLst>
        <p:guide orient="horz" pos="2153"/>
        <p:guide pos="3140"/>
      </p:guideLst>
    </p:cSldViewPr>
  </p:notes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7746" name="Rectangle 2"/>
          <p:cNvSpPr>
            <a:spLocks noGrp="1" noChangeArrowheads="1"/>
          </p:cNvSpPr>
          <p:nvPr>
            <p:ph type="hdr" sz="quarter"/>
          </p:nvPr>
        </p:nvSpPr>
        <p:spPr bwMode="auto">
          <a:xfrm>
            <a:off x="266687" y="113922"/>
            <a:ext cx="4613485"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ctr" defTabSz="913283">
              <a:defRPr sz="1200"/>
            </a:lvl1pPr>
          </a:lstStyle>
          <a:p>
            <a:pPr algn="l">
              <a:defRPr/>
            </a:pPr>
            <a:endParaRPr lang="ja-JP" altLang="en-US" dirty="0"/>
          </a:p>
        </p:txBody>
      </p:sp>
      <p:sp>
        <p:nvSpPr>
          <p:cNvPr id="287747" name="Rectangle 3"/>
          <p:cNvSpPr>
            <a:spLocks noGrp="1" noChangeArrowheads="1"/>
          </p:cNvSpPr>
          <p:nvPr>
            <p:ph type="dt" sz="quarter" idx="1"/>
          </p:nvPr>
        </p:nvSpPr>
        <p:spPr bwMode="auto">
          <a:xfrm>
            <a:off x="6420527" y="95975"/>
            <a:ext cx="3194187"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endParaRPr lang="en-US" altLang="ja-JP" dirty="0"/>
          </a:p>
        </p:txBody>
      </p:sp>
      <p:sp>
        <p:nvSpPr>
          <p:cNvPr id="287748" name="Rectangle 4"/>
          <p:cNvSpPr>
            <a:spLocks noGrp="1" noChangeArrowheads="1"/>
          </p:cNvSpPr>
          <p:nvPr>
            <p:ph type="ftr" sz="quarter" idx="2"/>
          </p:nvPr>
        </p:nvSpPr>
        <p:spPr bwMode="auto">
          <a:xfrm>
            <a:off x="352666" y="6426936"/>
            <a:ext cx="5312935" cy="342847"/>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ctr" defTabSz="913283">
              <a:defRPr sz="1200"/>
            </a:lvl1pPr>
          </a:lstStyle>
          <a:p>
            <a:pPr algn="l">
              <a:defRPr/>
            </a:pPr>
            <a:endParaRPr lang="ja-JP" altLang="en-US" sz="1100" dirty="0"/>
          </a:p>
        </p:txBody>
      </p:sp>
      <p:sp>
        <p:nvSpPr>
          <p:cNvPr id="287749" name="Rectangle 5"/>
          <p:cNvSpPr>
            <a:spLocks noGrp="1" noChangeArrowheads="1"/>
          </p:cNvSpPr>
          <p:nvPr>
            <p:ph type="sldNum" sz="quarter" idx="3"/>
          </p:nvPr>
        </p:nvSpPr>
        <p:spPr bwMode="auto">
          <a:xfrm>
            <a:off x="7589918" y="6437532"/>
            <a:ext cx="2009484"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fld id="{63D6D410-48B4-445D-9B2F-04784F5ABC8D}" type="slidenum">
              <a:rPr lang="en-US" altLang="ja-JP"/>
              <a:pPr>
                <a:defRPr/>
              </a:pPr>
              <a:t>‹#›</a:t>
            </a:fld>
            <a:endParaRPr lang="en-US" altLang="ja-JP" dirty="0"/>
          </a:p>
        </p:txBody>
      </p:sp>
    </p:spTree>
    <p:extLst>
      <p:ext uri="{BB962C8B-B14F-4D97-AF65-F5344CB8AC3E}">
        <p14:creationId xmlns:p14="http://schemas.microsoft.com/office/powerpoint/2010/main" val="735041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2"/>
            <a:ext cx="4318056"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defTabSz="913283">
              <a:defRPr sz="1200"/>
            </a:lvl1pPr>
          </a:lstStyle>
          <a:p>
            <a:pPr>
              <a:defRPr/>
            </a:pPr>
            <a:endParaRPr lang="en-US" altLang="ja-JP"/>
          </a:p>
        </p:txBody>
      </p:sp>
      <p:sp>
        <p:nvSpPr>
          <p:cNvPr id="4099" name="Rectangle 3"/>
          <p:cNvSpPr>
            <a:spLocks noGrp="1" noChangeArrowheads="1"/>
          </p:cNvSpPr>
          <p:nvPr>
            <p:ph type="dt" idx="1"/>
          </p:nvPr>
        </p:nvSpPr>
        <p:spPr bwMode="auto">
          <a:xfrm>
            <a:off x="5643498" y="2"/>
            <a:ext cx="4318056" cy="341224"/>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lvl1pPr algn="r" defTabSz="913283">
              <a:defRPr sz="1200"/>
            </a:lvl1pPr>
          </a:lstStyle>
          <a:p>
            <a:pPr>
              <a:defRPr/>
            </a:pPr>
            <a:endParaRPr lang="en-US" altLang="ja-JP"/>
          </a:p>
        </p:txBody>
      </p:sp>
      <p:sp>
        <p:nvSpPr>
          <p:cNvPr id="7172" name="Rectangle 4"/>
          <p:cNvSpPr>
            <a:spLocks noGrp="1" noRot="1" noChangeAspect="1" noChangeArrowheads="1" noTextEdit="1"/>
          </p:cNvSpPr>
          <p:nvPr>
            <p:ph type="sldImg" idx="2"/>
          </p:nvPr>
        </p:nvSpPr>
        <p:spPr bwMode="auto">
          <a:xfrm>
            <a:off x="3271838" y="509588"/>
            <a:ext cx="3419475" cy="25654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96477" y="3244879"/>
            <a:ext cx="7971797" cy="3075887"/>
          </a:xfrm>
          <a:prstGeom prst="rect">
            <a:avLst/>
          </a:prstGeom>
          <a:noFill/>
          <a:ln w="9525">
            <a:noFill/>
            <a:miter lim="800000"/>
            <a:headEnd/>
            <a:tailEnd/>
          </a:ln>
          <a:effectLst/>
        </p:spPr>
        <p:txBody>
          <a:bodyPr vert="horz" wrap="square" lIns="91374" tIns="45687" rIns="91374" bIns="456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p:cNvSpPr>
            <a:spLocks noGrp="1" noChangeArrowheads="1"/>
          </p:cNvSpPr>
          <p:nvPr>
            <p:ph type="ftr" sz="quarter" idx="4"/>
          </p:nvPr>
        </p:nvSpPr>
        <p:spPr bwMode="auto">
          <a:xfrm>
            <a:off x="1" y="6489753"/>
            <a:ext cx="4318056" cy="341224"/>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defTabSz="913283">
              <a:defRPr sz="1200"/>
            </a:lvl1pPr>
          </a:lstStyle>
          <a:p>
            <a:pPr>
              <a:defRPr/>
            </a:pPr>
            <a:endParaRPr lang="en-US" altLang="ja-JP"/>
          </a:p>
        </p:txBody>
      </p:sp>
      <p:sp>
        <p:nvSpPr>
          <p:cNvPr id="4103" name="Rectangle 7"/>
          <p:cNvSpPr>
            <a:spLocks noGrp="1" noChangeArrowheads="1"/>
          </p:cNvSpPr>
          <p:nvPr>
            <p:ph type="sldNum" sz="quarter" idx="5"/>
          </p:nvPr>
        </p:nvSpPr>
        <p:spPr bwMode="auto">
          <a:xfrm>
            <a:off x="5643498" y="6489753"/>
            <a:ext cx="4318056" cy="341224"/>
          </a:xfrm>
          <a:prstGeom prst="rect">
            <a:avLst/>
          </a:prstGeom>
          <a:noFill/>
          <a:ln w="9525">
            <a:noFill/>
            <a:miter lim="800000"/>
            <a:headEnd/>
            <a:tailEnd/>
          </a:ln>
          <a:effectLst/>
        </p:spPr>
        <p:txBody>
          <a:bodyPr vert="horz" wrap="square" lIns="91374" tIns="45687" rIns="91374" bIns="45687" numCol="1" anchor="b" anchorCtr="0" compatLnSpc="1">
            <a:prstTxWarp prst="textNoShape">
              <a:avLst/>
            </a:prstTxWarp>
          </a:bodyPr>
          <a:lstStyle>
            <a:lvl1pPr algn="r" defTabSz="913283">
              <a:defRPr sz="1200"/>
            </a:lvl1pPr>
          </a:lstStyle>
          <a:p>
            <a:pPr>
              <a:defRPr/>
            </a:pPr>
            <a:fld id="{7E570F62-7062-4B3B-B92E-4E12DBA7881A}" type="slidenum">
              <a:rPr lang="en-US" altLang="ja-JP"/>
              <a:pPr>
                <a:defRPr/>
              </a:pPr>
              <a:t>‹#›</a:t>
            </a:fld>
            <a:endParaRPr lang="en-US" altLang="ja-JP"/>
          </a:p>
        </p:txBody>
      </p:sp>
    </p:spTree>
    <p:extLst>
      <p:ext uri="{BB962C8B-B14F-4D97-AF65-F5344CB8AC3E}">
        <p14:creationId xmlns:p14="http://schemas.microsoft.com/office/powerpoint/2010/main" val="20505702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5CBF599-569E-4218-BA78-CC5C24C19ABF}" type="slidenum">
              <a:rPr lang="en-US" altLang="ja-JP" smtClean="0"/>
              <a:pPr/>
              <a:t>1</a:t>
            </a:fld>
            <a:endParaRPr lang="en-US" altLang="ja-JP"/>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3936007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223"/>
            <a:fld id="{F71B2A7B-46BD-4756-B055-D3E7F516A2A1}" type="slidenum">
              <a:rPr lang="en-US" altLang="ja-JP" smtClean="0">
                <a:ea typeface="ＭＳ Ｐゴシック" charset="-128"/>
              </a:rPr>
              <a:pPr defTabSz="912223"/>
              <a:t>10</a:t>
            </a:fld>
            <a:endParaRPr lang="en-US" altLang="ja-JP">
              <a:ea typeface="ＭＳ Ｐゴシック" charset="-128"/>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714311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223"/>
            <a:fld id="{37158222-2A98-46BC-8EA3-87B0453DAC4E}" type="slidenum">
              <a:rPr lang="en-US" altLang="ja-JP" smtClean="0">
                <a:ea typeface="ＭＳ Ｐゴシック" charset="-128"/>
              </a:rPr>
              <a:pPr defTabSz="912223"/>
              <a:t>11</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98417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223"/>
            <a:fld id="{37158222-2A98-46BC-8EA3-87B0453DAC4E}" type="slidenum">
              <a:rPr lang="en-US" altLang="ja-JP" smtClean="0">
                <a:ea typeface="ＭＳ Ｐゴシック" charset="-128"/>
              </a:rPr>
              <a:pPr defTabSz="912223"/>
              <a:t>12</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084236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223"/>
            <a:fld id="{37158222-2A98-46BC-8EA3-87B0453DAC4E}" type="slidenum">
              <a:rPr lang="en-US" altLang="ja-JP" smtClean="0">
                <a:ea typeface="ＭＳ Ｐゴシック" charset="-128"/>
              </a:rPr>
              <a:pPr defTabSz="912223"/>
              <a:t>13</a:t>
            </a:fld>
            <a:endParaRPr lang="en-US" altLang="ja-JP">
              <a:ea typeface="ＭＳ Ｐゴシック" charset="-128"/>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54407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223"/>
            <a:fld id="{4DD72D12-D1E8-4834-9DEE-AF2EE05D4AD1}" type="slidenum">
              <a:rPr lang="en-US" altLang="ja-JP" smtClean="0">
                <a:ea typeface="ＭＳ Ｐゴシック" charset="-128"/>
              </a:rPr>
              <a:pPr defTabSz="912223"/>
              <a:t>2</a:t>
            </a:fld>
            <a:endParaRPr lang="en-US" altLang="ja-JP">
              <a:ea typeface="ＭＳ Ｐゴシック"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411507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2223"/>
            <a:fld id="{7745AEDC-5CC9-42E1-B809-BC1C93E0E369}" type="slidenum">
              <a:rPr lang="en-US" altLang="ja-JP" smtClean="0">
                <a:ea typeface="ＭＳ Ｐゴシック" charset="-128"/>
              </a:rPr>
              <a:pPr defTabSz="912223"/>
              <a:t>3</a:t>
            </a:fld>
            <a:endParaRPr lang="en-US" altLang="ja-JP">
              <a:ea typeface="ＭＳ Ｐゴシック"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122354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223"/>
            <a:fld id="{64674AB7-B9A6-43A8-B215-228D76E7EDDD}" type="slidenum">
              <a:rPr lang="en-US" altLang="ja-JP" smtClean="0">
                <a:ea typeface="ＭＳ Ｐゴシック" charset="-128"/>
              </a:rPr>
              <a:pPr defTabSz="912223"/>
              <a:t>4</a:t>
            </a:fld>
            <a:endParaRPr lang="en-US" altLang="ja-JP">
              <a:ea typeface="ＭＳ Ｐゴシック"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1932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2223"/>
            <a:fld id="{24F701EE-6FD4-46C4-98D0-FE4271696DB8}" type="slidenum">
              <a:rPr lang="en-US" altLang="ja-JP" smtClean="0">
                <a:ea typeface="ＭＳ Ｐゴシック" charset="-128"/>
              </a:rPr>
              <a:pPr defTabSz="912223"/>
              <a:t>5</a:t>
            </a:fld>
            <a:endParaRPr lang="en-US" altLang="ja-JP">
              <a:ea typeface="ＭＳ Ｐゴシック"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49239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2223"/>
            <a:fld id="{3E152AD1-0421-43FC-B2D6-99A26825B96C}" type="slidenum">
              <a:rPr lang="en-US" altLang="ja-JP" smtClean="0">
                <a:ea typeface="ＭＳ Ｐゴシック" charset="-128"/>
              </a:rPr>
              <a:pPr defTabSz="912223"/>
              <a:t>6</a:t>
            </a:fld>
            <a:endParaRPr lang="en-US" altLang="ja-JP">
              <a:ea typeface="ＭＳ Ｐゴシック" charset="-128"/>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405839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223"/>
            <a:fld id="{55ADD0B0-071A-4DCC-96E7-311FAFAEBE95}" type="slidenum">
              <a:rPr lang="en-US" altLang="ja-JP" smtClean="0">
                <a:ea typeface="ＭＳ Ｐゴシック" charset="-128"/>
              </a:rPr>
              <a:pPr defTabSz="912223"/>
              <a:t>7</a:t>
            </a:fld>
            <a:endParaRPr lang="en-US" altLang="ja-JP">
              <a:ea typeface="ＭＳ Ｐゴシック"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2778666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12223"/>
            <a:fld id="{FB702665-617B-449A-A361-7E25F672B8CA}" type="slidenum">
              <a:rPr lang="en-US" altLang="ja-JP" smtClean="0">
                <a:ea typeface="ＭＳ Ｐゴシック" charset="-128"/>
              </a:rPr>
              <a:pPr defTabSz="912223"/>
              <a:t>8</a:t>
            </a:fld>
            <a:endParaRPr lang="en-US" altLang="ja-JP">
              <a:ea typeface="ＭＳ Ｐゴシック" charset="-128"/>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191130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223"/>
            <a:fld id="{A06B20BE-3E83-4FBA-A11C-C466FBEDFF50}" type="slidenum">
              <a:rPr lang="en-US" altLang="ja-JP" smtClean="0">
                <a:ea typeface="ＭＳ Ｐゴシック" charset="-128"/>
              </a:rPr>
              <a:pPr defTabSz="912223"/>
              <a:t>9</a:t>
            </a:fld>
            <a:endParaRPr lang="en-US" altLang="ja-JP">
              <a:ea typeface="ＭＳ Ｐゴシック" charset="-128"/>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385275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Freeform 7"/>
          <p:cNvSpPr>
            <a:spLocks noChangeArrowheads="1"/>
          </p:cNvSpPr>
          <p:nvPr/>
        </p:nvSpPr>
        <p:spPr bwMode="auto">
          <a:xfrm>
            <a:off x="520148" y="1000539"/>
            <a:ext cx="8325675"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ja-JP" altLang="en-US"/>
          </a:p>
        </p:txBody>
      </p:sp>
      <p:sp>
        <p:nvSpPr>
          <p:cNvPr id="5" name="Line 8"/>
          <p:cNvSpPr>
            <a:spLocks noChangeShapeType="1"/>
          </p:cNvSpPr>
          <p:nvPr/>
        </p:nvSpPr>
        <p:spPr bwMode="auto">
          <a:xfrm>
            <a:off x="1666807" y="3297099"/>
            <a:ext cx="6769100" cy="0"/>
          </a:xfrm>
          <a:prstGeom prst="line">
            <a:avLst/>
          </a:prstGeom>
          <a:noFill/>
          <a:ln w="19050">
            <a:solidFill>
              <a:schemeClr val="accent1"/>
            </a:solidFill>
            <a:round/>
            <a:headEnd/>
            <a:tailEnd/>
          </a:ln>
          <a:effectLst/>
        </p:spPr>
        <p:txBody>
          <a:bodyPr/>
          <a:lstStyle/>
          <a:p>
            <a:pPr>
              <a:defRPr/>
            </a:pPr>
            <a:endParaRPr lang="ja-JP" altLang="en-US"/>
          </a:p>
        </p:txBody>
      </p:sp>
      <p:sp>
        <p:nvSpPr>
          <p:cNvPr id="8194" name="Rectangle 2"/>
          <p:cNvSpPr>
            <a:spLocks noGrp="1" noChangeArrowheads="1"/>
          </p:cNvSpPr>
          <p:nvPr>
            <p:ph type="ctrTitle"/>
          </p:nvPr>
        </p:nvSpPr>
        <p:spPr>
          <a:xfrm>
            <a:off x="914400" y="1524000"/>
            <a:ext cx="7623175" cy="1752600"/>
          </a:xfrm>
        </p:spPr>
        <p:txBody>
          <a:bodyPr/>
          <a:lstStyle>
            <a:lvl1pPr>
              <a:defRPr sz="5000"/>
            </a:lvl1pPr>
          </a:lstStyle>
          <a:p>
            <a:r>
              <a:rPr lang="ja-JP" altLang="en-US" dirty="0"/>
              <a:t>マスタ タイトルの書式設定</a:t>
            </a:r>
          </a:p>
        </p:txBody>
      </p:sp>
      <p:sp>
        <p:nvSpPr>
          <p:cNvPr id="8195" name="Rectangle 3"/>
          <p:cNvSpPr>
            <a:spLocks noGrp="1" noChangeArrowheads="1"/>
          </p:cNvSpPr>
          <p:nvPr>
            <p:ph type="subTitle" idx="1"/>
          </p:nvPr>
        </p:nvSpPr>
        <p:spPr>
          <a:xfrm>
            <a:off x="1662113" y="3587750"/>
            <a:ext cx="6854825" cy="2428875"/>
          </a:xfrm>
        </p:spPr>
        <p:txBody>
          <a:bodyPr/>
          <a:lstStyle>
            <a:lvl1pPr marL="0" indent="0">
              <a:buFont typeface="Wingdings" pitchFamily="2" charset="2"/>
              <a:buNone/>
              <a:defRPr sz="2800"/>
            </a:lvl1pPr>
          </a:lstStyle>
          <a:p>
            <a:r>
              <a:rPr lang="ja-JP" altLang="en-US"/>
              <a:t>マスタ サブタイトルの書式設定</a:t>
            </a:r>
          </a:p>
        </p:txBody>
      </p:sp>
      <p:sp>
        <p:nvSpPr>
          <p:cNvPr id="6" name="Rectangle 4"/>
          <p:cNvSpPr>
            <a:spLocks noGrp="1" noChangeArrowheads="1"/>
          </p:cNvSpPr>
          <p:nvPr>
            <p:ph type="dt" sz="half" idx="10"/>
          </p:nvPr>
        </p:nvSpPr>
        <p:spPr/>
        <p:txBody>
          <a:bodyPr/>
          <a:lstStyle>
            <a:lvl1pPr>
              <a:defRPr/>
            </a:lvl1pPr>
          </a:lstStyle>
          <a:p>
            <a:pPr>
              <a:defRPr/>
            </a:pPr>
            <a:r>
              <a:rPr lang="ja-JP" altLang="en-US"/>
              <a:t>「マネジメント原理」</a:t>
            </a:r>
            <a:endParaRPr lang="en-US" altLang="ja-JP"/>
          </a:p>
        </p:txBody>
      </p:sp>
      <p:sp>
        <p:nvSpPr>
          <p:cNvPr id="7" name="Rectangle 5"/>
          <p:cNvSpPr>
            <a:spLocks noGrp="1" noChangeArrowheads="1"/>
          </p:cNvSpPr>
          <p:nvPr>
            <p:ph type="ftr" sz="quarter" idx="11"/>
          </p:nvPr>
        </p:nvSpPr>
        <p:spPr>
          <a:xfrm>
            <a:off x="3124200" y="6243638"/>
            <a:ext cx="3248025" cy="457200"/>
          </a:xfrm>
        </p:spPr>
        <p:txBody>
          <a:bodyPr/>
          <a:lstStyle>
            <a:lvl1pPr>
              <a:defRPr/>
            </a:lvl1pPr>
          </a:lstStyle>
          <a:p>
            <a:pPr>
              <a:defRPr/>
            </a:pPr>
            <a:r>
              <a:rPr lang="ja-JP" altLang="en-US"/>
              <a:t>マーケティング</a:t>
            </a:r>
            <a:endParaRPr lang="en-US" altLang="ja-JP"/>
          </a:p>
        </p:txBody>
      </p:sp>
      <p:sp>
        <p:nvSpPr>
          <p:cNvPr id="8" name="Rectangle 6"/>
          <p:cNvSpPr>
            <a:spLocks noGrp="1" noChangeArrowheads="1"/>
          </p:cNvSpPr>
          <p:nvPr>
            <p:ph type="sldNum" sz="quarter" idx="12"/>
          </p:nvPr>
        </p:nvSpPr>
        <p:spPr>
          <a:xfrm>
            <a:off x="6553200" y="6243638"/>
            <a:ext cx="2133600" cy="457200"/>
          </a:xfrm>
        </p:spPr>
        <p:txBody>
          <a:bodyPr/>
          <a:lstStyle>
            <a:lvl1pPr>
              <a:defRPr/>
            </a:lvl1pPr>
          </a:lstStyle>
          <a:p>
            <a:pPr>
              <a:defRPr/>
            </a:pPr>
            <a:fld id="{B1C3518F-C2BD-4D79-B2E5-39780A5E7100}" type="slidenum">
              <a:rPr lang="en-US" altLang="ja-JP"/>
              <a:pPr>
                <a:defRPr/>
              </a:pPr>
              <a:t>‹#›</a:t>
            </a:fld>
            <a:endParaRPr lang="en-US" altLang="ja-JP"/>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FA42E9C-A987-4895-AD65-F5115C42FFFA}" type="slidenum">
              <a:rPr lang="en-US" altLang="ja-JP"/>
              <a:pPr>
                <a:defRPr/>
              </a:pPr>
              <a:t>‹#›</a:t>
            </a:fld>
            <a:endParaRPr lang="en-US" altLang="ja-JP"/>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76213"/>
            <a:ext cx="2057400" cy="5926137"/>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76213"/>
            <a:ext cx="6019800" cy="5926137"/>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FDC74FB-6246-43BE-8849-86E23D89A619}" type="slidenum">
              <a:rPr lang="en-US" altLang="ja-JP"/>
              <a:pPr>
                <a:defRPr/>
              </a:pPr>
              <a:t>‹#›</a:t>
            </a:fld>
            <a:endParaRPr lang="en-US" altLang="ja-JP"/>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41951A5-0028-4E77-9714-7332A60CD747}" type="slidenum">
              <a:rPr lang="en-US" altLang="ja-JP"/>
              <a:pPr>
                <a:defRPr/>
              </a:pPr>
              <a:t>‹#›</a:t>
            </a:fld>
            <a:endParaRPr lang="en-US" altLang="ja-JP"/>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0E32F05-8E14-4354-96FA-057EDA7AF00A}" type="slidenum">
              <a:rPr lang="en-US" altLang="ja-JP"/>
              <a:pPr>
                <a:defRPr/>
              </a:pPr>
              <a:t>‹#›</a:t>
            </a:fld>
            <a:endParaRPr lang="en-US" altLang="ja-JP"/>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819275"/>
            <a:ext cx="4038600" cy="4283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19FD916-8E47-4448-A9EF-3A6E04E5F8E1}" type="slidenum">
              <a:rPr lang="en-US" altLang="ja-JP"/>
              <a:pPr>
                <a:defRPr/>
              </a:pPr>
              <a:t>‹#›</a:t>
            </a:fld>
            <a:endParaRPr lang="en-US" altLang="ja-JP"/>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BE65D06-7865-40D5-BACF-78FA5D66C226}" type="slidenum">
              <a:rPr lang="en-US" altLang="ja-JP"/>
              <a:pPr>
                <a:defRPr/>
              </a:pPr>
              <a:t>‹#›</a:t>
            </a:fld>
            <a:endParaRPr lang="en-US" altLang="ja-JP"/>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F3B949A-11FB-49C5-A633-DB0AAF0420E1}" type="slidenum">
              <a:rPr lang="en-US" altLang="ja-JP"/>
              <a:pPr>
                <a:defRPr/>
              </a:pPr>
              <a:t>‹#›</a:t>
            </a:fld>
            <a:endParaRPr lang="en-US" altLang="ja-JP"/>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1C909A2-A808-41F2-B3E7-17E9570D48FC}" type="slidenum">
              <a:rPr lang="en-US" altLang="ja-JP"/>
              <a:pPr>
                <a:defRPr/>
              </a:pPr>
              <a:t>‹#›</a:t>
            </a:fld>
            <a:endParaRPr lang="en-US" altLang="ja-JP"/>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F88260-F46B-47BB-A555-A0436269DCAA}" type="slidenum">
              <a:rPr lang="en-US" altLang="ja-JP"/>
              <a:pPr>
                <a:defRPr/>
              </a:pPr>
              <a:t>‹#›</a:t>
            </a:fld>
            <a:endParaRPr lang="en-US" altLang="ja-JP"/>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ja-JP" altLang="en-US"/>
              <a:t>「マネジメント原理」</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a:t>マーケティング</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542F2CF-0491-43A4-923D-1C8C2D3AFCC0}" type="slidenum">
              <a:rPr lang="en-US" altLang="ja-JP"/>
              <a:pPr>
                <a:defRPr/>
              </a:pPr>
              <a:t>‹#›</a:t>
            </a:fld>
            <a:endParaRPr lang="en-US" altLang="ja-JP"/>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47261" y="402397"/>
            <a:ext cx="8229600" cy="1274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570383"/>
            <a:ext cx="8229600" cy="46852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17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600">
                <a:latin typeface="+mj-lt"/>
              </a:defRPr>
            </a:lvl1pPr>
          </a:lstStyle>
          <a:p>
            <a:pPr>
              <a:defRPr/>
            </a:pPr>
            <a:r>
              <a:rPr lang="ja-JP" altLang="en-US"/>
              <a:t>「マネジメント原理」</a:t>
            </a:r>
            <a:endParaRPr lang="en-US" altLang="ja-JP"/>
          </a:p>
        </p:txBody>
      </p:sp>
      <p:sp>
        <p:nvSpPr>
          <p:cNvPr id="7173" name="Rectangle 5"/>
          <p:cNvSpPr>
            <a:spLocks noGrp="1" noChangeArrowheads="1"/>
          </p:cNvSpPr>
          <p:nvPr>
            <p:ph type="ftr" sz="quarter" idx="3"/>
          </p:nvPr>
        </p:nvSpPr>
        <p:spPr bwMode="auto">
          <a:xfrm>
            <a:off x="2594112" y="6248400"/>
            <a:ext cx="46401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600">
                <a:latin typeface="+mj-lt"/>
              </a:defRPr>
            </a:lvl1pPr>
          </a:lstStyle>
          <a:p>
            <a:pPr>
              <a:defRPr/>
            </a:pPr>
            <a:r>
              <a:rPr lang="ja-JP" altLang="en-US"/>
              <a:t>マーケティング</a:t>
            </a:r>
            <a:endParaRPr lang="en-US" altLang="ja-JP"/>
          </a:p>
        </p:txBody>
      </p:sp>
      <p:sp>
        <p:nvSpPr>
          <p:cNvPr id="7174" name="Rectangle 6"/>
          <p:cNvSpPr>
            <a:spLocks noGrp="1" noChangeArrowheads="1"/>
          </p:cNvSpPr>
          <p:nvPr>
            <p:ph type="sldNum" sz="quarter" idx="4"/>
          </p:nvPr>
        </p:nvSpPr>
        <p:spPr bwMode="auto">
          <a:xfrm>
            <a:off x="7181850" y="6243638"/>
            <a:ext cx="15049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2000">
                <a:latin typeface="+mj-lt"/>
              </a:defRPr>
            </a:lvl1pPr>
          </a:lstStyle>
          <a:p>
            <a:pPr>
              <a:defRPr/>
            </a:pPr>
            <a:fld id="{BF4033AB-F934-4BA3-9D87-D0C02217DAD4}" type="slidenum">
              <a:rPr lang="en-US" altLang="ja-JP"/>
              <a:pPr>
                <a:defRPr/>
              </a:pPr>
              <a:t>‹#›</a:t>
            </a:fld>
            <a:endParaRPr lang="en-US" altLang="ja-JP"/>
          </a:p>
        </p:txBody>
      </p:sp>
      <p:sp>
        <p:nvSpPr>
          <p:cNvPr id="717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ja-JP" altLang="en-US"/>
          </a:p>
        </p:txBody>
      </p:sp>
      <p:sp>
        <p:nvSpPr>
          <p:cNvPr id="7176" name="Line 8"/>
          <p:cNvSpPr>
            <a:spLocks noChangeShapeType="1"/>
          </p:cNvSpPr>
          <p:nvPr/>
        </p:nvSpPr>
        <p:spPr bwMode="auto">
          <a:xfrm>
            <a:off x="457200" y="6311346"/>
            <a:ext cx="8229600" cy="0"/>
          </a:xfrm>
          <a:prstGeom prst="line">
            <a:avLst/>
          </a:prstGeom>
          <a:noFill/>
          <a:ln w="19050">
            <a:solidFill>
              <a:schemeClr val="accent1"/>
            </a:solidFill>
            <a:round/>
            <a:headEnd/>
            <a:tailEnd/>
          </a:ln>
          <a:effectLst/>
        </p:spPr>
        <p:txBody>
          <a:body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fade">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fade">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fade">
                                      <p:cBhvr>
                                        <p:cTn id="17" dur="500"/>
                                        <p:tgtEl>
                                          <p:spTgt spid="10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fade">
                                      <p:cBhvr>
                                        <p:cTn id="22" dur="500"/>
                                        <p:tgtEl>
                                          <p:spTgt spid="10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fade">
                                      <p:cBhvr>
                                        <p:cTn id="27"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childTnLst>
                </p:cTn>
              </p:par>
            </p:tnLst>
          </p:tmpl>
        </p:tmplLst>
      </p:bldP>
    </p:bldLst>
  </p:timing>
  <p:hf hdr="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Garamond" pitchFamily="18" charset="0"/>
          <a:ea typeface="ＭＳ Ｐゴシック" pitchFamily="50" charset="-128"/>
        </a:defRPr>
      </a:lvl5pPr>
      <a:lvl6pPr marL="457200" algn="l" rtl="0" fontAlgn="base">
        <a:spcBef>
          <a:spcPct val="0"/>
        </a:spcBef>
        <a:spcAft>
          <a:spcPct val="0"/>
        </a:spcAft>
        <a:defRPr kumimoji="1" sz="4200">
          <a:solidFill>
            <a:schemeClr val="tx2"/>
          </a:solidFill>
          <a:latin typeface="Garamond" pitchFamily="18" charset="0"/>
          <a:ea typeface="ＭＳ Ｐゴシック" pitchFamily="50" charset="-128"/>
        </a:defRPr>
      </a:lvl6pPr>
      <a:lvl7pPr marL="914400" algn="l" rtl="0" fontAlgn="base">
        <a:spcBef>
          <a:spcPct val="0"/>
        </a:spcBef>
        <a:spcAft>
          <a:spcPct val="0"/>
        </a:spcAft>
        <a:defRPr kumimoji="1" sz="4200">
          <a:solidFill>
            <a:schemeClr val="tx2"/>
          </a:solidFill>
          <a:latin typeface="Garamond" pitchFamily="18" charset="0"/>
          <a:ea typeface="ＭＳ Ｐゴシック" pitchFamily="50" charset="-128"/>
        </a:defRPr>
      </a:lvl7pPr>
      <a:lvl8pPr marL="1371600" algn="l" rtl="0" fontAlgn="base">
        <a:spcBef>
          <a:spcPct val="0"/>
        </a:spcBef>
        <a:spcAft>
          <a:spcPct val="0"/>
        </a:spcAft>
        <a:defRPr kumimoji="1" sz="4200">
          <a:solidFill>
            <a:schemeClr val="tx2"/>
          </a:solidFill>
          <a:latin typeface="Garamond" pitchFamily="18" charset="0"/>
          <a:ea typeface="ＭＳ Ｐゴシック" pitchFamily="50" charset="-128"/>
        </a:defRPr>
      </a:lvl8pPr>
      <a:lvl9pPr marL="1828800" algn="l" rtl="0" fontAlgn="base">
        <a:spcBef>
          <a:spcPct val="0"/>
        </a:spcBef>
        <a:spcAft>
          <a:spcPct val="0"/>
        </a:spcAft>
        <a:defRPr kumimoji="1" sz="4200">
          <a:solidFill>
            <a:schemeClr val="tx2"/>
          </a:solidFill>
          <a:latin typeface="Garamond" pitchFamily="18"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kumimoji="1" sz="28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kumimoji="1" sz="2400">
          <a:solidFill>
            <a:schemeClr val="tx1"/>
          </a:solidFill>
          <a:latin typeface="+mn-lt"/>
          <a:ea typeface="+mn-ea"/>
        </a:defRPr>
      </a:lvl2pPr>
      <a:lvl3pPr marL="893763" indent="-222250" algn="l" rtl="0" eaLnBrk="0" fontAlgn="base" hangingPunct="0">
        <a:spcBef>
          <a:spcPct val="20000"/>
        </a:spcBef>
        <a:spcAft>
          <a:spcPct val="0"/>
        </a:spcAft>
        <a:buClr>
          <a:schemeClr val="accent1"/>
        </a:buClr>
        <a:buSzPct val="65000"/>
        <a:buFont typeface="Wingdings" pitchFamily="2" charset="2"/>
        <a:buChar char="n"/>
        <a:defRPr kumimoji="1" sz="2000">
          <a:solidFill>
            <a:schemeClr val="tx1"/>
          </a:solidFill>
          <a:latin typeface="+mn-lt"/>
          <a:ea typeface="+mn-ea"/>
        </a:defRPr>
      </a:lvl3pPr>
      <a:lvl4pPr marL="1252538" indent="-228600" algn="l" rtl="0" eaLnBrk="0" fontAlgn="base" hangingPunct="0">
        <a:spcBef>
          <a:spcPct val="20000"/>
        </a:spcBef>
        <a:spcAft>
          <a:spcPct val="0"/>
        </a:spcAft>
        <a:buClr>
          <a:schemeClr val="accent2"/>
        </a:buClr>
        <a:buSzPct val="70000"/>
        <a:buFont typeface="Wingdings" pitchFamily="2" charset="2"/>
        <a:buChar char="q"/>
        <a:defRPr kumimoji="1" sz="1800">
          <a:solidFill>
            <a:schemeClr val="tx1"/>
          </a:solidFill>
          <a:latin typeface="+mn-lt"/>
          <a:ea typeface="+mn-ea"/>
        </a:defRPr>
      </a:lvl4pPr>
      <a:lvl5pPr marL="1520825" indent="-179388" algn="l" rtl="0" eaLnBrk="0" fontAlgn="base" hangingPunct="0">
        <a:spcBef>
          <a:spcPct val="20000"/>
        </a:spcBef>
        <a:spcAft>
          <a:spcPct val="0"/>
        </a:spcAft>
        <a:buClr>
          <a:schemeClr val="accent1"/>
        </a:buClr>
        <a:buSzPct val="75000"/>
        <a:buFont typeface="Wingdings" pitchFamily="2" charset="2"/>
        <a:buChar char="§"/>
        <a:defRPr kumimoji="1" sz="1800">
          <a:solidFill>
            <a:schemeClr val="tx1"/>
          </a:solidFill>
          <a:latin typeface="+mn-lt"/>
          <a:ea typeface="+mn-ea"/>
        </a:defRPr>
      </a:lvl5pPr>
      <a:lvl6pPr marL="21383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ito-yamato-lab.com/josaikokusai-text.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kana-toshi@ab.auone-net.j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24234" y="999954"/>
            <a:ext cx="8365654" cy="2372263"/>
          </a:xfrm>
        </p:spPr>
        <p:txBody>
          <a:bodyPr/>
          <a:lstStyle/>
          <a:p>
            <a:pPr eaLnBrk="1" hangingPunct="1"/>
            <a:r>
              <a:rPr lang="ja-JP" altLang="en-US" sz="4000" dirty="0"/>
              <a:t>マネジメント原理（説明</a:t>
            </a:r>
            <a:r>
              <a:rPr lang="en-US" altLang="ja-JP" sz="4000" dirty="0"/>
              <a:t>9</a:t>
            </a:r>
            <a:r>
              <a:rPr lang="ja-JP" altLang="en-US" sz="4000" dirty="0"/>
              <a:t>）</a:t>
            </a:r>
            <a:br>
              <a:rPr lang="en-US" altLang="ja-JP" sz="4000" dirty="0"/>
            </a:br>
            <a:r>
              <a:rPr lang="ja-JP" altLang="en-US" sz="3600" dirty="0"/>
              <a:t>　　　１．マーケティングとは</a:t>
            </a:r>
            <a:br>
              <a:rPr lang="en-US" altLang="ja-JP" sz="3600" dirty="0"/>
            </a:br>
            <a:r>
              <a:rPr lang="ja-JP" altLang="en-US" sz="3600" dirty="0"/>
              <a:t>　　　２．マーケティング戦略の種類</a:t>
            </a:r>
            <a:br>
              <a:rPr lang="en-US" altLang="ja-JP" sz="3600" dirty="0"/>
            </a:br>
            <a:r>
              <a:rPr lang="ja-JP" altLang="en-US" sz="3600" dirty="0"/>
              <a:t>　　　３．マーケティング用語</a:t>
            </a:r>
            <a:endParaRPr lang="ja-JP" altLang="en-US" sz="3200" dirty="0">
              <a:solidFill>
                <a:srgbClr val="FF0000"/>
              </a:solidFill>
            </a:endParaRPr>
          </a:p>
        </p:txBody>
      </p:sp>
      <p:sp>
        <p:nvSpPr>
          <p:cNvPr id="3075" name="Rectangle 3"/>
          <p:cNvSpPr>
            <a:spLocks noGrp="1" noChangeArrowheads="1"/>
          </p:cNvSpPr>
          <p:nvPr>
            <p:ph type="subTitle" idx="1"/>
          </p:nvPr>
        </p:nvSpPr>
        <p:spPr>
          <a:xfrm>
            <a:off x="1679904" y="3413313"/>
            <a:ext cx="6545911" cy="2701109"/>
          </a:xfrm>
        </p:spPr>
        <p:txBody>
          <a:bodyPr/>
          <a:lstStyle/>
          <a:p>
            <a:pPr eaLnBrk="1" hangingPunct="1"/>
            <a:r>
              <a:rPr lang="ja-JP" altLang="en-US" sz="3600" dirty="0"/>
              <a:t>城西国際大学大学院</a:t>
            </a:r>
            <a:endParaRPr lang="en-US" altLang="ja-JP" sz="3600" dirty="0"/>
          </a:p>
          <a:p>
            <a:pPr eaLnBrk="1" hangingPunct="1"/>
            <a:r>
              <a:rPr lang="ja-JP" altLang="en-US" sz="3600" dirty="0"/>
              <a:t>ビジネスデザイン研究科</a:t>
            </a:r>
            <a:endParaRPr lang="en-US" altLang="ja-JP" sz="3600" dirty="0"/>
          </a:p>
          <a:p>
            <a:pPr eaLnBrk="1" hangingPunct="1"/>
            <a:r>
              <a:rPr lang="ja-JP" altLang="en-US" sz="3600" dirty="0"/>
              <a:t>経営学博士：伊東俊彦</a:t>
            </a:r>
            <a:endParaRPr lang="en-US" altLang="ja-JP" sz="2000" dirty="0"/>
          </a:p>
        </p:txBody>
      </p:sp>
      <p:sp>
        <p:nvSpPr>
          <p:cNvPr id="3076" name="テキスト ボックス 3"/>
          <p:cNvSpPr txBox="1">
            <a:spLocks noChangeArrowheads="1"/>
          </p:cNvSpPr>
          <p:nvPr/>
        </p:nvSpPr>
        <p:spPr bwMode="auto">
          <a:xfrm>
            <a:off x="501055" y="6431269"/>
            <a:ext cx="2457901" cy="307777"/>
          </a:xfrm>
          <a:prstGeom prst="rect">
            <a:avLst/>
          </a:prstGeom>
          <a:noFill/>
          <a:ln w="9525">
            <a:noFill/>
            <a:miter lim="800000"/>
            <a:headEnd/>
            <a:tailEnd/>
          </a:ln>
        </p:spPr>
        <p:txBody>
          <a:bodyPr wrap="square">
            <a:spAutoFit/>
          </a:bodyPr>
          <a:lstStyle/>
          <a:p>
            <a:r>
              <a:rPr lang="en-US" altLang="ja-JP" dirty="0"/>
              <a:t>management-9b.pptx</a:t>
            </a:r>
            <a:endParaRPr lang="ja-JP" altLang="en-US" dirty="0">
              <a:solidFill>
                <a:srgbClr val="FF0000"/>
              </a:solidFill>
            </a:endParaRPr>
          </a:p>
        </p:txBody>
      </p:sp>
      <p:sp>
        <p:nvSpPr>
          <p:cNvPr id="6" name="正方形/長方形 5"/>
          <p:cNvSpPr/>
          <p:nvPr/>
        </p:nvSpPr>
        <p:spPr>
          <a:xfrm>
            <a:off x="1515386" y="5488016"/>
            <a:ext cx="6874945" cy="523220"/>
          </a:xfrm>
          <a:prstGeom prst="rect">
            <a:avLst/>
          </a:prstGeom>
        </p:spPr>
        <p:txBody>
          <a:bodyPr wrap="square">
            <a:spAutoFit/>
          </a:bodyPr>
          <a:lstStyle/>
          <a:p>
            <a:pPr eaLnBrk="1" hangingPunct="1"/>
            <a:r>
              <a:rPr lang="ja-JP" altLang="en-US" dirty="0"/>
              <a:t>・本資料作成にあたり特にことわらない限り下記書籍をテキストとして使用</a:t>
            </a:r>
            <a:endParaRPr lang="en-US" altLang="ja-JP" dirty="0"/>
          </a:p>
          <a:p>
            <a:pPr eaLnBrk="1" hangingPunct="1"/>
            <a:r>
              <a:rPr lang="ja-JP" altLang="en-US" dirty="0"/>
              <a:t>　</a:t>
            </a:r>
            <a:r>
              <a:rPr lang="en-US" altLang="ja-JP" dirty="0"/>
              <a:t>『</a:t>
            </a:r>
            <a:r>
              <a:rPr lang="ja-JP" altLang="en-US" dirty="0"/>
              <a:t>新版 公務員</a:t>
            </a:r>
            <a:r>
              <a:rPr lang="en-US" altLang="ja-JP" dirty="0"/>
              <a:t>V</a:t>
            </a:r>
            <a:r>
              <a:rPr lang="ja-JP" altLang="en-US" dirty="0"/>
              <a:t>テキスト</a:t>
            </a:r>
            <a:r>
              <a:rPr lang="en-US" altLang="ja-JP" dirty="0"/>
              <a:t>13 </a:t>
            </a:r>
            <a:r>
              <a:rPr lang="ja-JP" altLang="en-US" dirty="0"/>
              <a:t>経営学</a:t>
            </a:r>
            <a:r>
              <a:rPr lang="en-US" altLang="ja-JP" dirty="0"/>
              <a:t>』TAC</a:t>
            </a:r>
            <a:r>
              <a:rPr lang="ja-JP" altLang="en-US" dirty="0"/>
              <a:t>公務員講座編、</a:t>
            </a:r>
            <a:r>
              <a:rPr lang="en-US" altLang="ja-JP" dirty="0"/>
              <a:t>TAC</a:t>
            </a:r>
            <a:r>
              <a:rPr lang="ja-JP" altLang="en-US" dirty="0"/>
              <a:t>出版、</a:t>
            </a:r>
            <a:r>
              <a:rPr lang="en-US" altLang="ja-JP" dirty="0"/>
              <a:t>2007</a:t>
            </a:r>
            <a:endParaRPr lang="ja-JP" altLang="en-US" dirty="0"/>
          </a:p>
        </p:txBody>
      </p:sp>
      <p:sp>
        <p:nvSpPr>
          <p:cNvPr id="7" name="正方形/長方形 4"/>
          <p:cNvSpPr>
            <a:spLocks noChangeArrowheads="1"/>
          </p:cNvSpPr>
          <p:nvPr/>
        </p:nvSpPr>
        <p:spPr bwMode="auto">
          <a:xfrm>
            <a:off x="9169" y="6069581"/>
            <a:ext cx="9065053" cy="369332"/>
          </a:xfrm>
          <a:prstGeom prst="rect">
            <a:avLst/>
          </a:prstGeom>
          <a:noFill/>
          <a:ln w="9525">
            <a:noFill/>
            <a:miter lim="800000"/>
            <a:headEnd/>
            <a:tailEnd/>
          </a:ln>
        </p:spPr>
        <p:txBody>
          <a:bodyPr wrap="square">
            <a:spAutoFit/>
          </a:bodyPr>
          <a:lstStyle/>
          <a:p>
            <a:pPr algn="ctr">
              <a:spcBef>
                <a:spcPts val="300"/>
              </a:spcBef>
            </a:pPr>
            <a:r>
              <a:rPr lang="ja-JP" altLang="en-US" sz="1800" b="1" dirty="0">
                <a:solidFill>
                  <a:srgbClr val="FF0000"/>
                </a:solidFill>
              </a:rPr>
              <a:t>*レポート５：インターネット時代のマーケティングの違いについて</a:t>
            </a:r>
            <a:r>
              <a:rPr lang="ja-JP" altLang="en-US" sz="1800" dirty="0">
                <a:solidFill>
                  <a:srgbClr val="FF0000"/>
                </a:solidFill>
              </a:rPr>
              <a:t>（７</a:t>
            </a:r>
            <a:r>
              <a:rPr lang="en-US" altLang="ja-JP" sz="1800" dirty="0">
                <a:solidFill>
                  <a:srgbClr val="FF0000"/>
                </a:solidFill>
              </a:rPr>
              <a:t>/31</a:t>
            </a:r>
            <a:r>
              <a:rPr lang="ja-JP" altLang="en-US" sz="1800" dirty="0">
                <a:solidFill>
                  <a:srgbClr val="FF0000"/>
                </a:solidFill>
              </a:rPr>
              <a:t>まで）</a:t>
            </a:r>
            <a:endParaRPr lang="en-US" altLang="ja-JP" sz="1800" dirty="0">
              <a:solidFill>
                <a:srgbClr val="FF0000"/>
              </a:solidFill>
            </a:endParaRPr>
          </a:p>
        </p:txBody>
      </p:sp>
      <p:pic>
        <p:nvPicPr>
          <p:cNvPr id="10" name="図 9">
            <a:extLst>
              <a:ext uri="{FF2B5EF4-FFF2-40B4-BE49-F238E27FC236}">
                <a16:creationId xmlns:a16="http://schemas.microsoft.com/office/drawing/2014/main" id="{AB2496CF-8950-476D-B56E-4F6C2E478BFD}"/>
              </a:ext>
            </a:extLst>
          </p:cNvPr>
          <p:cNvPicPr>
            <a:picLocks noChangeAspect="1"/>
          </p:cNvPicPr>
          <p:nvPr/>
        </p:nvPicPr>
        <p:blipFill>
          <a:blip r:embed="rId3"/>
          <a:stretch>
            <a:fillRect/>
          </a:stretch>
        </p:blipFill>
        <p:spPr>
          <a:xfrm>
            <a:off x="501055" y="1"/>
            <a:ext cx="3457575" cy="958858"/>
          </a:xfrm>
          <a:prstGeom prst="rect">
            <a:avLst/>
          </a:prstGeom>
        </p:spPr>
      </p:pic>
    </p:spTree>
    <p:extLst>
      <p:ext uri="{BB962C8B-B14F-4D97-AF65-F5344CB8AC3E}">
        <p14:creationId xmlns:p14="http://schemas.microsoft.com/office/powerpoint/2010/main" val="1333516896"/>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2E76D3E6-9980-4CA7-92F9-49B685490743}" type="slidenum">
              <a:rPr lang="en-US" altLang="ja-JP"/>
              <a:pPr>
                <a:defRPr/>
              </a:pPr>
              <a:t>10</a:t>
            </a:fld>
            <a:endParaRPr lang="en-US" altLang="ja-JP" dirty="0"/>
          </a:p>
        </p:txBody>
      </p:sp>
      <p:sp>
        <p:nvSpPr>
          <p:cNvPr id="13316" name="Rectangle 2"/>
          <p:cNvSpPr>
            <a:spLocks noGrp="1" noChangeArrowheads="1"/>
          </p:cNvSpPr>
          <p:nvPr>
            <p:ph type="title"/>
          </p:nvPr>
        </p:nvSpPr>
        <p:spPr>
          <a:xfrm>
            <a:off x="569913" y="400978"/>
            <a:ext cx="8229600" cy="1252538"/>
          </a:xfrm>
        </p:spPr>
        <p:txBody>
          <a:bodyPr/>
          <a:lstStyle/>
          <a:p>
            <a:pPr eaLnBrk="1" hangingPunct="1"/>
            <a:r>
              <a:rPr lang="ja-JP" altLang="en-US" sz="4400" dirty="0"/>
              <a:t>３．マーケティング用語</a:t>
            </a:r>
            <a:r>
              <a:rPr lang="en-US" altLang="ja-JP" sz="4400" dirty="0"/>
              <a:t>-2</a:t>
            </a:r>
            <a:endParaRPr lang="ja-JP" altLang="en-US" sz="4400" dirty="0"/>
          </a:p>
        </p:txBody>
      </p:sp>
      <p:sp>
        <p:nvSpPr>
          <p:cNvPr id="13317" name="Rectangle 3"/>
          <p:cNvSpPr>
            <a:spLocks noGrp="1" noChangeArrowheads="1"/>
          </p:cNvSpPr>
          <p:nvPr>
            <p:ph type="body" idx="1"/>
          </p:nvPr>
        </p:nvSpPr>
        <p:spPr>
          <a:xfrm>
            <a:off x="205482" y="1130717"/>
            <a:ext cx="8938517" cy="5309926"/>
          </a:xfrm>
        </p:spPr>
        <p:txBody>
          <a:bodyPr/>
          <a:lstStyle/>
          <a:p>
            <a:pPr eaLnBrk="1" hangingPunct="1">
              <a:spcBef>
                <a:spcPts val="500"/>
              </a:spcBef>
            </a:pPr>
            <a:r>
              <a:rPr lang="en-US" altLang="ja-JP" sz="2800" dirty="0"/>
              <a:t>(2)</a:t>
            </a:r>
            <a:r>
              <a:rPr lang="ja-JP" altLang="en-US" sz="2800" dirty="0"/>
              <a:t> 顧客の管理</a:t>
            </a:r>
            <a:endParaRPr lang="en-US" altLang="ja-JP" sz="2800" dirty="0"/>
          </a:p>
          <a:p>
            <a:pPr lvl="1" eaLnBrk="1" hangingPunct="1">
              <a:spcBef>
                <a:spcPts val="500"/>
              </a:spcBef>
            </a:pPr>
            <a:r>
              <a:rPr lang="ja-JP" altLang="en-US" sz="2600" dirty="0"/>
              <a:t>① </a:t>
            </a:r>
            <a:r>
              <a:rPr lang="en-US" altLang="ja-JP" sz="2600" dirty="0"/>
              <a:t>CRM</a:t>
            </a:r>
            <a:r>
              <a:rPr lang="ja-JP" altLang="en-US" sz="2600" dirty="0"/>
              <a:t>（</a:t>
            </a:r>
            <a:r>
              <a:rPr lang="en-US" altLang="ja-JP" sz="2600" dirty="0"/>
              <a:t>Customer Relationship Management</a:t>
            </a:r>
            <a:r>
              <a:rPr lang="ja-JP" altLang="en-US" sz="2600" dirty="0"/>
              <a:t>）</a:t>
            </a:r>
            <a:endParaRPr lang="en-US" altLang="ja-JP" sz="2600" dirty="0"/>
          </a:p>
          <a:p>
            <a:pPr lvl="2" eaLnBrk="1" hangingPunct="1">
              <a:spcBef>
                <a:spcPts val="500"/>
              </a:spcBef>
            </a:pPr>
            <a:r>
              <a:rPr lang="ja-JP" altLang="en-US" dirty="0">
                <a:solidFill>
                  <a:srgbClr val="FF0000"/>
                </a:solidFill>
              </a:rPr>
              <a:t>顧客関係管理</a:t>
            </a:r>
            <a:r>
              <a:rPr lang="ja-JP" altLang="en-US" dirty="0"/>
              <a:t>のことで、企業が顧客との間に長期継続的な</a:t>
            </a:r>
            <a:r>
              <a:rPr lang="ja-JP" altLang="en-US" dirty="0">
                <a:solidFill>
                  <a:srgbClr val="FF0000"/>
                </a:solidFill>
              </a:rPr>
              <a:t>信頼</a:t>
            </a:r>
            <a:r>
              <a:rPr lang="ja-JP" altLang="en-US" dirty="0"/>
              <a:t>関係</a:t>
            </a:r>
            <a:br>
              <a:rPr lang="en-US" altLang="ja-JP" dirty="0"/>
            </a:br>
            <a:r>
              <a:rPr lang="ja-JP" altLang="en-US" dirty="0"/>
              <a:t>を構築しようとする経営手法</a:t>
            </a:r>
            <a:endParaRPr lang="en-US" altLang="ja-JP" dirty="0"/>
          </a:p>
          <a:p>
            <a:pPr lvl="1" eaLnBrk="1" hangingPunct="1">
              <a:spcBef>
                <a:spcPts val="500"/>
              </a:spcBef>
            </a:pPr>
            <a:r>
              <a:rPr lang="ja-JP" altLang="en-US" dirty="0"/>
              <a:t>② リレーションシップ・マーケティング</a:t>
            </a:r>
            <a:endParaRPr lang="en-US" altLang="ja-JP" dirty="0"/>
          </a:p>
          <a:p>
            <a:pPr lvl="2" eaLnBrk="1" hangingPunct="1">
              <a:spcBef>
                <a:spcPts val="500"/>
              </a:spcBef>
            </a:pPr>
            <a:r>
              <a:rPr lang="ja-JP" altLang="en-US" dirty="0"/>
              <a:t>新規顧客の獲得よりも既存顧客との関係を</a:t>
            </a:r>
            <a:r>
              <a:rPr lang="ja-JP" altLang="en-US" dirty="0">
                <a:solidFill>
                  <a:srgbClr val="FF0000"/>
                </a:solidFill>
              </a:rPr>
              <a:t>深化・維持</a:t>
            </a:r>
            <a:r>
              <a:rPr lang="ja-JP" altLang="en-US" dirty="0"/>
              <a:t>させるマーケティングの考え方</a:t>
            </a:r>
            <a:endParaRPr lang="en-US" altLang="ja-JP" dirty="0"/>
          </a:p>
          <a:p>
            <a:pPr eaLnBrk="1" hangingPunct="1">
              <a:spcBef>
                <a:spcPts val="500"/>
              </a:spcBef>
            </a:pPr>
            <a:r>
              <a:rPr lang="en-US" altLang="ja-JP" sz="2800" dirty="0"/>
              <a:t>(3) </a:t>
            </a:r>
            <a:r>
              <a:rPr lang="ja-JP" altLang="en-US" sz="2800" dirty="0"/>
              <a:t>新しい小売業の形態</a:t>
            </a:r>
            <a:endParaRPr lang="en-US" altLang="ja-JP" sz="2800" dirty="0"/>
          </a:p>
          <a:p>
            <a:pPr lvl="1" eaLnBrk="1" hangingPunct="1">
              <a:spcBef>
                <a:spcPts val="500"/>
              </a:spcBef>
            </a:pPr>
            <a:r>
              <a:rPr lang="ja-JP" altLang="en-US" sz="2600" dirty="0"/>
              <a:t>① カテゴリーキラー</a:t>
            </a:r>
            <a:endParaRPr lang="en-US" altLang="ja-JP" sz="2600" dirty="0"/>
          </a:p>
          <a:p>
            <a:pPr lvl="2" eaLnBrk="1" hangingPunct="1">
              <a:spcBef>
                <a:spcPts val="500"/>
              </a:spcBef>
            </a:pPr>
            <a:r>
              <a:rPr lang="ja-JP" altLang="en-US" dirty="0">
                <a:solidFill>
                  <a:srgbClr val="FF0000"/>
                </a:solidFill>
              </a:rPr>
              <a:t>専門型大型量販</a:t>
            </a:r>
            <a:r>
              <a:rPr lang="ja-JP" altLang="en-US" dirty="0"/>
              <a:t>店、特定分野の商品に絞り品揃えを増し大量販売</a:t>
            </a:r>
            <a:endParaRPr lang="en-US" altLang="ja-JP" dirty="0"/>
          </a:p>
          <a:p>
            <a:pPr lvl="1" eaLnBrk="1" hangingPunct="1">
              <a:spcBef>
                <a:spcPts val="500"/>
              </a:spcBef>
            </a:pPr>
            <a:r>
              <a:rPr lang="ja-JP" altLang="en-US" dirty="0"/>
              <a:t>② </a:t>
            </a:r>
            <a:r>
              <a:rPr lang="en-US" altLang="ja-JP" dirty="0"/>
              <a:t>SPA</a:t>
            </a:r>
            <a:r>
              <a:rPr lang="ja-JP" altLang="en-US" sz="2400" dirty="0"/>
              <a:t>（</a:t>
            </a:r>
            <a:r>
              <a:rPr lang="en-US" altLang="ja-JP" sz="2400" dirty="0">
                <a:solidFill>
                  <a:srgbClr val="FF0000"/>
                </a:solidFill>
              </a:rPr>
              <a:t>S</a:t>
            </a:r>
            <a:r>
              <a:rPr lang="en-US" altLang="ja-JP" sz="2400" dirty="0"/>
              <a:t>pecialty store retailer of </a:t>
            </a:r>
            <a:r>
              <a:rPr lang="en-US" altLang="ja-JP" sz="2400" dirty="0">
                <a:solidFill>
                  <a:srgbClr val="FF0000"/>
                </a:solidFill>
              </a:rPr>
              <a:t>P</a:t>
            </a:r>
            <a:r>
              <a:rPr lang="en-US" altLang="ja-JP" sz="2400" dirty="0"/>
              <a:t>rivate label </a:t>
            </a:r>
            <a:r>
              <a:rPr lang="en-US" altLang="ja-JP" sz="2400" dirty="0">
                <a:solidFill>
                  <a:srgbClr val="FF0000"/>
                </a:solidFill>
              </a:rPr>
              <a:t>A</a:t>
            </a:r>
            <a:r>
              <a:rPr lang="en-US" altLang="ja-JP" sz="2400" dirty="0"/>
              <a:t>pparel</a:t>
            </a:r>
            <a:r>
              <a:rPr lang="ja-JP" altLang="en-US" sz="2400" dirty="0"/>
              <a:t>）</a:t>
            </a:r>
            <a:endParaRPr lang="en-US" altLang="ja-JP" sz="2400" dirty="0"/>
          </a:p>
          <a:p>
            <a:pPr lvl="2" eaLnBrk="1" hangingPunct="1">
              <a:spcBef>
                <a:spcPts val="500"/>
              </a:spcBef>
            </a:pPr>
            <a:r>
              <a:rPr lang="ja-JP" altLang="en-US" dirty="0">
                <a:solidFill>
                  <a:srgbClr val="FF0000"/>
                </a:solidFill>
              </a:rPr>
              <a:t>製造小売</a:t>
            </a:r>
            <a:r>
              <a:rPr lang="ja-JP" altLang="en-US" dirty="0"/>
              <a:t>業または製造</a:t>
            </a:r>
            <a:r>
              <a:rPr lang="ja-JP" altLang="en-US" dirty="0">
                <a:solidFill>
                  <a:srgbClr val="FF0000"/>
                </a:solidFill>
              </a:rPr>
              <a:t>直販</a:t>
            </a:r>
            <a:r>
              <a:rPr lang="ja-JP" altLang="en-US" dirty="0"/>
              <a:t>型小売業で、衣料品の企画・開発・製造・</a:t>
            </a:r>
            <a:br>
              <a:rPr lang="en-US" altLang="ja-JP" dirty="0"/>
            </a:br>
            <a:r>
              <a:rPr lang="ja-JP" altLang="en-US" dirty="0"/>
              <a:t>流通・販売まで自社で行う：例：</a:t>
            </a:r>
            <a:r>
              <a:rPr lang="en-US" altLang="ja-JP" dirty="0"/>
              <a:t>GAP</a:t>
            </a:r>
            <a:r>
              <a:rPr lang="ja-JP" altLang="en-US" dirty="0" err="1"/>
              <a:t>、</a:t>
            </a:r>
            <a:r>
              <a:rPr lang="en-US" altLang="ja-JP" dirty="0"/>
              <a:t>ZARA</a:t>
            </a:r>
            <a:r>
              <a:rPr lang="ja-JP" altLang="en-US" dirty="0" err="1"/>
              <a:t>、</a:t>
            </a:r>
            <a:r>
              <a:rPr lang="ja-JP" altLang="en-US" dirty="0"/>
              <a:t>ユニクロなど</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4078782448"/>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8A3240DE-F7E1-479B-8349-D48068EB8FF8}" type="slidenum">
              <a:rPr lang="en-US" altLang="ja-JP"/>
              <a:pPr>
                <a:defRPr/>
              </a:pPr>
              <a:t>11</a:t>
            </a:fld>
            <a:endParaRPr lang="en-US" altLang="ja-JP" dirty="0"/>
          </a:p>
        </p:txBody>
      </p:sp>
      <p:sp>
        <p:nvSpPr>
          <p:cNvPr id="14340" name="Rectangle 2"/>
          <p:cNvSpPr>
            <a:spLocks noGrp="1" noChangeArrowheads="1"/>
          </p:cNvSpPr>
          <p:nvPr>
            <p:ph type="title"/>
          </p:nvPr>
        </p:nvSpPr>
        <p:spPr>
          <a:xfrm>
            <a:off x="569913" y="370840"/>
            <a:ext cx="8229600" cy="1252538"/>
          </a:xfrm>
        </p:spPr>
        <p:txBody>
          <a:bodyPr/>
          <a:lstStyle/>
          <a:p>
            <a:pPr eaLnBrk="1" hangingPunct="1"/>
            <a:r>
              <a:rPr lang="ja-JP" altLang="en-US" dirty="0"/>
              <a:t>３．マーケティング用語</a:t>
            </a:r>
            <a:r>
              <a:rPr lang="en-US" altLang="ja-JP" sz="4400" dirty="0"/>
              <a:t>-3</a:t>
            </a:r>
            <a:endParaRPr lang="ja-JP" altLang="en-US" sz="4400" dirty="0"/>
          </a:p>
        </p:txBody>
      </p:sp>
      <p:sp>
        <p:nvSpPr>
          <p:cNvPr id="14341" name="Rectangle 3"/>
          <p:cNvSpPr>
            <a:spLocks noGrp="1" noChangeArrowheads="1"/>
          </p:cNvSpPr>
          <p:nvPr>
            <p:ph type="body" idx="1"/>
          </p:nvPr>
        </p:nvSpPr>
        <p:spPr>
          <a:xfrm>
            <a:off x="287675" y="1157936"/>
            <a:ext cx="8856325" cy="5222241"/>
          </a:xfrm>
        </p:spPr>
        <p:txBody>
          <a:bodyPr/>
          <a:lstStyle/>
          <a:p>
            <a:pPr eaLnBrk="1" hangingPunct="1">
              <a:lnSpc>
                <a:spcPts val="2600"/>
              </a:lnSpc>
              <a:spcBef>
                <a:spcPts val="500"/>
              </a:spcBef>
            </a:pPr>
            <a:r>
              <a:rPr lang="ja-JP" altLang="en-US" dirty="0"/>
              <a:t>（</a:t>
            </a:r>
            <a:r>
              <a:rPr lang="en-US" altLang="ja-JP" sz="2800" dirty="0"/>
              <a:t>4</a:t>
            </a:r>
            <a:r>
              <a:rPr lang="ja-JP" altLang="en-US" dirty="0"/>
              <a:t>）</a:t>
            </a:r>
            <a:r>
              <a:rPr lang="ja-JP" altLang="en-US" sz="2800" dirty="0"/>
              <a:t> コトラーの競争地位別戦略</a:t>
            </a:r>
            <a:endParaRPr lang="en-US" altLang="ja-JP" sz="2800" dirty="0"/>
          </a:p>
          <a:p>
            <a:pPr lvl="1" eaLnBrk="1" hangingPunct="1">
              <a:lnSpc>
                <a:spcPts val="2600"/>
              </a:lnSpc>
              <a:spcBef>
                <a:spcPts val="600"/>
              </a:spcBef>
            </a:pPr>
            <a:r>
              <a:rPr lang="ja-JP" altLang="en-US" dirty="0"/>
              <a:t>①リーダー戦略</a:t>
            </a:r>
            <a:endParaRPr lang="en-US" altLang="ja-JP" dirty="0"/>
          </a:p>
          <a:p>
            <a:pPr lvl="2" eaLnBrk="1" hangingPunct="1">
              <a:lnSpc>
                <a:spcPts val="2600"/>
              </a:lnSpc>
              <a:spcBef>
                <a:spcPts val="600"/>
              </a:spcBef>
            </a:pPr>
            <a:r>
              <a:rPr lang="ja-JP" altLang="en-US" sz="2100" dirty="0"/>
              <a:t>業界でトップの市場</a:t>
            </a:r>
            <a:r>
              <a:rPr lang="ja-JP" altLang="en-US" sz="2100" dirty="0">
                <a:solidFill>
                  <a:srgbClr val="FF0000"/>
                </a:solidFill>
              </a:rPr>
              <a:t>シェア</a:t>
            </a:r>
            <a:r>
              <a:rPr lang="ja-JP" altLang="en-US" sz="2100" dirty="0"/>
              <a:t>をもつ企業が、市場そのものの拡大</a:t>
            </a:r>
            <a:br>
              <a:rPr lang="en-US" altLang="ja-JP" sz="2100" dirty="0"/>
            </a:br>
            <a:r>
              <a:rPr lang="ja-JP" altLang="en-US" sz="2100" dirty="0"/>
              <a:t>や市場シェアの維持または拡大をとる戦略</a:t>
            </a:r>
            <a:endParaRPr lang="en-US" altLang="ja-JP" sz="2100" dirty="0"/>
          </a:p>
          <a:p>
            <a:pPr lvl="1" eaLnBrk="1" hangingPunct="1">
              <a:lnSpc>
                <a:spcPts val="2600"/>
              </a:lnSpc>
              <a:spcBef>
                <a:spcPts val="600"/>
              </a:spcBef>
            </a:pPr>
            <a:r>
              <a:rPr lang="ja-JP" altLang="en-US" sz="2600" dirty="0"/>
              <a:t>②チャレンジャー戦略</a:t>
            </a:r>
            <a:endParaRPr lang="en-US" altLang="ja-JP" sz="2600" dirty="0"/>
          </a:p>
          <a:p>
            <a:pPr lvl="2" eaLnBrk="1" hangingPunct="1">
              <a:lnSpc>
                <a:spcPts val="2600"/>
              </a:lnSpc>
              <a:spcBef>
                <a:spcPts val="600"/>
              </a:spcBef>
            </a:pPr>
            <a:r>
              <a:rPr lang="ja-JP" altLang="en-US" sz="2100" dirty="0"/>
              <a:t>業界でリーダーに</a:t>
            </a:r>
            <a:r>
              <a:rPr lang="ja-JP" altLang="en-US" sz="2100" dirty="0">
                <a:solidFill>
                  <a:srgbClr val="FF0000"/>
                </a:solidFill>
              </a:rPr>
              <a:t>次ぐ</a:t>
            </a:r>
            <a:r>
              <a:rPr lang="en-US" altLang="ja-JP" sz="2100" dirty="0"/>
              <a:t>2</a:t>
            </a:r>
            <a:r>
              <a:rPr lang="ja-JP" altLang="en-US" sz="2100" dirty="0"/>
              <a:t>・３番の市場シェアをもつ企業がとる戦略</a:t>
            </a:r>
            <a:endParaRPr lang="en-US" altLang="ja-JP" sz="2100" dirty="0"/>
          </a:p>
          <a:p>
            <a:pPr lvl="2" eaLnBrk="1" hangingPunct="1">
              <a:lnSpc>
                <a:spcPts val="2600"/>
              </a:lnSpc>
              <a:spcBef>
                <a:spcPts val="600"/>
              </a:spcBef>
            </a:pPr>
            <a:r>
              <a:rPr lang="ja-JP" altLang="en-US" sz="2100" dirty="0"/>
              <a:t>リーダーには差別化やコスト引き下げ、下位には経営資源の優位で</a:t>
            </a:r>
            <a:endParaRPr lang="en-US" altLang="ja-JP" sz="2100" dirty="0"/>
          </a:p>
          <a:p>
            <a:pPr lvl="1" eaLnBrk="1" hangingPunct="1">
              <a:lnSpc>
                <a:spcPts val="2600"/>
              </a:lnSpc>
              <a:spcBef>
                <a:spcPts val="600"/>
              </a:spcBef>
            </a:pPr>
            <a:r>
              <a:rPr lang="ja-JP" altLang="en-US" sz="2600" dirty="0"/>
              <a:t>③フォロワー戦略</a:t>
            </a:r>
            <a:endParaRPr lang="en-US" altLang="ja-JP" sz="2600" dirty="0"/>
          </a:p>
          <a:p>
            <a:pPr lvl="2" eaLnBrk="1" hangingPunct="1">
              <a:lnSpc>
                <a:spcPts val="2600"/>
              </a:lnSpc>
              <a:spcBef>
                <a:spcPts val="600"/>
              </a:spcBef>
            </a:pPr>
            <a:r>
              <a:rPr lang="ja-JP" altLang="en-US" sz="2100" dirty="0"/>
              <a:t>業界のチャレンジャーより</a:t>
            </a:r>
            <a:r>
              <a:rPr lang="ja-JP" altLang="en-US" sz="2100" dirty="0">
                <a:solidFill>
                  <a:srgbClr val="FF0000"/>
                </a:solidFill>
              </a:rPr>
              <a:t>下位</a:t>
            </a:r>
            <a:r>
              <a:rPr lang="ja-JP" altLang="en-US" sz="2100" dirty="0"/>
              <a:t>の市場シェアをもつ企業がとる戦略</a:t>
            </a:r>
            <a:endParaRPr lang="en-US" altLang="ja-JP" sz="2100" dirty="0"/>
          </a:p>
          <a:p>
            <a:pPr lvl="2" eaLnBrk="1" hangingPunct="1">
              <a:lnSpc>
                <a:spcPts val="2600"/>
              </a:lnSpc>
              <a:spcBef>
                <a:spcPts val="600"/>
              </a:spcBef>
            </a:pPr>
            <a:r>
              <a:rPr lang="ja-JP" altLang="en-US" sz="2100" dirty="0"/>
              <a:t>上位企業の模倣で、リーダーやチャレンジャーとの直接競争は回避</a:t>
            </a:r>
            <a:endParaRPr lang="en-US" altLang="ja-JP" sz="2100" dirty="0"/>
          </a:p>
          <a:p>
            <a:pPr lvl="1" eaLnBrk="1" hangingPunct="1">
              <a:lnSpc>
                <a:spcPts val="2600"/>
              </a:lnSpc>
              <a:spcBef>
                <a:spcPts val="600"/>
              </a:spcBef>
            </a:pPr>
            <a:r>
              <a:rPr lang="ja-JP" altLang="en-US" sz="2600" dirty="0"/>
              <a:t>④ニッチャー戦略</a:t>
            </a:r>
            <a:endParaRPr lang="en-US" altLang="ja-JP" sz="2600" dirty="0"/>
          </a:p>
          <a:p>
            <a:pPr lvl="2" eaLnBrk="1" hangingPunct="1">
              <a:lnSpc>
                <a:spcPts val="2600"/>
              </a:lnSpc>
              <a:spcBef>
                <a:spcPts val="600"/>
              </a:spcBef>
            </a:pPr>
            <a:r>
              <a:rPr lang="ja-JP" altLang="en-US" sz="2100" dirty="0"/>
              <a:t>大企業が扱わない</a:t>
            </a:r>
            <a:r>
              <a:rPr lang="ja-JP" altLang="en-US" sz="2100" dirty="0">
                <a:solidFill>
                  <a:srgbClr val="FF0000"/>
                </a:solidFill>
              </a:rPr>
              <a:t>ニッチ</a:t>
            </a:r>
            <a:r>
              <a:rPr lang="ja-JP" altLang="en-US" sz="2100" dirty="0"/>
              <a:t>市場に特定化する企業がとる戦略</a:t>
            </a:r>
            <a:endParaRPr lang="en-US" altLang="ja-JP" sz="2100" dirty="0"/>
          </a:p>
          <a:p>
            <a:pPr lvl="2" eaLnBrk="1" hangingPunct="1">
              <a:lnSpc>
                <a:spcPts val="2600"/>
              </a:lnSpc>
              <a:spcBef>
                <a:spcPts val="600"/>
              </a:spcBef>
            </a:pPr>
            <a:r>
              <a:rPr lang="ja-JP" altLang="en-US" sz="2100" dirty="0"/>
              <a:t>限られた経営資源を</a:t>
            </a:r>
            <a:r>
              <a:rPr lang="ja-JP" altLang="en-US" sz="2100" dirty="0">
                <a:solidFill>
                  <a:srgbClr val="FF0000"/>
                </a:solidFill>
              </a:rPr>
              <a:t>限定</a:t>
            </a:r>
            <a:r>
              <a:rPr lang="ja-JP" altLang="en-US" sz="2100" dirty="0"/>
              <a:t>された市場に集中投下して利益をあげる</a:t>
            </a:r>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541563594"/>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dirty="0"/>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8A3240DE-F7E1-479B-8349-D48068EB8FF8}" type="slidenum">
              <a:rPr lang="en-US" altLang="ja-JP"/>
              <a:pPr>
                <a:defRPr/>
              </a:pPr>
              <a:t>12</a:t>
            </a:fld>
            <a:endParaRPr lang="en-US" altLang="ja-JP" dirty="0"/>
          </a:p>
        </p:txBody>
      </p:sp>
      <p:sp>
        <p:nvSpPr>
          <p:cNvPr id="14340" name="Rectangle 2"/>
          <p:cNvSpPr>
            <a:spLocks noGrp="1" noChangeArrowheads="1"/>
          </p:cNvSpPr>
          <p:nvPr>
            <p:ph type="title"/>
          </p:nvPr>
        </p:nvSpPr>
        <p:spPr>
          <a:xfrm>
            <a:off x="569913" y="370840"/>
            <a:ext cx="8229600" cy="1252538"/>
          </a:xfrm>
        </p:spPr>
        <p:txBody>
          <a:bodyPr/>
          <a:lstStyle/>
          <a:p>
            <a:pPr eaLnBrk="1" hangingPunct="1"/>
            <a:r>
              <a:rPr lang="ja-JP" altLang="en-US" sz="4400" dirty="0"/>
              <a:t>４．インターネットとマーケティング</a:t>
            </a:r>
          </a:p>
        </p:txBody>
      </p:sp>
      <p:sp>
        <p:nvSpPr>
          <p:cNvPr id="14341" name="Rectangle 3"/>
          <p:cNvSpPr>
            <a:spLocks noGrp="1" noChangeArrowheads="1"/>
          </p:cNvSpPr>
          <p:nvPr>
            <p:ph type="body" idx="1"/>
          </p:nvPr>
        </p:nvSpPr>
        <p:spPr>
          <a:xfrm>
            <a:off x="287675" y="1405719"/>
            <a:ext cx="8856325" cy="4974458"/>
          </a:xfrm>
        </p:spPr>
        <p:txBody>
          <a:bodyPr/>
          <a:lstStyle/>
          <a:p>
            <a:pPr eaLnBrk="1" hangingPunct="1">
              <a:lnSpc>
                <a:spcPts val="2600"/>
              </a:lnSpc>
              <a:spcBef>
                <a:spcPts val="1200"/>
              </a:spcBef>
            </a:pPr>
            <a:r>
              <a:rPr lang="ja-JP" altLang="en-US" dirty="0"/>
              <a:t>現代のマーケティング</a:t>
            </a:r>
            <a:endParaRPr lang="en-US" altLang="ja-JP" dirty="0"/>
          </a:p>
          <a:p>
            <a:pPr lvl="1" eaLnBrk="1" hangingPunct="1">
              <a:lnSpc>
                <a:spcPts val="2600"/>
              </a:lnSpc>
              <a:spcBef>
                <a:spcPts val="1200"/>
              </a:spcBef>
            </a:pPr>
            <a:r>
              <a:rPr lang="ja-JP" altLang="en-US" dirty="0">
                <a:solidFill>
                  <a:srgbClr val="FF0000"/>
                </a:solidFill>
              </a:rPr>
              <a:t>インターネットを販売チャネル</a:t>
            </a:r>
            <a:r>
              <a:rPr lang="ja-JP" altLang="en-US" dirty="0"/>
              <a:t>とするマーケティングは</a:t>
            </a:r>
            <a:br>
              <a:rPr lang="en-US" altLang="ja-JP" dirty="0"/>
            </a:br>
            <a:r>
              <a:rPr lang="ja-JP" altLang="en-US" dirty="0"/>
              <a:t>これまでのマーケティングとは異なる点がみられる</a:t>
            </a:r>
            <a:endParaRPr lang="en-US" altLang="ja-JP" dirty="0"/>
          </a:p>
          <a:p>
            <a:pPr eaLnBrk="1" hangingPunct="1">
              <a:lnSpc>
                <a:spcPts val="2600"/>
              </a:lnSpc>
              <a:spcBef>
                <a:spcPts val="1200"/>
              </a:spcBef>
            </a:pPr>
            <a:r>
              <a:rPr lang="ja-JP" altLang="en-US" dirty="0"/>
              <a:t>インターネットによるマーケティングの特徴</a:t>
            </a:r>
            <a:endParaRPr lang="en-US" altLang="ja-JP" dirty="0"/>
          </a:p>
          <a:p>
            <a:pPr lvl="1" eaLnBrk="1" hangingPunct="1">
              <a:lnSpc>
                <a:spcPts val="2600"/>
              </a:lnSpc>
              <a:spcBef>
                <a:spcPts val="1200"/>
              </a:spcBef>
            </a:pPr>
            <a:r>
              <a:rPr lang="ja-JP" altLang="en-US" dirty="0"/>
              <a:t>マーケットがインターネットの到達範囲まで拡大</a:t>
            </a:r>
            <a:endParaRPr lang="en-US" altLang="ja-JP" dirty="0"/>
          </a:p>
          <a:p>
            <a:pPr lvl="2" eaLnBrk="1" hangingPunct="1">
              <a:lnSpc>
                <a:spcPts val="2600"/>
              </a:lnSpc>
              <a:spcBef>
                <a:spcPts val="1200"/>
              </a:spcBef>
            </a:pPr>
            <a:r>
              <a:rPr lang="ja-JP" altLang="en-US" sz="2200" dirty="0">
                <a:solidFill>
                  <a:srgbClr val="0033CC"/>
                </a:solidFill>
              </a:rPr>
              <a:t>貿易</a:t>
            </a:r>
            <a:r>
              <a:rPr lang="ja-JP" altLang="en-US" sz="2200" dirty="0"/>
              <a:t>の概念の拡大</a:t>
            </a:r>
            <a:endParaRPr lang="en-US" altLang="ja-JP" dirty="0"/>
          </a:p>
          <a:p>
            <a:pPr lvl="1" eaLnBrk="1" hangingPunct="1">
              <a:lnSpc>
                <a:spcPts val="2600"/>
              </a:lnSpc>
              <a:spcBef>
                <a:spcPts val="1200"/>
              </a:spcBef>
            </a:pPr>
            <a:r>
              <a:rPr lang="ja-JP" altLang="en-US" dirty="0"/>
              <a:t>主なチャネルはインターネット</a:t>
            </a:r>
            <a:endParaRPr lang="en-US" altLang="ja-JP" dirty="0"/>
          </a:p>
          <a:p>
            <a:pPr lvl="2" eaLnBrk="1" hangingPunct="1">
              <a:lnSpc>
                <a:spcPts val="2600"/>
              </a:lnSpc>
              <a:spcBef>
                <a:spcPts val="1200"/>
              </a:spcBef>
            </a:pPr>
            <a:r>
              <a:rPr lang="ja-JP" altLang="en-US" sz="2200" dirty="0">
                <a:solidFill>
                  <a:srgbClr val="0033CC"/>
                </a:solidFill>
              </a:rPr>
              <a:t>情報</a:t>
            </a:r>
            <a:r>
              <a:rPr lang="ja-JP" altLang="en-US" sz="2200" dirty="0"/>
              <a:t>は</a:t>
            </a:r>
            <a:r>
              <a:rPr lang="ja-JP" altLang="en-US" sz="2200" dirty="0">
                <a:solidFill>
                  <a:srgbClr val="0033CC"/>
                </a:solidFill>
              </a:rPr>
              <a:t>インターネット</a:t>
            </a:r>
            <a:r>
              <a:rPr lang="ja-JP" altLang="en-US" sz="2200" dirty="0"/>
              <a:t>で送れる</a:t>
            </a:r>
            <a:endParaRPr lang="en-US" altLang="ja-JP" sz="2200" dirty="0"/>
          </a:p>
          <a:p>
            <a:pPr lvl="2" eaLnBrk="1" hangingPunct="1">
              <a:lnSpc>
                <a:spcPts val="2600"/>
              </a:lnSpc>
              <a:spcBef>
                <a:spcPts val="1200"/>
              </a:spcBef>
            </a:pPr>
            <a:r>
              <a:rPr lang="ja-JP" altLang="en-US" sz="2200" dirty="0">
                <a:solidFill>
                  <a:srgbClr val="0033CC"/>
                </a:solidFill>
              </a:rPr>
              <a:t>物</a:t>
            </a:r>
            <a:r>
              <a:rPr lang="ja-JP" altLang="en-US" sz="2200" dirty="0"/>
              <a:t>の流れ（物流）は</a:t>
            </a:r>
            <a:r>
              <a:rPr lang="ja-JP" altLang="en-US" sz="2200" dirty="0">
                <a:solidFill>
                  <a:srgbClr val="0033CC"/>
                </a:solidFill>
              </a:rPr>
              <a:t>従来のチャネル</a:t>
            </a:r>
            <a:r>
              <a:rPr lang="ja-JP" altLang="en-US" sz="2200" dirty="0"/>
              <a:t>が必要</a:t>
            </a:r>
            <a:endParaRPr lang="en-US" altLang="ja-JP" sz="2200" dirty="0"/>
          </a:p>
          <a:p>
            <a:pPr lvl="2" eaLnBrk="1" hangingPunct="1">
              <a:lnSpc>
                <a:spcPts val="2600"/>
              </a:lnSpc>
              <a:spcBef>
                <a:spcPts val="1200"/>
              </a:spcBef>
            </a:pPr>
            <a:r>
              <a:rPr lang="ja-JP" altLang="en-US" sz="2200" dirty="0">
                <a:solidFill>
                  <a:srgbClr val="0033CC"/>
                </a:solidFill>
              </a:rPr>
              <a:t>お金</a:t>
            </a:r>
            <a:r>
              <a:rPr lang="ja-JP" altLang="en-US" sz="2200" dirty="0"/>
              <a:t>の流れ（金流）は</a:t>
            </a:r>
            <a:r>
              <a:rPr lang="ja-JP" altLang="en-US" sz="2200" dirty="0">
                <a:solidFill>
                  <a:srgbClr val="0033CC"/>
                </a:solidFill>
              </a:rPr>
              <a:t>インターネット</a:t>
            </a:r>
            <a:r>
              <a:rPr lang="ja-JP" altLang="en-US" sz="2200" dirty="0"/>
              <a:t>決済が可能</a:t>
            </a:r>
            <a:endParaRPr lang="en-US" altLang="ja-JP" sz="22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733287171"/>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dirty="0"/>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8A3240DE-F7E1-479B-8349-D48068EB8FF8}" type="slidenum">
              <a:rPr lang="en-US" altLang="ja-JP"/>
              <a:pPr>
                <a:defRPr/>
              </a:pPr>
              <a:t>13</a:t>
            </a:fld>
            <a:endParaRPr lang="en-US" altLang="ja-JP" dirty="0"/>
          </a:p>
        </p:txBody>
      </p:sp>
      <p:sp>
        <p:nvSpPr>
          <p:cNvPr id="14340" name="Rectangle 2"/>
          <p:cNvSpPr>
            <a:spLocks noGrp="1" noChangeArrowheads="1"/>
          </p:cNvSpPr>
          <p:nvPr>
            <p:ph type="title"/>
          </p:nvPr>
        </p:nvSpPr>
        <p:spPr>
          <a:xfrm>
            <a:off x="569913" y="370840"/>
            <a:ext cx="8229600" cy="1252538"/>
          </a:xfrm>
        </p:spPr>
        <p:txBody>
          <a:bodyPr/>
          <a:lstStyle/>
          <a:p>
            <a:pPr eaLnBrk="1" hangingPunct="1"/>
            <a:r>
              <a:rPr lang="ja-JP" altLang="en-US" dirty="0">
                <a:latin typeface="+mj-ea"/>
              </a:rPr>
              <a:t>宿題５</a:t>
            </a:r>
            <a:endParaRPr lang="ja-JP" altLang="en-US" sz="4400" dirty="0"/>
          </a:p>
        </p:txBody>
      </p:sp>
      <p:sp>
        <p:nvSpPr>
          <p:cNvPr id="14341" name="Rectangle 3"/>
          <p:cNvSpPr>
            <a:spLocks noGrp="1" noChangeArrowheads="1"/>
          </p:cNvSpPr>
          <p:nvPr>
            <p:ph type="body" idx="1"/>
          </p:nvPr>
        </p:nvSpPr>
        <p:spPr>
          <a:xfrm>
            <a:off x="287675" y="1134840"/>
            <a:ext cx="8856325" cy="5104036"/>
          </a:xfrm>
        </p:spPr>
        <p:txBody>
          <a:bodyPr/>
          <a:lstStyle/>
          <a:p>
            <a:pPr eaLnBrk="1" hangingPunct="1">
              <a:spcBef>
                <a:spcPts val="400"/>
              </a:spcBef>
            </a:pPr>
            <a:r>
              <a:rPr lang="ja-JP" altLang="en-US" sz="2400" dirty="0"/>
              <a:t>テーマ</a:t>
            </a:r>
            <a:endParaRPr lang="en-US" altLang="ja-JP" sz="2400" dirty="0"/>
          </a:p>
          <a:p>
            <a:pPr lvl="1" eaLnBrk="1" hangingPunct="1">
              <a:spcBef>
                <a:spcPts val="400"/>
              </a:spcBef>
            </a:pPr>
            <a:r>
              <a:rPr lang="ja-JP" altLang="en-US" sz="2000" dirty="0"/>
              <a:t>「</a:t>
            </a:r>
            <a:r>
              <a:rPr lang="ja-JP" altLang="en-US" sz="2000" dirty="0">
                <a:solidFill>
                  <a:srgbClr val="3333CC"/>
                </a:solidFill>
              </a:rPr>
              <a:t>インターネット時代のマーケティングとそれ以前のマーケティングの違いについて</a:t>
            </a:r>
            <a:r>
              <a:rPr lang="ja-JP" altLang="en-US" sz="2000" dirty="0"/>
              <a:t>」</a:t>
            </a:r>
            <a:endParaRPr lang="en-US" altLang="ja-JP" sz="2000" dirty="0"/>
          </a:p>
          <a:p>
            <a:pPr eaLnBrk="1" hangingPunct="1">
              <a:spcBef>
                <a:spcPts val="400"/>
              </a:spcBef>
            </a:pPr>
            <a:r>
              <a:rPr lang="ja-JP" altLang="en-US" sz="2400" dirty="0">
                <a:solidFill>
                  <a:srgbClr val="FF0000"/>
                </a:solidFill>
              </a:rPr>
              <a:t>宿題</a:t>
            </a:r>
            <a:endParaRPr lang="en-US" altLang="ja-JP" sz="2400" dirty="0">
              <a:solidFill>
                <a:srgbClr val="FF0000"/>
              </a:solidFill>
            </a:endParaRPr>
          </a:p>
          <a:p>
            <a:pPr lvl="1" eaLnBrk="1" hangingPunct="1">
              <a:spcBef>
                <a:spcPts val="400"/>
              </a:spcBef>
            </a:pPr>
            <a:r>
              <a:rPr lang="ja-JP" altLang="en-US" sz="2000" dirty="0">
                <a:solidFill>
                  <a:srgbClr val="3333CC"/>
                </a:solidFill>
              </a:rPr>
              <a:t>自分の考え</a:t>
            </a:r>
            <a:r>
              <a:rPr lang="ja-JP" altLang="en-US" sz="2000" dirty="0"/>
              <a:t>で、</a:t>
            </a:r>
            <a:r>
              <a:rPr lang="ja-JP" altLang="en-US" sz="2000" dirty="0">
                <a:solidFill>
                  <a:srgbClr val="3333CC"/>
                </a:solidFill>
              </a:rPr>
              <a:t>レポート</a:t>
            </a:r>
            <a:r>
              <a:rPr lang="ja-JP" altLang="en-US" sz="2000" dirty="0"/>
              <a:t>にまとめること</a:t>
            </a:r>
            <a:endParaRPr lang="en-US" altLang="ja-JP" sz="2000" dirty="0"/>
          </a:p>
          <a:p>
            <a:pPr lvl="1" eaLnBrk="1" hangingPunct="1">
              <a:spcBef>
                <a:spcPts val="400"/>
              </a:spcBef>
            </a:pPr>
            <a:r>
              <a:rPr lang="en-US" altLang="ja-JP" sz="2000" dirty="0">
                <a:solidFill>
                  <a:srgbClr val="3333CC"/>
                </a:solidFill>
              </a:rPr>
              <a:t>A4</a:t>
            </a:r>
            <a:r>
              <a:rPr lang="ja-JP" altLang="en-US" sz="2000" dirty="0"/>
              <a:t>用紙に</a:t>
            </a:r>
            <a:r>
              <a:rPr lang="en-US" altLang="ja-JP" sz="2000" dirty="0"/>
              <a:t>Word</a:t>
            </a:r>
            <a:r>
              <a:rPr lang="ja-JP" altLang="en-US" sz="2000" dirty="0"/>
              <a:t>またはコンピュータ入力文字で</a:t>
            </a:r>
            <a:r>
              <a:rPr lang="ja-JP" altLang="en-US" sz="2000" dirty="0">
                <a:solidFill>
                  <a:srgbClr val="3333CC"/>
                </a:solidFill>
              </a:rPr>
              <a:t>１ページ以上</a:t>
            </a:r>
            <a:endParaRPr lang="en-US" altLang="ja-JP" sz="2000" dirty="0">
              <a:solidFill>
                <a:srgbClr val="3333CC"/>
              </a:solidFill>
            </a:endParaRPr>
          </a:p>
          <a:p>
            <a:pPr lvl="1" eaLnBrk="1" hangingPunct="1">
              <a:spcBef>
                <a:spcPts val="400"/>
              </a:spcBef>
            </a:pPr>
            <a:r>
              <a:rPr lang="ja-JP" altLang="en-US" sz="2000" dirty="0"/>
              <a:t>表紙はいらない⇒タイトル名の下に</a:t>
            </a:r>
            <a:r>
              <a:rPr lang="ja-JP" altLang="en-US" sz="2000" dirty="0">
                <a:solidFill>
                  <a:srgbClr val="3333CC"/>
                </a:solidFill>
              </a:rPr>
              <a:t>学籍番号と氏名</a:t>
            </a:r>
            <a:r>
              <a:rPr lang="ja-JP" altLang="en-US" sz="2000" dirty="0"/>
              <a:t>を記入</a:t>
            </a:r>
            <a:endParaRPr lang="en-US" altLang="ja-JP" sz="2000" dirty="0"/>
          </a:p>
          <a:p>
            <a:pPr lvl="1" eaLnBrk="1" hangingPunct="1">
              <a:spcBef>
                <a:spcPts val="400"/>
              </a:spcBef>
            </a:pPr>
            <a:r>
              <a:rPr lang="ja-JP" altLang="en-US" sz="2000" dirty="0">
                <a:solidFill>
                  <a:srgbClr val="FF0000"/>
                </a:solidFill>
              </a:rPr>
              <a:t>参考文献を必ず記入</a:t>
            </a:r>
            <a:r>
              <a:rPr lang="ja-JP" altLang="en-US" sz="2000" dirty="0"/>
              <a:t>（教科書、ネットの情報、その他参考書）</a:t>
            </a:r>
            <a:endParaRPr lang="en-US" altLang="ja-JP" sz="2000" dirty="0"/>
          </a:p>
          <a:p>
            <a:pPr lvl="1" eaLnBrk="1" hangingPunct="1">
              <a:spcBef>
                <a:spcPts val="400"/>
              </a:spcBef>
            </a:pPr>
            <a:r>
              <a:rPr lang="ja-JP" altLang="en-US" sz="2000" dirty="0"/>
              <a:t>提出日：</a:t>
            </a:r>
            <a:r>
              <a:rPr lang="en-US" altLang="ja-JP" sz="2000" dirty="0">
                <a:solidFill>
                  <a:srgbClr val="FF0000"/>
                </a:solidFill>
              </a:rPr>
              <a:t>7</a:t>
            </a:r>
            <a:r>
              <a:rPr lang="ja-JP" altLang="en-US" sz="2000" dirty="0">
                <a:solidFill>
                  <a:srgbClr val="FF0000"/>
                </a:solidFill>
              </a:rPr>
              <a:t>月</a:t>
            </a:r>
            <a:r>
              <a:rPr lang="en-US" altLang="ja-JP" sz="2000" dirty="0">
                <a:solidFill>
                  <a:srgbClr val="FF0000"/>
                </a:solidFill>
              </a:rPr>
              <a:t>31</a:t>
            </a:r>
            <a:r>
              <a:rPr lang="ja-JP" altLang="en-US" sz="2000">
                <a:solidFill>
                  <a:srgbClr val="FF0000"/>
                </a:solidFill>
              </a:rPr>
              <a:t>日</a:t>
            </a:r>
            <a:r>
              <a:rPr lang="ja-JP" altLang="en-US" sz="2000">
                <a:solidFill>
                  <a:srgbClr val="3333CC"/>
                </a:solidFill>
              </a:rPr>
              <a:t>（金）</a:t>
            </a:r>
            <a:endParaRPr lang="en-US" altLang="ja-JP" sz="2000" dirty="0">
              <a:solidFill>
                <a:srgbClr val="3333CC"/>
              </a:solidFill>
            </a:endParaRPr>
          </a:p>
          <a:p>
            <a:pPr eaLnBrk="1" hangingPunct="1">
              <a:spcBef>
                <a:spcPts val="400"/>
              </a:spcBef>
            </a:pPr>
            <a:r>
              <a:rPr lang="ja-JP" altLang="en-US" sz="2400" dirty="0">
                <a:solidFill>
                  <a:srgbClr val="FF0000"/>
                </a:solidFill>
              </a:rPr>
              <a:t>試験練習問題</a:t>
            </a:r>
            <a:endParaRPr lang="en-US" altLang="ja-JP" sz="2400" dirty="0">
              <a:solidFill>
                <a:srgbClr val="FF0000"/>
              </a:solidFill>
            </a:endParaRPr>
          </a:p>
          <a:p>
            <a:pPr lvl="1" eaLnBrk="1" hangingPunct="1">
              <a:spcBef>
                <a:spcPts val="400"/>
              </a:spcBef>
            </a:pPr>
            <a:r>
              <a:rPr lang="ja-JP" altLang="en-US" sz="2000" dirty="0">
                <a:solidFill>
                  <a:srgbClr val="FF0000"/>
                </a:solidFill>
              </a:rPr>
              <a:t>先回実施した結果から急遽中止することにしました</a:t>
            </a:r>
            <a:endParaRPr lang="en-US" altLang="ja-JP" sz="2000" dirty="0">
              <a:solidFill>
                <a:srgbClr val="FF0000"/>
              </a:solidFill>
            </a:endParaRPr>
          </a:p>
          <a:p>
            <a:pPr eaLnBrk="1" hangingPunct="1">
              <a:spcBef>
                <a:spcPts val="400"/>
              </a:spcBef>
            </a:pPr>
            <a:r>
              <a:rPr lang="ja-JP" altLang="en-US" sz="2400" dirty="0"/>
              <a:t>ホームページ：</a:t>
            </a:r>
            <a:r>
              <a:rPr lang="en-US" altLang="ja-JP" sz="2400" dirty="0">
                <a:hlinkClick r:id="rId3"/>
              </a:rPr>
              <a:t>http://ito-yamato-lab.com/josaikokusai-text.html</a:t>
            </a:r>
            <a:endParaRPr lang="en-US" altLang="ja-JP" sz="2400" dirty="0"/>
          </a:p>
          <a:p>
            <a:pPr eaLnBrk="1" hangingPunct="1">
              <a:spcBef>
                <a:spcPts val="400"/>
              </a:spcBef>
            </a:pPr>
            <a:r>
              <a:rPr lang="ja-JP" altLang="en-US" sz="2400" dirty="0"/>
              <a:t>メール：</a:t>
            </a:r>
            <a:r>
              <a:rPr lang="en-US" altLang="ja-JP" sz="2400" dirty="0">
                <a:hlinkClick r:id="rId4"/>
              </a:rPr>
              <a:t>kana-toshi@ab.auone-net.jp</a:t>
            </a:r>
            <a:endParaRPr lang="en-US" altLang="ja-JP" sz="24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409008472"/>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3B7AEFA4-830D-4473-BBC9-663F5D7211BB}" type="slidenum">
              <a:rPr lang="en-US" altLang="ja-JP"/>
              <a:pPr>
                <a:defRPr/>
              </a:pPr>
              <a:t>2</a:t>
            </a:fld>
            <a:endParaRPr lang="en-US" altLang="ja-JP" dirty="0"/>
          </a:p>
        </p:txBody>
      </p:sp>
      <p:sp>
        <p:nvSpPr>
          <p:cNvPr id="5124" name="Rectangle 2"/>
          <p:cNvSpPr>
            <a:spLocks noGrp="1" noChangeArrowheads="1"/>
          </p:cNvSpPr>
          <p:nvPr>
            <p:ph type="title"/>
          </p:nvPr>
        </p:nvSpPr>
        <p:spPr>
          <a:xfrm>
            <a:off x="569913" y="431800"/>
            <a:ext cx="8229600" cy="1252538"/>
          </a:xfrm>
        </p:spPr>
        <p:txBody>
          <a:bodyPr/>
          <a:lstStyle/>
          <a:p>
            <a:pPr eaLnBrk="1" hangingPunct="1"/>
            <a:r>
              <a:rPr lang="ja-JP" altLang="en-US" sz="4400" dirty="0"/>
              <a:t>１．マーケティングの意義</a:t>
            </a:r>
          </a:p>
        </p:txBody>
      </p:sp>
      <p:sp>
        <p:nvSpPr>
          <p:cNvPr id="5125" name="Rectangle 3"/>
          <p:cNvSpPr>
            <a:spLocks noGrp="1" noChangeArrowheads="1"/>
          </p:cNvSpPr>
          <p:nvPr>
            <p:ph type="body" idx="1"/>
          </p:nvPr>
        </p:nvSpPr>
        <p:spPr>
          <a:xfrm>
            <a:off x="457200" y="1520687"/>
            <a:ext cx="8527773" cy="4930913"/>
          </a:xfrm>
        </p:spPr>
        <p:txBody>
          <a:bodyPr/>
          <a:lstStyle/>
          <a:p>
            <a:pPr eaLnBrk="1" hangingPunct="1">
              <a:lnSpc>
                <a:spcPct val="110000"/>
              </a:lnSpc>
              <a:spcBef>
                <a:spcPts val="1000"/>
              </a:spcBef>
            </a:pPr>
            <a:r>
              <a:rPr lang="ja-JP" altLang="en-US" sz="2800" dirty="0"/>
              <a:t>マーケティングとは</a:t>
            </a:r>
            <a:endParaRPr lang="en-US" altLang="ja-JP" sz="2800" dirty="0"/>
          </a:p>
          <a:p>
            <a:pPr lvl="1" eaLnBrk="1" hangingPunct="1">
              <a:lnSpc>
                <a:spcPct val="110000"/>
              </a:lnSpc>
              <a:spcBef>
                <a:spcPts val="1000"/>
              </a:spcBef>
            </a:pPr>
            <a:r>
              <a:rPr lang="ja-JP" altLang="en-US" sz="2400" dirty="0"/>
              <a:t>一言で言えば</a:t>
            </a:r>
            <a:r>
              <a:rPr lang="ja-JP" altLang="en-US" sz="2400" dirty="0">
                <a:solidFill>
                  <a:srgbClr val="FF0000"/>
                </a:solidFill>
              </a:rPr>
              <a:t>販売管理</a:t>
            </a:r>
            <a:r>
              <a:rPr lang="ja-JP" altLang="en-US" sz="2400" dirty="0"/>
              <a:t>のこと</a:t>
            </a:r>
            <a:endParaRPr lang="en-US" altLang="ja-JP" sz="2400" dirty="0"/>
          </a:p>
          <a:p>
            <a:pPr lvl="1" eaLnBrk="1" hangingPunct="1">
              <a:lnSpc>
                <a:spcPct val="110000"/>
              </a:lnSpc>
              <a:spcBef>
                <a:spcPts val="1000"/>
              </a:spcBef>
            </a:pPr>
            <a:r>
              <a:rPr lang="ja-JP" altLang="en-US" sz="2400" dirty="0">
                <a:solidFill>
                  <a:srgbClr val="FF0000"/>
                </a:solidFill>
              </a:rPr>
              <a:t>顧客のニーズ</a:t>
            </a:r>
            <a:r>
              <a:rPr lang="ja-JP" altLang="en-US" sz="2400" dirty="0"/>
              <a:t>を満たすために商品またはサービスの提供を</a:t>
            </a:r>
            <a:br>
              <a:rPr lang="en-US" altLang="ja-JP" sz="2400" dirty="0"/>
            </a:br>
            <a:r>
              <a:rPr lang="ja-JP" altLang="en-US" sz="2400" dirty="0"/>
              <a:t>効果的におこない、企業として目指す利益その他の諸目標</a:t>
            </a:r>
            <a:br>
              <a:rPr lang="en-US" altLang="ja-JP" sz="2400" dirty="0"/>
            </a:br>
            <a:r>
              <a:rPr lang="ja-JP" altLang="en-US" sz="2400" dirty="0"/>
              <a:t>を達成していく</a:t>
            </a:r>
            <a:r>
              <a:rPr lang="ja-JP" altLang="en-US" sz="2400" dirty="0">
                <a:solidFill>
                  <a:srgbClr val="FF0000"/>
                </a:solidFill>
              </a:rPr>
              <a:t>活動</a:t>
            </a:r>
            <a:endParaRPr lang="en-US" altLang="ja-JP" sz="2400" dirty="0"/>
          </a:p>
          <a:p>
            <a:pPr eaLnBrk="1" hangingPunct="1">
              <a:lnSpc>
                <a:spcPct val="110000"/>
              </a:lnSpc>
              <a:spcBef>
                <a:spcPts val="1000"/>
              </a:spcBef>
            </a:pPr>
            <a:r>
              <a:rPr lang="ja-JP" altLang="en-US" sz="2800" dirty="0"/>
              <a:t>マッカーシーの４Ｐ説</a:t>
            </a:r>
            <a:r>
              <a:rPr lang="ja-JP" altLang="en-US" sz="2800" dirty="0">
                <a:solidFill>
                  <a:srgbClr val="FF0000"/>
                </a:solidFill>
              </a:rPr>
              <a:t>⇒（</a:t>
            </a:r>
            <a:r>
              <a:rPr lang="en-US" altLang="ja-JP" dirty="0">
                <a:solidFill>
                  <a:srgbClr val="FF0000"/>
                </a:solidFill>
              </a:rPr>
              <a:t>3C</a:t>
            </a:r>
            <a:r>
              <a:rPr lang="ja-JP" altLang="en-US" dirty="0">
                <a:solidFill>
                  <a:srgbClr val="FF0000"/>
                </a:solidFill>
              </a:rPr>
              <a:t>説）</a:t>
            </a:r>
            <a:endParaRPr lang="en-US" altLang="ja-JP" sz="2800" dirty="0">
              <a:solidFill>
                <a:srgbClr val="FF0000"/>
              </a:solidFill>
            </a:endParaRPr>
          </a:p>
          <a:p>
            <a:pPr lvl="1" eaLnBrk="1" hangingPunct="1">
              <a:lnSpc>
                <a:spcPct val="110000"/>
              </a:lnSpc>
              <a:spcBef>
                <a:spcPts val="1000"/>
              </a:spcBef>
            </a:pPr>
            <a:r>
              <a:rPr lang="ja-JP" altLang="en-US" sz="2400" dirty="0"/>
              <a:t>マーケティング成功のためには、製品</a:t>
            </a:r>
            <a:r>
              <a:rPr lang="ja-JP" altLang="en-US" sz="2400" dirty="0">
                <a:solidFill>
                  <a:srgbClr val="FF0000"/>
                </a:solidFill>
              </a:rPr>
              <a:t>（</a:t>
            </a:r>
            <a:r>
              <a:rPr lang="en-US" altLang="ja-JP" sz="2400" b="1" dirty="0">
                <a:solidFill>
                  <a:srgbClr val="FF0000"/>
                </a:solidFill>
              </a:rPr>
              <a:t>Product</a:t>
            </a:r>
            <a:r>
              <a:rPr lang="ja-JP" altLang="en-US" sz="2400" dirty="0">
                <a:solidFill>
                  <a:srgbClr val="FF0000"/>
                </a:solidFill>
              </a:rPr>
              <a:t>）</a:t>
            </a:r>
            <a:r>
              <a:rPr lang="ja-JP" altLang="en-US" sz="2400" dirty="0"/>
              <a:t>、価格</a:t>
            </a:r>
            <a:r>
              <a:rPr lang="ja-JP" altLang="en-US" sz="2400" dirty="0">
                <a:solidFill>
                  <a:srgbClr val="FF0000"/>
                </a:solidFill>
              </a:rPr>
              <a:t>（</a:t>
            </a:r>
            <a:r>
              <a:rPr lang="en-US" altLang="ja-JP" sz="2400" b="1" dirty="0">
                <a:solidFill>
                  <a:srgbClr val="FF0000"/>
                </a:solidFill>
              </a:rPr>
              <a:t>Price</a:t>
            </a:r>
            <a:r>
              <a:rPr lang="ja-JP" altLang="en-US" sz="2400" dirty="0">
                <a:solidFill>
                  <a:srgbClr val="FF0000"/>
                </a:solidFill>
              </a:rPr>
              <a:t>）</a:t>
            </a:r>
            <a:r>
              <a:rPr lang="ja-JP" altLang="en-US" sz="2400" dirty="0"/>
              <a:t>、流通経路</a:t>
            </a:r>
            <a:r>
              <a:rPr lang="ja-JP" altLang="en-US" sz="2400" dirty="0">
                <a:solidFill>
                  <a:srgbClr val="FF0000"/>
                </a:solidFill>
              </a:rPr>
              <a:t>（</a:t>
            </a:r>
            <a:r>
              <a:rPr lang="en-US" altLang="ja-JP" sz="2400" b="1" dirty="0">
                <a:solidFill>
                  <a:srgbClr val="FF0000"/>
                </a:solidFill>
              </a:rPr>
              <a:t>Place</a:t>
            </a:r>
            <a:r>
              <a:rPr lang="ja-JP" altLang="en-US" sz="2400" dirty="0">
                <a:solidFill>
                  <a:srgbClr val="FF0000"/>
                </a:solidFill>
              </a:rPr>
              <a:t>）</a:t>
            </a:r>
            <a:r>
              <a:rPr lang="ja-JP" altLang="en-US" sz="2400" dirty="0"/>
              <a:t>、販促活動</a:t>
            </a:r>
            <a:r>
              <a:rPr lang="ja-JP" altLang="en-US" sz="2400" dirty="0">
                <a:solidFill>
                  <a:srgbClr val="FF0000"/>
                </a:solidFill>
              </a:rPr>
              <a:t>（</a:t>
            </a:r>
            <a:r>
              <a:rPr lang="en-US" altLang="ja-JP" sz="2400" b="1" dirty="0">
                <a:solidFill>
                  <a:srgbClr val="FF0000"/>
                </a:solidFill>
              </a:rPr>
              <a:t>Promotion</a:t>
            </a:r>
            <a:r>
              <a:rPr lang="ja-JP" altLang="en-US" sz="2400" dirty="0">
                <a:solidFill>
                  <a:srgbClr val="FF0000"/>
                </a:solidFill>
              </a:rPr>
              <a:t>）</a:t>
            </a:r>
            <a:r>
              <a:rPr lang="ja-JP" altLang="en-US" sz="2400" dirty="0"/>
              <a:t>の</a:t>
            </a:r>
            <a:br>
              <a:rPr lang="en-US" altLang="ja-JP" sz="2400" dirty="0">
                <a:solidFill>
                  <a:srgbClr val="FF0000"/>
                </a:solidFill>
              </a:rPr>
            </a:br>
            <a:r>
              <a:rPr lang="ja-JP" altLang="en-US" sz="2400" dirty="0"/>
              <a:t>４Ｐを最適に組み合わせる活動</a:t>
            </a:r>
            <a:r>
              <a:rPr lang="ja-JP" altLang="en-US" sz="2400" dirty="0">
                <a:solidFill>
                  <a:srgbClr val="FF0000"/>
                </a:solidFill>
              </a:rPr>
              <a:t>（</a:t>
            </a:r>
            <a:r>
              <a:rPr lang="ja-JP" altLang="en-US" sz="2400" b="1" dirty="0">
                <a:solidFill>
                  <a:srgbClr val="FF0000"/>
                </a:solidFill>
              </a:rPr>
              <a:t>マーケティング・ミックス</a:t>
            </a:r>
            <a:r>
              <a:rPr lang="ja-JP" altLang="en-US" sz="2400" dirty="0">
                <a:solidFill>
                  <a:srgbClr val="FF0000"/>
                </a:solidFill>
              </a:rPr>
              <a:t>）</a:t>
            </a:r>
            <a:br>
              <a:rPr lang="en-US" altLang="ja-JP" sz="2400" dirty="0">
                <a:solidFill>
                  <a:srgbClr val="FF0000"/>
                </a:solidFill>
              </a:rPr>
            </a:br>
            <a:r>
              <a:rPr lang="ja-JP" altLang="en-US" sz="2400" dirty="0"/>
              <a:t>が必要</a:t>
            </a:r>
            <a:endParaRPr lang="en-US" altLang="ja-JP" sz="24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582268616"/>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83C79FA3-5785-4AD6-8995-8ACD85B695CA}" type="slidenum">
              <a:rPr lang="en-US" altLang="ja-JP"/>
              <a:pPr>
                <a:defRPr/>
              </a:pPr>
              <a:t>3</a:t>
            </a:fld>
            <a:endParaRPr lang="en-US" altLang="ja-JP" dirty="0"/>
          </a:p>
        </p:txBody>
      </p:sp>
      <p:sp>
        <p:nvSpPr>
          <p:cNvPr id="6148" name="Rectangle 2"/>
          <p:cNvSpPr>
            <a:spLocks noGrp="1" noChangeArrowheads="1"/>
          </p:cNvSpPr>
          <p:nvPr>
            <p:ph type="title"/>
          </p:nvPr>
        </p:nvSpPr>
        <p:spPr>
          <a:xfrm>
            <a:off x="569913" y="431800"/>
            <a:ext cx="8229600" cy="1252538"/>
          </a:xfrm>
        </p:spPr>
        <p:txBody>
          <a:bodyPr/>
          <a:lstStyle/>
          <a:p>
            <a:pPr eaLnBrk="1" hangingPunct="1"/>
            <a:r>
              <a:rPr lang="ja-JP" altLang="en-US" dirty="0"/>
              <a:t>２</a:t>
            </a:r>
            <a:r>
              <a:rPr lang="ja-JP" altLang="en-US" sz="4400" dirty="0"/>
              <a:t>．マーケティング戦略</a:t>
            </a:r>
            <a:r>
              <a:rPr lang="en-US" altLang="ja-JP" sz="4400" dirty="0"/>
              <a:t>-1</a:t>
            </a:r>
            <a:endParaRPr lang="ja-JP" altLang="en-US" sz="4400" dirty="0"/>
          </a:p>
        </p:txBody>
      </p:sp>
      <p:sp>
        <p:nvSpPr>
          <p:cNvPr id="6149" name="Rectangle 3"/>
          <p:cNvSpPr>
            <a:spLocks noGrp="1" noChangeArrowheads="1"/>
          </p:cNvSpPr>
          <p:nvPr>
            <p:ph type="body" idx="1"/>
          </p:nvPr>
        </p:nvSpPr>
        <p:spPr>
          <a:xfrm>
            <a:off x="437322" y="1402080"/>
            <a:ext cx="8517834" cy="5049521"/>
          </a:xfrm>
        </p:spPr>
        <p:txBody>
          <a:bodyPr/>
          <a:lstStyle/>
          <a:p>
            <a:pPr eaLnBrk="1" hangingPunct="1">
              <a:spcBef>
                <a:spcPts val="1200"/>
              </a:spcBef>
            </a:pPr>
            <a:r>
              <a:rPr lang="ja-JP" altLang="en-US" dirty="0"/>
              <a:t>マーケティング戦略の種類</a:t>
            </a:r>
            <a:r>
              <a:rPr lang="en-US" altLang="ja-JP" dirty="0"/>
              <a:t>-1</a:t>
            </a:r>
          </a:p>
          <a:p>
            <a:pPr lvl="1" eaLnBrk="1" hangingPunct="1">
              <a:spcBef>
                <a:spcPts val="1200"/>
              </a:spcBef>
            </a:pPr>
            <a:r>
              <a:rPr lang="en-US" altLang="ja-JP" dirty="0"/>
              <a:t>(1) </a:t>
            </a:r>
            <a:r>
              <a:rPr lang="ja-JP" altLang="en-US" dirty="0"/>
              <a:t>製品差別化戦略と市場細分化戦略</a:t>
            </a:r>
            <a:r>
              <a:rPr lang="en-US" altLang="ja-JP" dirty="0"/>
              <a:t>-1</a:t>
            </a:r>
          </a:p>
          <a:p>
            <a:pPr lvl="2" eaLnBrk="1" hangingPunct="1">
              <a:spcBef>
                <a:spcPts val="1200"/>
              </a:spcBef>
            </a:pPr>
            <a:r>
              <a:rPr lang="ja-JP" altLang="en-US" sz="2200" dirty="0"/>
              <a:t>① </a:t>
            </a:r>
            <a:r>
              <a:rPr lang="ja-JP" altLang="en-US" sz="2200" dirty="0">
                <a:solidFill>
                  <a:srgbClr val="FF0000"/>
                </a:solidFill>
              </a:rPr>
              <a:t>製品差別化</a:t>
            </a:r>
            <a:r>
              <a:rPr lang="ja-JP" altLang="en-US" sz="2200" dirty="0"/>
              <a:t>戦略</a:t>
            </a:r>
            <a:endParaRPr lang="en-US" altLang="ja-JP" sz="2200" dirty="0"/>
          </a:p>
          <a:p>
            <a:pPr lvl="3" eaLnBrk="1" hangingPunct="1">
              <a:spcBef>
                <a:spcPts val="1200"/>
              </a:spcBef>
            </a:pPr>
            <a:r>
              <a:rPr lang="ja-JP" altLang="en-US" sz="2000" dirty="0"/>
              <a:t>大量生産・大量消費という</a:t>
            </a:r>
            <a:r>
              <a:rPr lang="ja-JP" altLang="en-US" sz="2000" dirty="0">
                <a:solidFill>
                  <a:srgbClr val="FF0000"/>
                </a:solidFill>
              </a:rPr>
              <a:t>生産者</a:t>
            </a:r>
            <a:r>
              <a:rPr lang="ja-JP" altLang="en-US" sz="2000" dirty="0"/>
              <a:t>側の論理からの戦略で、</a:t>
            </a:r>
            <a:br>
              <a:rPr lang="en-US" altLang="ja-JP" sz="2000" dirty="0"/>
            </a:br>
            <a:r>
              <a:rPr lang="ja-JP" altLang="en-US" sz="2000" dirty="0"/>
              <a:t>生産者</a:t>
            </a:r>
            <a:r>
              <a:rPr lang="ja-JP" altLang="en-US" sz="2000" dirty="0">
                <a:solidFill>
                  <a:srgbClr val="FF0000"/>
                </a:solidFill>
              </a:rPr>
              <a:t>志向</a:t>
            </a:r>
            <a:r>
              <a:rPr lang="ja-JP" altLang="en-US" sz="2000" dirty="0"/>
              <a:t>的な戦略</a:t>
            </a:r>
            <a:endParaRPr lang="en-US" altLang="ja-JP" sz="2000" dirty="0"/>
          </a:p>
          <a:p>
            <a:pPr lvl="3" eaLnBrk="1" hangingPunct="1">
              <a:spcBef>
                <a:spcPts val="1200"/>
              </a:spcBef>
            </a:pPr>
            <a:r>
              <a:rPr lang="ja-JP" altLang="en-US" sz="2000" dirty="0"/>
              <a:t>市場</a:t>
            </a:r>
            <a:r>
              <a:rPr lang="ja-JP" altLang="en-US" sz="2000" dirty="0">
                <a:solidFill>
                  <a:srgbClr val="FF0000"/>
                </a:solidFill>
              </a:rPr>
              <a:t>集合</a:t>
            </a:r>
            <a:r>
              <a:rPr lang="ja-JP" altLang="en-US" sz="2000" dirty="0"/>
              <a:t>戦略ともいう</a:t>
            </a:r>
            <a:endParaRPr lang="en-US" altLang="ja-JP" sz="2000" dirty="0"/>
          </a:p>
          <a:p>
            <a:pPr lvl="2" eaLnBrk="1" hangingPunct="1">
              <a:spcBef>
                <a:spcPts val="1200"/>
              </a:spcBef>
            </a:pPr>
            <a:r>
              <a:rPr lang="ja-JP" altLang="en-US" sz="2200" dirty="0"/>
              <a:t>② </a:t>
            </a:r>
            <a:r>
              <a:rPr lang="ja-JP" altLang="en-US" sz="2200" dirty="0">
                <a:solidFill>
                  <a:srgbClr val="FF0000"/>
                </a:solidFill>
              </a:rPr>
              <a:t>市場細分化</a:t>
            </a:r>
            <a:r>
              <a:rPr lang="ja-JP" altLang="en-US" sz="2200" dirty="0"/>
              <a:t>戦略</a:t>
            </a:r>
            <a:endParaRPr lang="en-US" altLang="ja-JP" sz="2200" dirty="0"/>
          </a:p>
          <a:p>
            <a:pPr lvl="3" eaLnBrk="1" hangingPunct="1">
              <a:spcBef>
                <a:spcPts val="1200"/>
              </a:spcBef>
            </a:pPr>
            <a:r>
              <a:rPr lang="ja-JP" altLang="en-US" sz="2000" dirty="0"/>
              <a:t>顧客の</a:t>
            </a:r>
            <a:r>
              <a:rPr lang="ja-JP" altLang="en-US" sz="2000" dirty="0">
                <a:solidFill>
                  <a:srgbClr val="FF0000"/>
                </a:solidFill>
              </a:rPr>
              <a:t>嗜好</a:t>
            </a:r>
            <a:r>
              <a:rPr lang="ja-JP" altLang="en-US" sz="2000" dirty="0"/>
              <a:t>を中心に考える顧客</a:t>
            </a:r>
            <a:r>
              <a:rPr lang="ja-JP" altLang="en-US" sz="2000" dirty="0">
                <a:solidFill>
                  <a:srgbClr val="FF0000"/>
                </a:solidFill>
              </a:rPr>
              <a:t>志向</a:t>
            </a:r>
            <a:r>
              <a:rPr lang="ja-JP" altLang="en-US" sz="2000" dirty="0"/>
              <a:t>的な戦略</a:t>
            </a:r>
            <a:endParaRPr lang="en-US" altLang="ja-JP" sz="2000" dirty="0"/>
          </a:p>
          <a:p>
            <a:pPr lvl="3" eaLnBrk="1" hangingPunct="1">
              <a:spcBef>
                <a:spcPts val="1200"/>
              </a:spcBef>
            </a:pPr>
            <a:r>
              <a:rPr lang="ja-JP" altLang="en-US" sz="2000" dirty="0"/>
              <a:t>顧客の需要の</a:t>
            </a:r>
            <a:r>
              <a:rPr lang="ja-JP" altLang="en-US" sz="2000" dirty="0">
                <a:solidFill>
                  <a:srgbClr val="FF0000"/>
                </a:solidFill>
              </a:rPr>
              <a:t>多様</a:t>
            </a:r>
            <a:r>
              <a:rPr lang="ja-JP" altLang="en-US" sz="2000" dirty="0"/>
              <a:t>性、</a:t>
            </a:r>
            <a:r>
              <a:rPr lang="ja-JP" altLang="en-US" sz="2000" dirty="0">
                <a:solidFill>
                  <a:srgbClr val="FF0000"/>
                </a:solidFill>
              </a:rPr>
              <a:t>異質</a:t>
            </a:r>
            <a:r>
              <a:rPr lang="ja-JP" altLang="en-US" sz="2000" dirty="0"/>
              <a:t>性を考慮し、顧客・市場を所得、</a:t>
            </a:r>
            <a:br>
              <a:rPr lang="en-US" altLang="ja-JP" sz="2000" dirty="0"/>
            </a:br>
            <a:r>
              <a:rPr lang="ja-JP" altLang="en-US" sz="2000" dirty="0"/>
              <a:t>性別、ライフスタイル、地域別などの基準で</a:t>
            </a:r>
            <a:r>
              <a:rPr lang="ja-JP" altLang="en-US" sz="2000" dirty="0">
                <a:solidFill>
                  <a:srgbClr val="FF0000"/>
                </a:solidFill>
              </a:rPr>
              <a:t>セグメント</a:t>
            </a:r>
            <a:r>
              <a:rPr lang="ja-JP" altLang="en-US" sz="2000" dirty="0"/>
              <a:t>化</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907370925"/>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7C331C93-4A11-4A02-93EB-A0F14468EB92}" type="slidenum">
              <a:rPr lang="en-US" altLang="ja-JP"/>
              <a:pPr>
                <a:defRPr/>
              </a:pPr>
              <a:t>4</a:t>
            </a:fld>
            <a:endParaRPr lang="en-US" altLang="ja-JP" dirty="0"/>
          </a:p>
        </p:txBody>
      </p:sp>
      <p:sp>
        <p:nvSpPr>
          <p:cNvPr id="7172" name="Rectangle 2"/>
          <p:cNvSpPr>
            <a:spLocks noGrp="1" noChangeArrowheads="1"/>
          </p:cNvSpPr>
          <p:nvPr>
            <p:ph type="title"/>
          </p:nvPr>
        </p:nvSpPr>
        <p:spPr>
          <a:xfrm>
            <a:off x="569913" y="431800"/>
            <a:ext cx="8229600" cy="1252538"/>
          </a:xfrm>
        </p:spPr>
        <p:txBody>
          <a:bodyPr/>
          <a:lstStyle/>
          <a:p>
            <a:pPr eaLnBrk="1" hangingPunct="1"/>
            <a:r>
              <a:rPr lang="ja-JP" altLang="en-US" dirty="0"/>
              <a:t>２．マーケティング戦略</a:t>
            </a:r>
            <a:r>
              <a:rPr lang="en-US" altLang="ja-JP" sz="4400" dirty="0"/>
              <a:t>-2</a:t>
            </a:r>
            <a:endParaRPr lang="ja-JP" altLang="en-US" sz="4400" dirty="0"/>
          </a:p>
        </p:txBody>
      </p:sp>
      <p:sp>
        <p:nvSpPr>
          <p:cNvPr id="7173" name="Rectangle 3"/>
          <p:cNvSpPr>
            <a:spLocks noGrp="1" noChangeArrowheads="1"/>
          </p:cNvSpPr>
          <p:nvPr>
            <p:ph type="body" idx="1"/>
          </p:nvPr>
        </p:nvSpPr>
        <p:spPr>
          <a:xfrm>
            <a:off x="311150" y="1294544"/>
            <a:ext cx="8832850" cy="5137178"/>
          </a:xfrm>
        </p:spPr>
        <p:txBody>
          <a:bodyPr/>
          <a:lstStyle/>
          <a:p>
            <a:pPr eaLnBrk="1" hangingPunct="1">
              <a:spcBef>
                <a:spcPts val="500"/>
              </a:spcBef>
            </a:pPr>
            <a:r>
              <a:rPr lang="ja-JP" altLang="en-US" sz="2800" dirty="0"/>
              <a:t>マーケティング戦略の種類</a:t>
            </a:r>
            <a:r>
              <a:rPr lang="en-US" altLang="ja-JP" sz="2800" dirty="0"/>
              <a:t>-2</a:t>
            </a:r>
          </a:p>
          <a:p>
            <a:pPr lvl="1" eaLnBrk="1" hangingPunct="1">
              <a:spcBef>
                <a:spcPts val="500"/>
              </a:spcBef>
            </a:pPr>
            <a:r>
              <a:rPr lang="en-US" altLang="ja-JP" sz="2400" dirty="0"/>
              <a:t>(1) </a:t>
            </a:r>
            <a:r>
              <a:rPr lang="ja-JP" altLang="en-US" sz="2400" dirty="0"/>
              <a:t>製品差別化戦略と市場細分化戦略</a:t>
            </a:r>
            <a:r>
              <a:rPr lang="en-US" altLang="ja-JP" sz="2400" dirty="0"/>
              <a:t>-2</a:t>
            </a:r>
          </a:p>
          <a:p>
            <a:pPr lvl="2" eaLnBrk="1" hangingPunct="1">
              <a:spcBef>
                <a:spcPts val="500"/>
              </a:spcBef>
            </a:pPr>
            <a:r>
              <a:rPr lang="ja-JP" altLang="en-US" dirty="0"/>
              <a:t>③ マーケティング用語</a:t>
            </a:r>
            <a:endParaRPr lang="en-US" altLang="ja-JP" dirty="0"/>
          </a:p>
          <a:p>
            <a:pPr marL="1092200" lvl="3">
              <a:spcBef>
                <a:spcPts val="500"/>
              </a:spcBef>
            </a:pPr>
            <a:r>
              <a:rPr lang="ja-JP" altLang="en-US" sz="2000" dirty="0"/>
              <a:t>プロダクト・アウト</a:t>
            </a:r>
            <a:endParaRPr lang="en-US" altLang="ja-JP" sz="2000" dirty="0"/>
          </a:p>
          <a:p>
            <a:pPr marL="1360487" lvl="4">
              <a:spcBef>
                <a:spcPts val="500"/>
              </a:spcBef>
            </a:pPr>
            <a:r>
              <a:rPr lang="ja-JP" altLang="en-US" sz="2000" dirty="0">
                <a:solidFill>
                  <a:srgbClr val="FF0000"/>
                </a:solidFill>
              </a:rPr>
              <a:t>シーズ</a:t>
            </a:r>
            <a:r>
              <a:rPr lang="ja-JP" altLang="en-US" sz="2000" dirty="0"/>
              <a:t>主導型で、企業が製品の開発・製造・販売をおこなううえ</a:t>
            </a:r>
            <a:br>
              <a:rPr lang="en-US" altLang="ja-JP" sz="2000" dirty="0"/>
            </a:br>
            <a:r>
              <a:rPr lang="ja-JP" altLang="en-US" sz="2000" dirty="0"/>
              <a:t>で、</a:t>
            </a:r>
            <a:r>
              <a:rPr lang="ja-JP" altLang="en-US" sz="2000" dirty="0">
                <a:solidFill>
                  <a:srgbClr val="FF0000"/>
                </a:solidFill>
              </a:rPr>
              <a:t>企業</a:t>
            </a:r>
            <a:r>
              <a:rPr lang="ja-JP" altLang="en-US" sz="2000" dirty="0"/>
              <a:t>側の都合を優先し、顧客に提供</a:t>
            </a:r>
            <a:endParaRPr lang="en-US" altLang="ja-JP" sz="2000" dirty="0"/>
          </a:p>
          <a:p>
            <a:pPr marL="1092200" lvl="3">
              <a:spcBef>
                <a:spcPts val="500"/>
              </a:spcBef>
            </a:pPr>
            <a:r>
              <a:rPr lang="ja-JP" altLang="en-US" sz="2000" dirty="0"/>
              <a:t>マーケットイン</a:t>
            </a:r>
            <a:endParaRPr lang="en-US" altLang="ja-JP" sz="2000" dirty="0"/>
          </a:p>
          <a:p>
            <a:pPr marL="1360487" lvl="4">
              <a:spcBef>
                <a:spcPts val="500"/>
              </a:spcBef>
            </a:pPr>
            <a:r>
              <a:rPr lang="ja-JP" altLang="en-US" sz="2000" dirty="0">
                <a:solidFill>
                  <a:srgbClr val="FF0000"/>
                </a:solidFill>
              </a:rPr>
              <a:t>ニーズ</a:t>
            </a:r>
            <a:r>
              <a:rPr lang="ja-JP" altLang="en-US" sz="2000" dirty="0"/>
              <a:t>主導型で、企業が製品の開発・製造・販売をおこなううえ</a:t>
            </a:r>
            <a:br>
              <a:rPr lang="en-US" altLang="ja-JP" sz="2000" dirty="0"/>
            </a:br>
            <a:r>
              <a:rPr lang="ja-JP" altLang="en-US" sz="2000" dirty="0"/>
              <a:t>で、</a:t>
            </a:r>
            <a:r>
              <a:rPr lang="ja-JP" altLang="en-US" sz="2000" dirty="0">
                <a:solidFill>
                  <a:srgbClr val="FF0000"/>
                </a:solidFill>
              </a:rPr>
              <a:t>消費</a:t>
            </a:r>
            <a:r>
              <a:rPr lang="ja-JP" altLang="en-US" sz="2000" dirty="0"/>
              <a:t>者のニーズを優先し、顧客の求めるものを提供</a:t>
            </a:r>
            <a:endParaRPr lang="en-US" altLang="ja-JP" sz="2000" dirty="0"/>
          </a:p>
          <a:p>
            <a:pPr marL="1092200" lvl="3">
              <a:spcBef>
                <a:spcPts val="500"/>
              </a:spcBef>
            </a:pPr>
            <a:r>
              <a:rPr lang="ja-JP" altLang="en-US" sz="2000" dirty="0"/>
              <a:t>マス・マーケティング</a:t>
            </a:r>
            <a:endParaRPr lang="en-US" altLang="ja-JP" sz="2000" dirty="0"/>
          </a:p>
          <a:p>
            <a:pPr marL="1360487" lvl="4">
              <a:spcBef>
                <a:spcPts val="500"/>
              </a:spcBef>
            </a:pPr>
            <a:r>
              <a:rPr lang="ja-JP" altLang="en-US" sz="2000" dirty="0"/>
              <a:t>市場</a:t>
            </a:r>
            <a:r>
              <a:rPr lang="ja-JP" altLang="en-US" sz="2000" dirty="0">
                <a:solidFill>
                  <a:srgbClr val="FF0000"/>
                </a:solidFill>
              </a:rPr>
              <a:t>集合</a:t>
            </a:r>
            <a:r>
              <a:rPr lang="ja-JP" altLang="en-US" sz="2000" dirty="0"/>
              <a:t>戦略と同じ手法</a:t>
            </a:r>
            <a:endParaRPr lang="en-US" altLang="ja-JP" sz="2000" dirty="0"/>
          </a:p>
          <a:p>
            <a:pPr marL="1092200" lvl="3">
              <a:spcBef>
                <a:spcPts val="500"/>
              </a:spcBef>
            </a:pPr>
            <a:r>
              <a:rPr lang="ja-JP" altLang="en-US" sz="2000" dirty="0"/>
              <a:t>ターゲット・マーケティング</a:t>
            </a:r>
            <a:endParaRPr lang="en-US" altLang="ja-JP" sz="2000" dirty="0"/>
          </a:p>
          <a:p>
            <a:pPr marL="1360487" lvl="4">
              <a:spcBef>
                <a:spcPts val="500"/>
              </a:spcBef>
            </a:pPr>
            <a:r>
              <a:rPr lang="ja-JP" altLang="en-US" sz="2000" dirty="0">
                <a:solidFill>
                  <a:srgbClr val="FF0000"/>
                </a:solidFill>
              </a:rPr>
              <a:t>セグメント</a:t>
            </a:r>
            <a:r>
              <a:rPr lang="ja-JP" altLang="en-US" sz="2000" dirty="0"/>
              <a:t>化する戦略で市場</a:t>
            </a:r>
            <a:r>
              <a:rPr lang="ja-JP" altLang="en-US" sz="2000" dirty="0">
                <a:solidFill>
                  <a:srgbClr val="FF0000"/>
                </a:solidFill>
              </a:rPr>
              <a:t>細分</a:t>
            </a:r>
            <a:r>
              <a:rPr lang="ja-JP" altLang="en-US" sz="2000" dirty="0"/>
              <a:t>化戦略と同じ手法</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67403053"/>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FD0F163D-96E3-490B-A5A2-96097E8247F6}" type="slidenum">
              <a:rPr lang="en-US" altLang="ja-JP"/>
              <a:pPr>
                <a:defRPr/>
              </a:pPr>
              <a:t>5</a:t>
            </a:fld>
            <a:endParaRPr lang="en-US" altLang="ja-JP" dirty="0"/>
          </a:p>
        </p:txBody>
      </p:sp>
      <p:sp>
        <p:nvSpPr>
          <p:cNvPr id="8196" name="Rectangle 2"/>
          <p:cNvSpPr>
            <a:spLocks noGrp="1" noChangeArrowheads="1"/>
          </p:cNvSpPr>
          <p:nvPr>
            <p:ph type="title"/>
          </p:nvPr>
        </p:nvSpPr>
        <p:spPr>
          <a:xfrm>
            <a:off x="569913" y="431800"/>
            <a:ext cx="8229600" cy="1252538"/>
          </a:xfrm>
        </p:spPr>
        <p:txBody>
          <a:bodyPr/>
          <a:lstStyle/>
          <a:p>
            <a:pPr eaLnBrk="1" hangingPunct="1"/>
            <a:r>
              <a:rPr lang="ja-JP" altLang="en-US" dirty="0"/>
              <a:t>２．マーケティング戦略</a:t>
            </a:r>
            <a:r>
              <a:rPr lang="en-US" altLang="ja-JP" sz="4400" dirty="0"/>
              <a:t>-3</a:t>
            </a:r>
            <a:endParaRPr lang="ja-JP" altLang="en-US" sz="4400" dirty="0"/>
          </a:p>
        </p:txBody>
      </p:sp>
      <p:sp>
        <p:nvSpPr>
          <p:cNvPr id="8197" name="Rectangle 3"/>
          <p:cNvSpPr>
            <a:spLocks noGrp="1" noChangeArrowheads="1"/>
          </p:cNvSpPr>
          <p:nvPr>
            <p:ph type="body" idx="1"/>
          </p:nvPr>
        </p:nvSpPr>
        <p:spPr>
          <a:xfrm>
            <a:off x="347870" y="1487488"/>
            <a:ext cx="8796130" cy="4964112"/>
          </a:xfrm>
        </p:spPr>
        <p:txBody>
          <a:bodyPr/>
          <a:lstStyle/>
          <a:p>
            <a:pPr eaLnBrk="1" hangingPunct="1">
              <a:spcBef>
                <a:spcPts val="1200"/>
              </a:spcBef>
            </a:pPr>
            <a:r>
              <a:rPr lang="ja-JP" altLang="en-US" dirty="0"/>
              <a:t>マーケティング戦略の種類</a:t>
            </a:r>
            <a:r>
              <a:rPr lang="en-US" altLang="ja-JP" dirty="0"/>
              <a:t>-3</a:t>
            </a:r>
          </a:p>
          <a:p>
            <a:pPr lvl="1" eaLnBrk="1" hangingPunct="1">
              <a:spcBef>
                <a:spcPts val="1200"/>
              </a:spcBef>
            </a:pPr>
            <a:r>
              <a:rPr lang="en-US" altLang="ja-JP" dirty="0"/>
              <a:t>(2) </a:t>
            </a:r>
            <a:r>
              <a:rPr lang="ja-JP" altLang="en-US" dirty="0">
                <a:solidFill>
                  <a:srgbClr val="FF0000"/>
                </a:solidFill>
              </a:rPr>
              <a:t>製品戦略</a:t>
            </a:r>
            <a:endParaRPr lang="en-US" altLang="ja-JP" dirty="0">
              <a:solidFill>
                <a:srgbClr val="FF0000"/>
              </a:solidFill>
            </a:endParaRPr>
          </a:p>
          <a:p>
            <a:pPr lvl="2" eaLnBrk="1" hangingPunct="1">
              <a:spcBef>
                <a:spcPts val="1200"/>
              </a:spcBef>
            </a:pPr>
            <a:r>
              <a:rPr lang="ja-JP" altLang="en-US" sz="2200" dirty="0"/>
              <a:t>① 製品</a:t>
            </a:r>
            <a:r>
              <a:rPr lang="ja-JP" altLang="en-US" sz="2200" dirty="0">
                <a:solidFill>
                  <a:srgbClr val="FF0000"/>
                </a:solidFill>
              </a:rPr>
              <a:t>ライン</a:t>
            </a:r>
            <a:r>
              <a:rPr lang="ja-JP" altLang="en-US" sz="2200" dirty="0"/>
              <a:t>戦略：製品ラインの幅と深さによる戦略</a:t>
            </a:r>
            <a:endParaRPr lang="en-US" altLang="ja-JP" sz="2200" dirty="0"/>
          </a:p>
          <a:p>
            <a:pPr lvl="2" eaLnBrk="1" hangingPunct="1">
              <a:spcBef>
                <a:spcPts val="1200"/>
              </a:spcBef>
            </a:pPr>
            <a:r>
              <a:rPr lang="ja-JP" altLang="en-US" sz="2200" dirty="0"/>
              <a:t>② 製品</a:t>
            </a:r>
            <a:r>
              <a:rPr lang="ja-JP" altLang="en-US" sz="2200" dirty="0">
                <a:solidFill>
                  <a:srgbClr val="FF0000"/>
                </a:solidFill>
              </a:rPr>
              <a:t>ミックス</a:t>
            </a:r>
            <a:r>
              <a:rPr lang="ja-JP" altLang="en-US" sz="2200" dirty="0"/>
              <a:t>戦略：製品の最適構成比による戦略</a:t>
            </a:r>
            <a:endParaRPr lang="en-US" altLang="ja-JP" sz="2200" dirty="0"/>
          </a:p>
          <a:p>
            <a:pPr lvl="2" eaLnBrk="1" hangingPunct="1">
              <a:spcBef>
                <a:spcPts val="1200"/>
              </a:spcBef>
            </a:pPr>
            <a:r>
              <a:rPr lang="ja-JP" altLang="en-US" sz="2200" dirty="0"/>
              <a:t>③ 製品</a:t>
            </a:r>
            <a:r>
              <a:rPr lang="ja-JP" altLang="en-US" sz="2200" dirty="0">
                <a:solidFill>
                  <a:srgbClr val="FF0000"/>
                </a:solidFill>
              </a:rPr>
              <a:t>ライフサイクル</a:t>
            </a:r>
            <a:r>
              <a:rPr lang="ja-JP" altLang="en-US" sz="2200" dirty="0"/>
              <a:t>戦略：各製品のライフサイクルに応じた</a:t>
            </a:r>
            <a:br>
              <a:rPr lang="en-US" altLang="ja-JP" sz="2200" dirty="0"/>
            </a:br>
            <a:r>
              <a:rPr lang="ja-JP" altLang="en-US" sz="2200" dirty="0"/>
              <a:t>　　　　　製品改良、新品種の追加、製品破棄などによる戦略</a:t>
            </a:r>
            <a:endParaRPr lang="en-US" altLang="ja-JP" sz="2200" dirty="0"/>
          </a:p>
          <a:p>
            <a:pPr lvl="2" eaLnBrk="1" hangingPunct="1">
              <a:spcBef>
                <a:spcPts val="1200"/>
              </a:spcBef>
            </a:pPr>
            <a:r>
              <a:rPr lang="ja-JP" altLang="en-US" sz="2200" dirty="0"/>
              <a:t>④ </a:t>
            </a:r>
            <a:r>
              <a:rPr lang="ja-JP" altLang="en-US" sz="2200" dirty="0">
                <a:solidFill>
                  <a:srgbClr val="FF0000"/>
                </a:solidFill>
              </a:rPr>
              <a:t>新製品</a:t>
            </a:r>
            <a:r>
              <a:rPr lang="ja-JP" altLang="en-US" sz="2200" dirty="0"/>
              <a:t>戦略：顧客のニーズの変化に対応した新製品開発</a:t>
            </a:r>
            <a:br>
              <a:rPr lang="en-US" altLang="ja-JP" sz="2200" dirty="0"/>
            </a:br>
            <a:r>
              <a:rPr lang="ja-JP" altLang="en-US" sz="2200" dirty="0"/>
              <a:t>　　　　　による戦略</a:t>
            </a:r>
            <a:endParaRPr lang="en-US" altLang="ja-JP" sz="2200" dirty="0"/>
          </a:p>
          <a:p>
            <a:pPr lvl="2" eaLnBrk="1" hangingPunct="1">
              <a:spcBef>
                <a:spcPts val="1200"/>
              </a:spcBef>
            </a:pPr>
            <a:r>
              <a:rPr lang="ja-JP" altLang="en-US" sz="2200" dirty="0"/>
              <a:t>⑤ 製品</a:t>
            </a:r>
            <a:r>
              <a:rPr lang="ja-JP" altLang="en-US" sz="2200" dirty="0">
                <a:solidFill>
                  <a:srgbClr val="FF0000"/>
                </a:solidFill>
              </a:rPr>
              <a:t>破棄</a:t>
            </a:r>
            <a:r>
              <a:rPr lang="ja-JP" altLang="en-US" sz="2200" dirty="0"/>
              <a:t>戦略：赤字製品の生産中止による利益率の改善</a:t>
            </a:r>
            <a:br>
              <a:rPr lang="en-US" altLang="ja-JP" sz="2200" dirty="0"/>
            </a:br>
            <a:r>
              <a:rPr lang="ja-JP" altLang="en-US" sz="2200" dirty="0"/>
              <a:t>　　　　　を目指す戦略</a:t>
            </a:r>
            <a:endParaRPr lang="en-US" altLang="ja-JP" sz="22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635205309"/>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CAD2A122-6BE5-4EF1-8C76-F88A7F3028A2}" type="slidenum">
              <a:rPr lang="en-US" altLang="ja-JP"/>
              <a:pPr>
                <a:defRPr/>
              </a:pPr>
              <a:t>6</a:t>
            </a:fld>
            <a:endParaRPr lang="en-US" altLang="ja-JP" dirty="0"/>
          </a:p>
        </p:txBody>
      </p:sp>
      <p:sp>
        <p:nvSpPr>
          <p:cNvPr id="9220" name="Rectangle 2"/>
          <p:cNvSpPr>
            <a:spLocks noGrp="1" noChangeArrowheads="1"/>
          </p:cNvSpPr>
          <p:nvPr>
            <p:ph type="title"/>
          </p:nvPr>
        </p:nvSpPr>
        <p:spPr>
          <a:xfrm>
            <a:off x="569913" y="431800"/>
            <a:ext cx="8229600" cy="1252538"/>
          </a:xfrm>
        </p:spPr>
        <p:txBody>
          <a:bodyPr/>
          <a:lstStyle/>
          <a:p>
            <a:pPr eaLnBrk="1" hangingPunct="1"/>
            <a:r>
              <a:rPr lang="ja-JP" altLang="en-US" dirty="0"/>
              <a:t>２．マーケティング戦略</a:t>
            </a:r>
            <a:r>
              <a:rPr lang="en-US" altLang="ja-JP" sz="4400" dirty="0"/>
              <a:t>-4</a:t>
            </a:r>
            <a:endParaRPr lang="ja-JP" altLang="en-US" sz="4400" dirty="0"/>
          </a:p>
        </p:txBody>
      </p:sp>
      <p:sp>
        <p:nvSpPr>
          <p:cNvPr id="9221" name="Rectangle 3"/>
          <p:cNvSpPr>
            <a:spLocks noGrp="1" noChangeArrowheads="1"/>
          </p:cNvSpPr>
          <p:nvPr>
            <p:ph type="body" idx="1"/>
          </p:nvPr>
        </p:nvSpPr>
        <p:spPr>
          <a:xfrm>
            <a:off x="369870" y="1263722"/>
            <a:ext cx="8774130" cy="5218244"/>
          </a:xfrm>
        </p:spPr>
        <p:txBody>
          <a:bodyPr/>
          <a:lstStyle/>
          <a:p>
            <a:pPr eaLnBrk="1" hangingPunct="1">
              <a:spcBef>
                <a:spcPts val="500"/>
              </a:spcBef>
            </a:pPr>
            <a:r>
              <a:rPr lang="ja-JP" altLang="en-US" sz="2800" dirty="0"/>
              <a:t>マーケティング戦略の種類</a:t>
            </a:r>
            <a:r>
              <a:rPr lang="en-US" altLang="ja-JP" sz="2800" dirty="0"/>
              <a:t>-4</a:t>
            </a:r>
          </a:p>
          <a:p>
            <a:pPr lvl="1" eaLnBrk="1" hangingPunct="1">
              <a:spcBef>
                <a:spcPts val="500"/>
              </a:spcBef>
            </a:pPr>
            <a:r>
              <a:rPr lang="en-US" altLang="ja-JP" sz="2400" dirty="0"/>
              <a:t>(3) </a:t>
            </a:r>
            <a:r>
              <a:rPr lang="ja-JP" altLang="en-US" sz="2400" dirty="0">
                <a:solidFill>
                  <a:srgbClr val="FF0000"/>
                </a:solidFill>
              </a:rPr>
              <a:t>価格戦略</a:t>
            </a:r>
            <a:r>
              <a:rPr lang="en-US" altLang="ja-JP" sz="2400" dirty="0"/>
              <a:t>-1</a:t>
            </a:r>
          </a:p>
          <a:p>
            <a:pPr lvl="2" eaLnBrk="1" hangingPunct="1">
              <a:spcBef>
                <a:spcPts val="500"/>
              </a:spcBef>
            </a:pPr>
            <a:r>
              <a:rPr lang="ja-JP" altLang="en-US" sz="2200" dirty="0"/>
              <a:t>① スキミング・プライシング</a:t>
            </a:r>
            <a:endParaRPr lang="en-US" altLang="ja-JP" sz="2200" dirty="0"/>
          </a:p>
          <a:p>
            <a:pPr lvl="3" eaLnBrk="1" hangingPunct="1">
              <a:spcBef>
                <a:spcPts val="500"/>
              </a:spcBef>
            </a:pPr>
            <a:r>
              <a:rPr lang="ja-JP" altLang="en-US" sz="2000" dirty="0">
                <a:solidFill>
                  <a:srgbClr val="FF0000"/>
                </a:solidFill>
              </a:rPr>
              <a:t>上澄み</a:t>
            </a:r>
            <a:r>
              <a:rPr lang="ja-JP" altLang="en-US" sz="2000" dirty="0"/>
              <a:t>吸収価格政策</a:t>
            </a:r>
            <a:endParaRPr lang="en-US" altLang="ja-JP" sz="2000" dirty="0"/>
          </a:p>
          <a:p>
            <a:pPr marL="1360487" lvl="4">
              <a:spcBef>
                <a:spcPts val="500"/>
              </a:spcBef>
            </a:pPr>
            <a:r>
              <a:rPr lang="ja-JP" altLang="en-US" sz="2000" dirty="0"/>
              <a:t>新製品の導入期に</a:t>
            </a:r>
            <a:r>
              <a:rPr lang="ja-JP" altLang="en-US" sz="2000" dirty="0">
                <a:solidFill>
                  <a:srgbClr val="FF0000"/>
                </a:solidFill>
              </a:rPr>
              <a:t>高価格</a:t>
            </a:r>
            <a:r>
              <a:rPr lang="ja-JP" altLang="en-US" sz="2000" dirty="0"/>
              <a:t>を設定</a:t>
            </a:r>
            <a:endParaRPr lang="en-US" altLang="ja-JP" sz="2000" dirty="0"/>
          </a:p>
          <a:p>
            <a:pPr marL="1360487" lvl="4">
              <a:spcBef>
                <a:spcPts val="500"/>
              </a:spcBef>
            </a:pPr>
            <a:r>
              <a:rPr lang="ja-JP" altLang="en-US" sz="2000" dirty="0"/>
              <a:t>高価格で製品の</a:t>
            </a:r>
            <a:r>
              <a:rPr lang="ja-JP" altLang="en-US" sz="2000" dirty="0">
                <a:solidFill>
                  <a:srgbClr val="FF0000"/>
                </a:solidFill>
              </a:rPr>
              <a:t>高級感</a:t>
            </a:r>
            <a:r>
              <a:rPr lang="ja-JP" altLang="en-US" sz="2000" dirty="0"/>
              <a:t>をイメージさせ、高額所得者や新鮮を</a:t>
            </a:r>
            <a:br>
              <a:rPr lang="en-US" altLang="ja-JP" sz="2000" dirty="0"/>
            </a:br>
            <a:r>
              <a:rPr lang="ja-JP" altLang="en-US" sz="2000" dirty="0"/>
              <a:t>好む顧客層にターゲット</a:t>
            </a:r>
            <a:endParaRPr lang="en-US" altLang="ja-JP" sz="2000" dirty="0"/>
          </a:p>
          <a:p>
            <a:pPr marL="1360487" lvl="4">
              <a:spcBef>
                <a:spcPts val="500"/>
              </a:spcBef>
            </a:pPr>
            <a:r>
              <a:rPr lang="ja-JP" altLang="en-US" sz="2000" dirty="0"/>
              <a:t>その後コスト</a:t>
            </a:r>
            <a:r>
              <a:rPr lang="ja-JP" altLang="en-US" sz="2000" dirty="0">
                <a:solidFill>
                  <a:srgbClr val="FF0000"/>
                </a:solidFill>
              </a:rPr>
              <a:t>低下</a:t>
            </a:r>
            <a:r>
              <a:rPr lang="ja-JP" altLang="en-US" sz="2000" dirty="0"/>
              <a:t>で普及価格帯を開拓</a:t>
            </a:r>
            <a:endParaRPr lang="en-US" altLang="ja-JP" dirty="0"/>
          </a:p>
          <a:p>
            <a:pPr lvl="2" eaLnBrk="1" hangingPunct="1">
              <a:spcBef>
                <a:spcPts val="500"/>
              </a:spcBef>
            </a:pPr>
            <a:r>
              <a:rPr lang="ja-JP" altLang="en-US" sz="2200" dirty="0"/>
              <a:t>② ペネトレーション・プライシング</a:t>
            </a:r>
            <a:endParaRPr lang="en-US" altLang="ja-JP" sz="2200" dirty="0"/>
          </a:p>
          <a:p>
            <a:pPr lvl="3" eaLnBrk="1" hangingPunct="1">
              <a:spcBef>
                <a:spcPts val="500"/>
              </a:spcBef>
            </a:pPr>
            <a:r>
              <a:rPr lang="ja-JP" altLang="en-US" sz="2000" dirty="0">
                <a:solidFill>
                  <a:srgbClr val="FF0000"/>
                </a:solidFill>
              </a:rPr>
              <a:t>浸透</a:t>
            </a:r>
            <a:r>
              <a:rPr lang="ja-JP" altLang="en-US" sz="2000" dirty="0"/>
              <a:t>型価格政策</a:t>
            </a:r>
            <a:endParaRPr lang="en-US" altLang="ja-JP" sz="2000" dirty="0"/>
          </a:p>
          <a:p>
            <a:pPr marL="1360487" lvl="4">
              <a:spcBef>
                <a:spcPts val="500"/>
              </a:spcBef>
            </a:pPr>
            <a:r>
              <a:rPr lang="ja-JP" altLang="en-US" sz="2000" dirty="0"/>
              <a:t>新製品の導入期にあえて</a:t>
            </a:r>
            <a:r>
              <a:rPr lang="ja-JP" altLang="en-US" sz="2000" dirty="0">
                <a:solidFill>
                  <a:srgbClr val="FF0000"/>
                </a:solidFill>
              </a:rPr>
              <a:t>低価格</a:t>
            </a:r>
            <a:r>
              <a:rPr lang="ja-JP" altLang="en-US" sz="2000" dirty="0"/>
              <a:t>を設定</a:t>
            </a:r>
            <a:endParaRPr lang="en-US" altLang="ja-JP" sz="2000" dirty="0"/>
          </a:p>
          <a:p>
            <a:pPr marL="1360487" lvl="4">
              <a:spcBef>
                <a:spcPts val="500"/>
              </a:spcBef>
            </a:pPr>
            <a:r>
              <a:rPr lang="ja-JP" altLang="en-US" sz="2000" dirty="0"/>
              <a:t>低価格によりすべてをターゲットとし、マーケット・</a:t>
            </a:r>
            <a:r>
              <a:rPr lang="ja-JP" altLang="en-US" sz="2000" dirty="0">
                <a:solidFill>
                  <a:srgbClr val="FF0000"/>
                </a:solidFill>
              </a:rPr>
              <a:t>シェア</a:t>
            </a:r>
            <a:r>
              <a:rPr lang="ja-JP" altLang="en-US" sz="2000" dirty="0"/>
              <a:t>を獲得</a:t>
            </a:r>
            <a:endParaRPr lang="en-US" altLang="ja-JP" sz="2000" dirty="0"/>
          </a:p>
          <a:p>
            <a:pPr marL="1360487" lvl="4">
              <a:spcBef>
                <a:spcPts val="500"/>
              </a:spcBef>
            </a:pPr>
            <a:r>
              <a:rPr lang="ja-JP" altLang="en-US" sz="2000" dirty="0"/>
              <a:t>競争が激しい場合、導入期は</a:t>
            </a:r>
            <a:r>
              <a:rPr lang="ja-JP" altLang="en-US" sz="2000" dirty="0">
                <a:solidFill>
                  <a:srgbClr val="FF0000"/>
                </a:solidFill>
              </a:rPr>
              <a:t>赤字</a:t>
            </a:r>
            <a:r>
              <a:rPr lang="ja-JP" altLang="en-US" sz="2000" dirty="0"/>
              <a:t>でも成熟期までに利益獲得</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4111590922"/>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34B1BD0C-35FC-4ED6-A310-19E138E393FD}" type="slidenum">
              <a:rPr lang="en-US" altLang="ja-JP"/>
              <a:pPr>
                <a:defRPr/>
              </a:pPr>
              <a:t>7</a:t>
            </a:fld>
            <a:endParaRPr lang="en-US" altLang="ja-JP" dirty="0"/>
          </a:p>
        </p:txBody>
      </p:sp>
      <p:sp>
        <p:nvSpPr>
          <p:cNvPr id="10244" name="Rectangle 2"/>
          <p:cNvSpPr>
            <a:spLocks noGrp="1" noChangeArrowheads="1"/>
          </p:cNvSpPr>
          <p:nvPr>
            <p:ph type="title"/>
          </p:nvPr>
        </p:nvSpPr>
        <p:spPr>
          <a:xfrm>
            <a:off x="569913" y="431800"/>
            <a:ext cx="8229600" cy="1252538"/>
          </a:xfrm>
        </p:spPr>
        <p:txBody>
          <a:bodyPr/>
          <a:lstStyle/>
          <a:p>
            <a:pPr eaLnBrk="1" hangingPunct="1"/>
            <a:r>
              <a:rPr lang="ja-JP" altLang="en-US" dirty="0"/>
              <a:t>２．マーケティング戦略</a:t>
            </a:r>
            <a:r>
              <a:rPr lang="en-US" altLang="ja-JP" sz="4400" dirty="0"/>
              <a:t>-5</a:t>
            </a:r>
            <a:endParaRPr lang="ja-JP" altLang="en-US" sz="4400" dirty="0"/>
          </a:p>
        </p:txBody>
      </p:sp>
      <p:sp>
        <p:nvSpPr>
          <p:cNvPr id="10245" name="Rectangle 3"/>
          <p:cNvSpPr>
            <a:spLocks noGrp="1" noChangeArrowheads="1"/>
          </p:cNvSpPr>
          <p:nvPr>
            <p:ph type="body" idx="1"/>
          </p:nvPr>
        </p:nvSpPr>
        <p:spPr>
          <a:xfrm>
            <a:off x="254000" y="1344678"/>
            <a:ext cx="8798560" cy="4964112"/>
          </a:xfrm>
        </p:spPr>
        <p:txBody>
          <a:bodyPr/>
          <a:lstStyle/>
          <a:p>
            <a:pPr eaLnBrk="1" hangingPunct="1">
              <a:spcBef>
                <a:spcPts val="600"/>
              </a:spcBef>
            </a:pPr>
            <a:r>
              <a:rPr lang="ja-JP" altLang="en-US" dirty="0"/>
              <a:t>マーケティング戦略の種類</a:t>
            </a:r>
            <a:r>
              <a:rPr lang="en-US" altLang="ja-JP" dirty="0"/>
              <a:t>-5</a:t>
            </a:r>
          </a:p>
          <a:p>
            <a:pPr lvl="1" eaLnBrk="1" hangingPunct="1">
              <a:spcBef>
                <a:spcPts val="600"/>
              </a:spcBef>
            </a:pPr>
            <a:r>
              <a:rPr lang="en-US" altLang="ja-JP" dirty="0"/>
              <a:t>(3) </a:t>
            </a:r>
            <a:r>
              <a:rPr lang="ja-JP" altLang="en-US" dirty="0"/>
              <a:t>価格戦略</a:t>
            </a:r>
            <a:r>
              <a:rPr lang="en-US" altLang="ja-JP" dirty="0"/>
              <a:t>-2</a:t>
            </a:r>
          </a:p>
          <a:p>
            <a:pPr lvl="2" eaLnBrk="1" hangingPunct="1">
              <a:spcBef>
                <a:spcPts val="600"/>
              </a:spcBef>
            </a:pPr>
            <a:r>
              <a:rPr lang="ja-JP" altLang="en-US" sz="2200" dirty="0"/>
              <a:t>③ コスト基準</a:t>
            </a:r>
            <a:endParaRPr lang="en-US" altLang="ja-JP" sz="2200" dirty="0"/>
          </a:p>
          <a:p>
            <a:pPr lvl="3" eaLnBrk="1" hangingPunct="1">
              <a:spcBef>
                <a:spcPts val="600"/>
              </a:spcBef>
            </a:pPr>
            <a:r>
              <a:rPr lang="ja-JP" altLang="en-US" sz="2000" dirty="0">
                <a:solidFill>
                  <a:srgbClr val="FF0000"/>
                </a:solidFill>
              </a:rPr>
              <a:t>原価</a:t>
            </a:r>
            <a:r>
              <a:rPr lang="ja-JP" altLang="en-US" sz="2000" dirty="0"/>
              <a:t>加算方式による価格設定</a:t>
            </a:r>
            <a:endParaRPr lang="en-US" altLang="ja-JP" sz="2000" dirty="0"/>
          </a:p>
          <a:p>
            <a:pPr lvl="2" eaLnBrk="1" hangingPunct="1">
              <a:spcBef>
                <a:spcPts val="600"/>
              </a:spcBef>
            </a:pPr>
            <a:r>
              <a:rPr lang="ja-JP" altLang="en-US" sz="2200" dirty="0"/>
              <a:t>④ 需要基準</a:t>
            </a:r>
            <a:endParaRPr lang="en-US" altLang="ja-JP" sz="2200" dirty="0"/>
          </a:p>
          <a:p>
            <a:pPr lvl="3" eaLnBrk="1" hangingPunct="1">
              <a:spcBef>
                <a:spcPts val="600"/>
              </a:spcBef>
            </a:pPr>
            <a:r>
              <a:rPr lang="ja-JP" altLang="en-US" sz="2000" dirty="0">
                <a:solidFill>
                  <a:srgbClr val="FF0000"/>
                </a:solidFill>
              </a:rPr>
              <a:t>需要</a:t>
            </a:r>
            <a:r>
              <a:rPr lang="ja-JP" altLang="en-US" sz="2000" dirty="0"/>
              <a:t>の特性に応じた価格設定</a:t>
            </a:r>
            <a:endParaRPr lang="en-US" altLang="ja-JP" sz="2000" dirty="0"/>
          </a:p>
          <a:p>
            <a:pPr lvl="3" eaLnBrk="1" hangingPunct="1">
              <a:spcBef>
                <a:spcPts val="600"/>
              </a:spcBef>
            </a:pPr>
            <a:r>
              <a:rPr lang="ja-JP" altLang="en-US" sz="2000" dirty="0"/>
              <a:t>購買頻度が高ければ適切な価格に、</a:t>
            </a:r>
            <a:r>
              <a:rPr lang="ja-JP" altLang="en-US" sz="2000" dirty="0">
                <a:solidFill>
                  <a:srgbClr val="FF0000"/>
                </a:solidFill>
              </a:rPr>
              <a:t>ぜいたく品</a:t>
            </a:r>
            <a:r>
              <a:rPr lang="en-US" altLang="ja-JP" sz="2000" dirty="0"/>
              <a:t>=</a:t>
            </a:r>
            <a:r>
              <a:rPr lang="ja-JP" altLang="en-US" sz="2000" dirty="0"/>
              <a:t>奢侈品：しゃし品</a:t>
            </a:r>
            <a:br>
              <a:rPr lang="en-US" altLang="ja-JP" sz="2000" dirty="0">
                <a:solidFill>
                  <a:srgbClr val="FF0000"/>
                </a:solidFill>
              </a:rPr>
            </a:br>
            <a:r>
              <a:rPr lang="ja-JP" altLang="en-US" sz="2000" dirty="0"/>
              <a:t>なら</a:t>
            </a:r>
            <a:r>
              <a:rPr lang="ja-JP" altLang="en-US" sz="2000" dirty="0">
                <a:solidFill>
                  <a:srgbClr val="FF0000"/>
                </a:solidFill>
              </a:rPr>
              <a:t>高額</a:t>
            </a:r>
            <a:r>
              <a:rPr lang="ja-JP" altLang="en-US" sz="2000" dirty="0"/>
              <a:t>に</a:t>
            </a:r>
            <a:endParaRPr lang="en-US" altLang="ja-JP" sz="2000" dirty="0"/>
          </a:p>
          <a:p>
            <a:pPr lvl="2" eaLnBrk="1" hangingPunct="1">
              <a:spcBef>
                <a:spcPts val="600"/>
              </a:spcBef>
            </a:pPr>
            <a:r>
              <a:rPr lang="ja-JP" altLang="en-US" sz="2200" dirty="0"/>
              <a:t>⑤ 競争基準</a:t>
            </a:r>
            <a:endParaRPr lang="en-US" altLang="ja-JP" sz="2200" dirty="0"/>
          </a:p>
          <a:p>
            <a:pPr lvl="3" eaLnBrk="1" hangingPunct="1">
              <a:spcBef>
                <a:spcPts val="600"/>
              </a:spcBef>
            </a:pPr>
            <a:r>
              <a:rPr lang="ja-JP" altLang="en-US" sz="2000" dirty="0">
                <a:solidFill>
                  <a:srgbClr val="FF0000"/>
                </a:solidFill>
              </a:rPr>
              <a:t>市価</a:t>
            </a:r>
            <a:r>
              <a:rPr lang="ja-JP" altLang="en-US" sz="2000" dirty="0"/>
              <a:t>主義：競争相手の平均価格と比較して同様な価格を設定</a:t>
            </a:r>
            <a:endParaRPr lang="en-US" altLang="ja-JP" sz="2000" dirty="0"/>
          </a:p>
          <a:p>
            <a:pPr lvl="3" eaLnBrk="1" hangingPunct="1">
              <a:spcBef>
                <a:spcPts val="600"/>
              </a:spcBef>
            </a:pPr>
            <a:r>
              <a:rPr lang="ja-JP" altLang="en-US" sz="2000" dirty="0">
                <a:solidFill>
                  <a:srgbClr val="FF0000"/>
                </a:solidFill>
              </a:rPr>
              <a:t>高価格</a:t>
            </a:r>
            <a:r>
              <a:rPr lang="ja-JP" altLang="en-US" sz="2000" dirty="0"/>
              <a:t>主義：平均価格より上げる</a:t>
            </a:r>
            <a:endParaRPr lang="en-US" altLang="ja-JP" sz="2000" dirty="0"/>
          </a:p>
          <a:p>
            <a:pPr lvl="3" eaLnBrk="1" hangingPunct="1">
              <a:spcBef>
                <a:spcPts val="600"/>
              </a:spcBef>
            </a:pPr>
            <a:r>
              <a:rPr lang="ja-JP" altLang="en-US" sz="2000" dirty="0">
                <a:solidFill>
                  <a:srgbClr val="FF0000"/>
                </a:solidFill>
              </a:rPr>
              <a:t>低価格</a:t>
            </a:r>
            <a:r>
              <a:rPr lang="ja-JP" altLang="en-US" sz="2000" dirty="0"/>
              <a:t>主義：平均価格より下げる</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274341949"/>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298D4545-ACAF-47AE-B0E4-5C8065114AE9}" type="slidenum">
              <a:rPr lang="en-US" altLang="ja-JP"/>
              <a:pPr>
                <a:defRPr/>
              </a:pPr>
              <a:t>8</a:t>
            </a:fld>
            <a:endParaRPr lang="en-US" altLang="ja-JP" dirty="0"/>
          </a:p>
        </p:txBody>
      </p:sp>
      <p:sp>
        <p:nvSpPr>
          <p:cNvPr id="11268" name="Rectangle 2"/>
          <p:cNvSpPr>
            <a:spLocks noGrp="1" noChangeArrowheads="1"/>
          </p:cNvSpPr>
          <p:nvPr>
            <p:ph type="title"/>
          </p:nvPr>
        </p:nvSpPr>
        <p:spPr>
          <a:xfrm>
            <a:off x="569913" y="431800"/>
            <a:ext cx="8229600" cy="1252538"/>
          </a:xfrm>
        </p:spPr>
        <p:txBody>
          <a:bodyPr/>
          <a:lstStyle/>
          <a:p>
            <a:pPr eaLnBrk="1" hangingPunct="1"/>
            <a:r>
              <a:rPr lang="ja-JP" altLang="en-US" dirty="0"/>
              <a:t>２．マーケティング戦略</a:t>
            </a:r>
            <a:r>
              <a:rPr lang="en-US" altLang="ja-JP" sz="4400" dirty="0"/>
              <a:t>-6</a:t>
            </a:r>
            <a:endParaRPr lang="ja-JP" altLang="en-US" sz="4400" dirty="0"/>
          </a:p>
        </p:txBody>
      </p:sp>
      <p:sp>
        <p:nvSpPr>
          <p:cNvPr id="11269" name="Rectangle 3"/>
          <p:cNvSpPr>
            <a:spLocks noGrp="1" noChangeArrowheads="1"/>
          </p:cNvSpPr>
          <p:nvPr>
            <p:ph type="body" idx="1"/>
          </p:nvPr>
        </p:nvSpPr>
        <p:spPr>
          <a:xfrm>
            <a:off x="311150" y="1487488"/>
            <a:ext cx="8712200" cy="4964112"/>
          </a:xfrm>
        </p:spPr>
        <p:txBody>
          <a:bodyPr/>
          <a:lstStyle/>
          <a:p>
            <a:pPr eaLnBrk="1" hangingPunct="1">
              <a:spcBef>
                <a:spcPts val="1200"/>
              </a:spcBef>
            </a:pPr>
            <a:r>
              <a:rPr lang="ja-JP" altLang="en-US" dirty="0"/>
              <a:t>マーケティング戦略の種類</a:t>
            </a:r>
            <a:r>
              <a:rPr lang="en-US" altLang="ja-JP" dirty="0"/>
              <a:t>-6</a:t>
            </a:r>
          </a:p>
          <a:p>
            <a:pPr lvl="1" eaLnBrk="1" hangingPunct="1">
              <a:spcBef>
                <a:spcPts val="1200"/>
              </a:spcBef>
            </a:pPr>
            <a:r>
              <a:rPr lang="ja-JP" altLang="en-US" dirty="0"/>
              <a:t>（</a:t>
            </a:r>
            <a:r>
              <a:rPr lang="en-US" altLang="ja-JP" dirty="0"/>
              <a:t>4</a:t>
            </a:r>
            <a:r>
              <a:rPr lang="ja-JP" altLang="en-US" dirty="0"/>
              <a:t>）</a:t>
            </a:r>
            <a:r>
              <a:rPr lang="ja-JP" altLang="en-US" dirty="0">
                <a:solidFill>
                  <a:srgbClr val="FF0000"/>
                </a:solidFill>
              </a:rPr>
              <a:t>流通経路</a:t>
            </a:r>
            <a:r>
              <a:rPr lang="ja-JP" altLang="en-US" dirty="0"/>
              <a:t>戦略</a:t>
            </a:r>
            <a:endParaRPr lang="en-US" altLang="ja-JP" dirty="0"/>
          </a:p>
          <a:p>
            <a:pPr lvl="2" eaLnBrk="1" hangingPunct="1">
              <a:spcBef>
                <a:spcPts val="1200"/>
              </a:spcBef>
            </a:pPr>
            <a:r>
              <a:rPr lang="ja-JP" altLang="en-US" sz="2200" dirty="0"/>
              <a:t>① 流通経路の決定</a:t>
            </a:r>
            <a:endParaRPr lang="en-US" altLang="ja-JP" sz="2200" dirty="0"/>
          </a:p>
          <a:p>
            <a:pPr lvl="3" eaLnBrk="1" hangingPunct="1">
              <a:spcBef>
                <a:spcPts val="1200"/>
              </a:spcBef>
            </a:pPr>
            <a:r>
              <a:rPr lang="ja-JP" altLang="en-US" sz="2000" dirty="0"/>
              <a:t>自社</a:t>
            </a:r>
            <a:r>
              <a:rPr lang="ja-JP" altLang="en-US" sz="2000" dirty="0">
                <a:solidFill>
                  <a:srgbClr val="FF0000"/>
                </a:solidFill>
              </a:rPr>
              <a:t>直売</a:t>
            </a:r>
            <a:r>
              <a:rPr lang="ja-JP" altLang="en-US" sz="2000" dirty="0"/>
              <a:t>か</a:t>
            </a:r>
            <a:r>
              <a:rPr lang="ja-JP" altLang="en-US" sz="2000" dirty="0">
                <a:solidFill>
                  <a:srgbClr val="FF0000"/>
                </a:solidFill>
              </a:rPr>
              <a:t>（中間）</a:t>
            </a:r>
            <a:r>
              <a:rPr lang="ja-JP" altLang="en-US" sz="2000" dirty="0"/>
              <a:t>業者利用かの決定</a:t>
            </a:r>
            <a:endParaRPr lang="en-US" altLang="ja-JP" sz="2000" dirty="0"/>
          </a:p>
          <a:p>
            <a:pPr lvl="2" eaLnBrk="1" hangingPunct="1">
              <a:spcBef>
                <a:spcPts val="1200"/>
              </a:spcBef>
            </a:pPr>
            <a:r>
              <a:rPr lang="ja-JP" altLang="en-US" sz="2200" dirty="0"/>
              <a:t>② 取引店の決定</a:t>
            </a:r>
            <a:endParaRPr lang="en-US" altLang="ja-JP" sz="2200" dirty="0"/>
          </a:p>
          <a:p>
            <a:pPr lvl="3" eaLnBrk="1" hangingPunct="1">
              <a:spcBef>
                <a:spcPts val="1200"/>
              </a:spcBef>
            </a:pPr>
            <a:r>
              <a:rPr lang="ja-JP" altLang="en-US" sz="2000" dirty="0"/>
              <a:t>一定地域内に</a:t>
            </a:r>
            <a:r>
              <a:rPr lang="ja-JP" altLang="en-US" sz="2000" dirty="0">
                <a:solidFill>
                  <a:srgbClr val="FF0000"/>
                </a:solidFill>
              </a:rPr>
              <a:t>取引店</a:t>
            </a:r>
            <a:r>
              <a:rPr lang="ja-JP" altLang="en-US" sz="2000" dirty="0"/>
              <a:t>をどの程度設けるかの決定</a:t>
            </a:r>
            <a:endParaRPr lang="en-US" altLang="ja-JP" sz="2000" dirty="0"/>
          </a:p>
          <a:p>
            <a:pPr lvl="2" eaLnBrk="1" hangingPunct="1">
              <a:spcBef>
                <a:spcPts val="1200"/>
              </a:spcBef>
            </a:pPr>
            <a:r>
              <a:rPr lang="ja-JP" altLang="en-US" sz="2200" dirty="0"/>
              <a:t>③ 自社製品専門か他社も扱うかの決定</a:t>
            </a:r>
            <a:endParaRPr lang="en-US" altLang="ja-JP" sz="2200" dirty="0"/>
          </a:p>
          <a:p>
            <a:pPr lvl="3" eaLnBrk="1" hangingPunct="1">
              <a:spcBef>
                <a:spcPts val="1200"/>
              </a:spcBef>
            </a:pPr>
            <a:r>
              <a:rPr lang="ja-JP" altLang="en-US" sz="2000" dirty="0"/>
              <a:t>チャネルの中間業者が競争</a:t>
            </a:r>
            <a:r>
              <a:rPr lang="ja-JP" altLang="en-US" sz="2000" dirty="0">
                <a:solidFill>
                  <a:srgbClr val="FF0000"/>
                </a:solidFill>
              </a:rPr>
              <a:t>相手の製品</a:t>
            </a:r>
            <a:r>
              <a:rPr lang="ja-JP" altLang="en-US" sz="2000" dirty="0"/>
              <a:t>を取り扱うかどうかを決定</a:t>
            </a:r>
            <a:endParaRPr lang="en-US" altLang="ja-JP" sz="2000"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504915697"/>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 4"/>
          <p:cNvSpPr>
            <a:spLocks noGrp="1"/>
          </p:cNvSpPr>
          <p:nvPr>
            <p:ph type="ftr" sz="quarter" idx="11"/>
          </p:nvPr>
        </p:nvSpPr>
        <p:spPr/>
        <p:txBody>
          <a:bodyPr/>
          <a:lstStyle/>
          <a:p>
            <a:pPr>
              <a:defRPr/>
            </a:pPr>
            <a:r>
              <a:rPr lang="ja-JP" altLang="en-US"/>
              <a:t>マーケティング</a:t>
            </a:r>
            <a:endParaRPr lang="en-US" altLang="ja-JP" dirty="0"/>
          </a:p>
        </p:txBody>
      </p:sp>
      <p:sp>
        <p:nvSpPr>
          <p:cNvPr id="6" name="スライド番号プレースホルダ 5"/>
          <p:cNvSpPr>
            <a:spLocks noGrp="1"/>
          </p:cNvSpPr>
          <p:nvPr>
            <p:ph type="sldNum" sz="quarter" idx="12"/>
          </p:nvPr>
        </p:nvSpPr>
        <p:spPr/>
        <p:txBody>
          <a:bodyPr/>
          <a:lstStyle/>
          <a:p>
            <a:pPr>
              <a:defRPr/>
            </a:pPr>
            <a:fld id="{6C1D8D82-3F4C-4EDA-96BF-853053273773}" type="slidenum">
              <a:rPr lang="en-US" altLang="ja-JP"/>
              <a:pPr>
                <a:defRPr/>
              </a:pPr>
              <a:t>9</a:t>
            </a:fld>
            <a:endParaRPr lang="en-US" altLang="ja-JP" dirty="0"/>
          </a:p>
        </p:txBody>
      </p:sp>
      <p:sp>
        <p:nvSpPr>
          <p:cNvPr id="12292" name="Rectangle 2"/>
          <p:cNvSpPr>
            <a:spLocks noGrp="1" noChangeArrowheads="1"/>
          </p:cNvSpPr>
          <p:nvPr>
            <p:ph type="title"/>
          </p:nvPr>
        </p:nvSpPr>
        <p:spPr>
          <a:xfrm>
            <a:off x="569913" y="431800"/>
            <a:ext cx="8229600" cy="1252538"/>
          </a:xfrm>
        </p:spPr>
        <p:txBody>
          <a:bodyPr/>
          <a:lstStyle/>
          <a:p>
            <a:pPr eaLnBrk="1" hangingPunct="1"/>
            <a:r>
              <a:rPr lang="ja-JP" altLang="en-US" dirty="0"/>
              <a:t>３．マーケティング用語</a:t>
            </a:r>
            <a:r>
              <a:rPr lang="en-US" altLang="ja-JP" sz="4400" dirty="0"/>
              <a:t>-1</a:t>
            </a:r>
            <a:endParaRPr lang="ja-JP" altLang="en-US" sz="4400" dirty="0"/>
          </a:p>
        </p:txBody>
      </p:sp>
      <p:sp>
        <p:nvSpPr>
          <p:cNvPr id="12293" name="Rectangle 3"/>
          <p:cNvSpPr>
            <a:spLocks noGrp="1" noChangeArrowheads="1"/>
          </p:cNvSpPr>
          <p:nvPr>
            <p:ph type="body" idx="1"/>
          </p:nvPr>
        </p:nvSpPr>
        <p:spPr>
          <a:xfrm>
            <a:off x="311150" y="1281936"/>
            <a:ext cx="8540750" cy="5120640"/>
          </a:xfrm>
        </p:spPr>
        <p:txBody>
          <a:bodyPr/>
          <a:lstStyle/>
          <a:p>
            <a:pPr eaLnBrk="1" hangingPunct="1">
              <a:spcBef>
                <a:spcPts val="500"/>
              </a:spcBef>
            </a:pPr>
            <a:r>
              <a:rPr lang="ja-JP" altLang="en-US" dirty="0"/>
              <a:t>（</a:t>
            </a:r>
            <a:r>
              <a:rPr lang="en-US" altLang="ja-JP" sz="2800" dirty="0"/>
              <a:t>1</a:t>
            </a:r>
            <a:r>
              <a:rPr lang="ja-JP" altLang="en-US" dirty="0"/>
              <a:t>）</a:t>
            </a:r>
            <a:r>
              <a:rPr lang="ja-JP" altLang="en-US" sz="2800" dirty="0"/>
              <a:t> </a:t>
            </a:r>
            <a:r>
              <a:rPr lang="ja-JP" altLang="en-US" sz="2800" dirty="0">
                <a:solidFill>
                  <a:srgbClr val="FF0000"/>
                </a:solidFill>
              </a:rPr>
              <a:t>ブランド</a:t>
            </a:r>
            <a:r>
              <a:rPr lang="ja-JP" altLang="en-US" sz="2800" dirty="0"/>
              <a:t>戦略</a:t>
            </a:r>
            <a:endParaRPr lang="en-US" altLang="ja-JP" sz="2800" dirty="0"/>
          </a:p>
          <a:p>
            <a:pPr lvl="1" eaLnBrk="1" hangingPunct="1">
              <a:spcBef>
                <a:spcPts val="500"/>
              </a:spcBef>
            </a:pPr>
            <a:r>
              <a:rPr lang="ja-JP" altLang="en-US" sz="2400" dirty="0"/>
              <a:t>① ブランド・エクイティ</a:t>
            </a:r>
            <a:endParaRPr lang="en-US" altLang="ja-JP" sz="2400" dirty="0"/>
          </a:p>
          <a:p>
            <a:pPr lvl="2" eaLnBrk="1" hangingPunct="1">
              <a:spcBef>
                <a:spcPts val="500"/>
              </a:spcBef>
            </a:pPr>
            <a:r>
              <a:rPr lang="ja-JP" altLang="en-US" dirty="0"/>
              <a:t>ブランドがもつ</a:t>
            </a:r>
            <a:r>
              <a:rPr lang="ja-JP" altLang="en-US" dirty="0">
                <a:solidFill>
                  <a:srgbClr val="FF0000"/>
                </a:solidFill>
              </a:rPr>
              <a:t>信頼</a:t>
            </a:r>
            <a:r>
              <a:rPr lang="ja-JP" altLang="en-US" dirty="0"/>
              <a:t>感、</a:t>
            </a:r>
            <a:r>
              <a:rPr lang="ja-JP" altLang="en-US" dirty="0">
                <a:solidFill>
                  <a:srgbClr val="FF0000"/>
                </a:solidFill>
              </a:rPr>
              <a:t>知名</a:t>
            </a:r>
            <a:r>
              <a:rPr lang="ja-JP" altLang="en-US" dirty="0"/>
              <a:t>度という無形の価値を資産評価</a:t>
            </a:r>
            <a:endParaRPr lang="en-US" altLang="ja-JP" dirty="0"/>
          </a:p>
          <a:p>
            <a:pPr lvl="2" eaLnBrk="1" hangingPunct="1">
              <a:spcBef>
                <a:spcPts val="500"/>
              </a:spcBef>
            </a:pPr>
            <a:r>
              <a:rPr lang="ja-JP" altLang="en-US" dirty="0"/>
              <a:t>ブランドの</a:t>
            </a:r>
            <a:r>
              <a:rPr lang="ja-JP" altLang="en-US" dirty="0">
                <a:solidFill>
                  <a:srgbClr val="FF0000"/>
                </a:solidFill>
              </a:rPr>
              <a:t>認知</a:t>
            </a:r>
            <a:r>
              <a:rPr lang="ja-JP" altLang="en-US" dirty="0"/>
              <a:t>度、商標登録、</a:t>
            </a:r>
            <a:r>
              <a:rPr lang="ja-JP" altLang="en-US" dirty="0">
                <a:solidFill>
                  <a:srgbClr val="FF0000"/>
                </a:solidFill>
              </a:rPr>
              <a:t>ブランド・ロイヤルティ</a:t>
            </a:r>
            <a:r>
              <a:rPr lang="ja-JP" altLang="en-US" dirty="0"/>
              <a:t>から構成</a:t>
            </a:r>
            <a:endParaRPr lang="en-US" altLang="ja-JP" dirty="0"/>
          </a:p>
          <a:p>
            <a:pPr lvl="1" eaLnBrk="1" hangingPunct="1">
              <a:spcBef>
                <a:spcPts val="500"/>
              </a:spcBef>
            </a:pPr>
            <a:r>
              <a:rPr lang="ja-JP" altLang="en-US" sz="2400" dirty="0"/>
              <a:t>② ブランド・ロイヤルティ</a:t>
            </a:r>
            <a:endParaRPr lang="en-US" altLang="ja-JP" sz="2400" dirty="0"/>
          </a:p>
          <a:p>
            <a:pPr lvl="2" eaLnBrk="1" hangingPunct="1">
              <a:spcBef>
                <a:spcPts val="500"/>
              </a:spcBef>
            </a:pPr>
            <a:r>
              <a:rPr lang="ja-JP" altLang="en-US" dirty="0"/>
              <a:t>特定のブランドに対する顧客の</a:t>
            </a:r>
            <a:r>
              <a:rPr lang="ja-JP" altLang="en-US" dirty="0">
                <a:solidFill>
                  <a:srgbClr val="FF0000"/>
                </a:solidFill>
              </a:rPr>
              <a:t>忠誠心</a:t>
            </a:r>
            <a:endParaRPr lang="en-US" altLang="ja-JP" dirty="0">
              <a:solidFill>
                <a:srgbClr val="FF0000"/>
              </a:solidFill>
            </a:endParaRPr>
          </a:p>
          <a:p>
            <a:pPr lvl="1" eaLnBrk="1" hangingPunct="1">
              <a:spcBef>
                <a:spcPts val="500"/>
              </a:spcBef>
            </a:pPr>
            <a:r>
              <a:rPr lang="ja-JP" altLang="en-US" sz="2400" dirty="0"/>
              <a:t>③ ストア・ロイヤルティ</a:t>
            </a:r>
            <a:endParaRPr lang="en-US" altLang="ja-JP" sz="2400" dirty="0"/>
          </a:p>
          <a:p>
            <a:pPr lvl="2" eaLnBrk="1" hangingPunct="1">
              <a:spcBef>
                <a:spcPts val="500"/>
              </a:spcBef>
            </a:pPr>
            <a:r>
              <a:rPr lang="ja-JP" altLang="en-US" dirty="0"/>
              <a:t>特定の</a:t>
            </a:r>
            <a:r>
              <a:rPr lang="ja-JP" altLang="en-US" dirty="0">
                <a:solidFill>
                  <a:srgbClr val="FF0000"/>
                </a:solidFill>
              </a:rPr>
              <a:t>店舗</a:t>
            </a:r>
            <a:r>
              <a:rPr lang="ja-JP" altLang="en-US" dirty="0"/>
              <a:t>に対する顧客の忠誠心</a:t>
            </a:r>
            <a:endParaRPr lang="en-US" altLang="ja-JP" dirty="0"/>
          </a:p>
          <a:p>
            <a:pPr lvl="1" eaLnBrk="1" hangingPunct="1">
              <a:spcBef>
                <a:spcPts val="500"/>
              </a:spcBef>
            </a:pPr>
            <a:r>
              <a:rPr lang="ja-JP" altLang="en-US" sz="2400" dirty="0"/>
              <a:t>④ ナショナル・ブランド</a:t>
            </a:r>
            <a:endParaRPr lang="en-US" altLang="ja-JP" sz="2400" dirty="0"/>
          </a:p>
          <a:p>
            <a:pPr lvl="2" eaLnBrk="1" hangingPunct="1">
              <a:spcBef>
                <a:spcPts val="500"/>
              </a:spcBef>
            </a:pPr>
            <a:r>
              <a:rPr lang="ja-JP" altLang="en-US" dirty="0"/>
              <a:t>製造業者が掲げるブランドで</a:t>
            </a:r>
            <a:r>
              <a:rPr lang="ja-JP" altLang="en-US" dirty="0">
                <a:solidFill>
                  <a:srgbClr val="FF0000"/>
                </a:solidFill>
              </a:rPr>
              <a:t>全国</a:t>
            </a:r>
            <a:r>
              <a:rPr lang="ja-JP" altLang="en-US" dirty="0"/>
              <a:t>的に認知されているもの</a:t>
            </a:r>
            <a:endParaRPr lang="en-US" altLang="ja-JP" dirty="0"/>
          </a:p>
          <a:p>
            <a:pPr lvl="1" eaLnBrk="1" hangingPunct="1">
              <a:spcBef>
                <a:spcPts val="500"/>
              </a:spcBef>
            </a:pPr>
            <a:r>
              <a:rPr lang="ja-JP" altLang="en-US" sz="2400" dirty="0"/>
              <a:t>⑤ プライベート・ブランド</a:t>
            </a:r>
            <a:endParaRPr lang="en-US" altLang="ja-JP" sz="2400" dirty="0"/>
          </a:p>
          <a:p>
            <a:pPr lvl="2" eaLnBrk="1" hangingPunct="1">
              <a:spcBef>
                <a:spcPts val="500"/>
              </a:spcBef>
            </a:pPr>
            <a:r>
              <a:rPr lang="ja-JP" altLang="en-US" dirty="0"/>
              <a:t>百貨店や大規模小売業などの</a:t>
            </a:r>
            <a:r>
              <a:rPr lang="ja-JP" altLang="en-US" dirty="0">
                <a:solidFill>
                  <a:srgbClr val="FF0000"/>
                </a:solidFill>
              </a:rPr>
              <a:t>独自</a:t>
            </a:r>
            <a:r>
              <a:rPr lang="ja-JP" altLang="en-US" dirty="0"/>
              <a:t>のブランド</a:t>
            </a:r>
            <a:endParaRPr lang="en-US" altLang="ja-JP" dirty="0"/>
          </a:p>
        </p:txBody>
      </p:sp>
      <p:sp>
        <p:nvSpPr>
          <p:cNvPr id="7" name="日付プレースホルダ 6"/>
          <p:cNvSpPr>
            <a:spLocks noGrp="1"/>
          </p:cNvSpPr>
          <p:nvPr>
            <p:ph type="dt" sz="half" idx="10"/>
          </p:nvPr>
        </p:nvSpPr>
        <p:spPr/>
        <p:txBody>
          <a:bodyPr/>
          <a:lstStyle/>
          <a:p>
            <a:pPr>
              <a:defRPr/>
            </a:pPr>
            <a:r>
              <a:rPr lang="ja-JP" altLang="en-US"/>
              <a:t>「マネジメント原理」</a:t>
            </a:r>
            <a:endParaRPr lang="en-US" altLang="ja-JP"/>
          </a:p>
        </p:txBody>
      </p:sp>
    </p:spTree>
    <p:extLst>
      <p:ext uri="{BB962C8B-B14F-4D97-AF65-F5344CB8AC3E}">
        <p14:creationId xmlns:p14="http://schemas.microsoft.com/office/powerpoint/2010/main" val="314427966"/>
      </p:ext>
    </p:extLst>
  </p:cSld>
  <p:clrMapOvr>
    <a:masterClrMapping/>
  </p:clrMapOvr>
  <p:transition>
    <p:zoom/>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スライド 1 - &amp;quot;マネジメント原理（説明9）&amp;#x0D;&amp;#x0A;　　　１．マーケティングとは&amp;#x0D;&amp;#x0A;　　　２．マーケティング戦略の種類&amp;#x0D;&amp;#x0A;　　　３．マーケティング用語&amp;quot;&quot;/&gt;&lt;property id=&quot;20307&quot; value=&quot;353&quot;/&gt;&lt;/object&gt;&lt;object type=&quot;3&quot; unique_id=&quot;10005&quot;&gt;&lt;property id=&quot;20148&quot; value=&quot;5&quot;/&gt;&lt;property id=&quot;20300&quot; value=&quot;スライド 2 - &amp;quot;１．マーケティングの意義&amp;quot;&quot;/&gt;&lt;property id=&quot;20307&quot; value=&quot;363&quot;/&gt;&lt;/object&gt;&lt;object type=&quot;3&quot; unique_id=&quot;10006&quot;&gt;&lt;property id=&quot;20148&quot; value=&quot;5&quot;/&gt;&lt;property id=&quot;20300&quot; value=&quot;スライド 3 - &amp;quot;２．マーケティング戦略-1&amp;quot;&quot;/&gt;&lt;property id=&quot;20307&quot; value=&quot;364&quot;/&gt;&lt;/object&gt;&lt;object type=&quot;3&quot; unique_id=&quot;10007&quot;&gt;&lt;property id=&quot;20148&quot; value=&quot;5&quot;/&gt;&lt;property id=&quot;20300&quot; value=&quot;スライド 4 - &amp;quot;２．マーケティング戦略-2&amp;quot;&quot;/&gt;&lt;property id=&quot;20307&quot; value=&quot;365&quot;/&gt;&lt;/object&gt;&lt;object type=&quot;3&quot; unique_id=&quot;10008&quot;&gt;&lt;property id=&quot;20148&quot; value=&quot;5&quot;/&gt;&lt;property id=&quot;20300&quot; value=&quot;スライド 5 - &amp;quot;２．マーケティング戦略-3&amp;quot;&quot;/&gt;&lt;property id=&quot;20307&quot; value=&quot;366&quot;/&gt;&lt;/object&gt;&lt;object type=&quot;3&quot; unique_id=&quot;10009&quot;&gt;&lt;property id=&quot;20148&quot; value=&quot;5&quot;/&gt;&lt;property id=&quot;20300&quot; value=&quot;スライド 6 - &amp;quot;２．マーケティング戦略-4&amp;quot;&quot;/&gt;&lt;property id=&quot;20307&quot; value=&quot;367&quot;/&gt;&lt;/object&gt;&lt;object type=&quot;3&quot; unique_id=&quot;10010&quot;&gt;&lt;property id=&quot;20148&quot; value=&quot;5&quot;/&gt;&lt;property id=&quot;20300&quot; value=&quot;スライド 7 - &amp;quot;２．マーケティング戦略-5&amp;quot;&quot;/&gt;&lt;property id=&quot;20307&quot; value=&quot;368&quot;/&gt;&lt;/object&gt;&lt;object type=&quot;3&quot; unique_id=&quot;10011&quot;&gt;&lt;property id=&quot;20148&quot; value=&quot;5&quot;/&gt;&lt;property id=&quot;20300&quot; value=&quot;スライド 8 - &amp;quot;２．マーケティング戦略-6&amp;quot;&quot;/&gt;&lt;property id=&quot;20307&quot; value=&quot;369&quot;/&gt;&lt;/object&gt;&lt;object type=&quot;3&quot; unique_id=&quot;10012&quot;&gt;&lt;property id=&quot;20148&quot; value=&quot;5&quot;/&gt;&lt;property id=&quot;20300&quot; value=&quot;スライド 9 - &amp;quot;３．マーケティング用語-1&amp;quot;&quot;/&gt;&lt;property id=&quot;20307&quot; value=&quot;370&quot;/&gt;&lt;/object&gt;&lt;object type=&quot;3&quot; unique_id=&quot;10013&quot;&gt;&lt;property id=&quot;20148&quot; value=&quot;5&quot;/&gt;&lt;property id=&quot;20300&quot; value=&quot;スライド 10 - &amp;quot;３．マーケティング用語-2&amp;quot;&quot;/&gt;&lt;property id=&quot;20307&quot; value=&quot;371&quot;/&gt;&lt;/object&gt;&lt;object type=&quot;3&quot; unique_id=&quot;10014&quot;&gt;&lt;property id=&quot;20148&quot; value=&quot;5&quot;/&gt;&lt;property id=&quot;20300&quot; value=&quot;スライド 11 - &amp;quot;３．マーケティング用語-3&amp;quot;&quot;/&gt;&lt;property id=&quot;20307&quot; value=&quot;372&quot;/&gt;&lt;/object&gt;&lt;object type=&quot;3&quot; unique_id=&quot;10015&quot;&gt;&lt;property id=&quot;20148&quot; value=&quot;5&quot;/&gt;&lt;property id=&quot;20300&quot; value=&quot;スライド 12 - &amp;quot;４．インターネットとマーケティング&amp;quot;&quot;/&gt;&lt;property id=&quot;20307&quot; value=&quot;373&quot;/&gt;&lt;/object&gt;&lt;object type=&quot;3&quot; unique_id=&quot;10017&quot;&gt;&lt;property id=&quot;20148&quot; value=&quot;5&quot;/&gt;&lt;property id=&quot;20300&quot; value=&quot;スライド 13 - &amp;quot;宿題５&amp;quot;&quot;/&gt;&lt;property id=&quot;20307&quot; value=&quot;459&quot;/&gt;&lt;/object&gt;&lt;/object&gt;&lt;/object&gt;&lt;/database&gt;"/>
  <p:tag name="SECTOMILLISECCONVERTED" val="1"/>
</p:tagLst>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3149</TotalTime>
  <Words>1442</Words>
  <Application>Microsoft Office PowerPoint</Application>
  <PresentationFormat>画面に合わせる (4:3)</PresentationFormat>
  <Paragraphs>186</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Garamond</vt:lpstr>
      <vt:lpstr>Wingdings</vt:lpstr>
      <vt:lpstr>Edge</vt:lpstr>
      <vt:lpstr>マネジメント原理（説明9） 　　　１．マーケティングとは 　　　２．マーケティング戦略の種類 　　　３．マーケティング用語</vt:lpstr>
      <vt:lpstr>１．マーケティングの意義</vt:lpstr>
      <vt:lpstr>２．マーケティング戦略-1</vt:lpstr>
      <vt:lpstr>２．マーケティング戦略-2</vt:lpstr>
      <vt:lpstr>２．マーケティング戦略-3</vt:lpstr>
      <vt:lpstr>２．マーケティング戦略-4</vt:lpstr>
      <vt:lpstr>２．マーケティング戦略-5</vt:lpstr>
      <vt:lpstr>２．マーケティング戦略-6</vt:lpstr>
      <vt:lpstr>３．マーケティング用語-1</vt:lpstr>
      <vt:lpstr>３．マーケティング用語-2</vt:lpstr>
      <vt:lpstr>３．マーケティング用語-3</vt:lpstr>
      <vt:lpstr>４．インターネットとマーケティング</vt:lpstr>
      <vt:lpstr>宿題５</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ayato</dc:creator>
  <cp:lastModifiedBy>俊彦 伊東</cp:lastModifiedBy>
  <cp:revision>295</cp:revision>
  <cp:lastPrinted>2020-07-10T15:18:37Z</cp:lastPrinted>
  <dcterms:created xsi:type="dcterms:W3CDTF">2007-11-09T04:25:00Z</dcterms:created>
  <dcterms:modified xsi:type="dcterms:W3CDTF">2020-08-01T01:06:09Z</dcterms:modified>
</cp:coreProperties>
</file>