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handoutMasterIdLst>
    <p:handoutMasterId r:id="rId13"/>
  </p:handoutMasterIdLst>
  <p:sldIdLst>
    <p:sldId id="353" r:id="rId2"/>
    <p:sldId id="354" r:id="rId3"/>
    <p:sldId id="355" r:id="rId4"/>
    <p:sldId id="356" r:id="rId5"/>
    <p:sldId id="357" r:id="rId6"/>
    <p:sldId id="358" r:id="rId7"/>
    <p:sldId id="359" r:id="rId8"/>
    <p:sldId id="360" r:id="rId9"/>
    <p:sldId id="361" r:id="rId10"/>
    <p:sldId id="362" r:id="rId11"/>
  </p:sldIdLst>
  <p:sldSz cx="9144000" cy="6858000" type="screen4x3"/>
  <p:notesSz cx="9963150" cy="6832600"/>
  <p:custDataLst>
    <p:tags r:id="rId14"/>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07" autoAdjust="0"/>
    <p:restoredTop sz="93842" autoAdjust="0"/>
  </p:normalViewPr>
  <p:slideViewPr>
    <p:cSldViewPr snapToGrid="0">
      <p:cViewPr varScale="1">
        <p:scale>
          <a:sx n="76" d="100"/>
          <a:sy n="76" d="100"/>
        </p:scale>
        <p:origin x="835" y="67"/>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2"/>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ctr" defTabSz="913374">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6" y="95974"/>
            <a:ext cx="3194187"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5"/>
            <a:ext cx="5312935" cy="342847"/>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ctr" defTabSz="913374">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7" y="6437531"/>
            <a:ext cx="2009484"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73504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defTabSz="913374">
              <a:defRPr sz="1200"/>
            </a:lvl1pPr>
          </a:lstStyle>
          <a:p>
            <a:pPr>
              <a:defRPr/>
            </a:pPr>
            <a:endParaRPr lang="en-US" altLang="ja-JP"/>
          </a:p>
        </p:txBody>
      </p:sp>
      <p:sp>
        <p:nvSpPr>
          <p:cNvPr id="4099" name="Rectangle 3"/>
          <p:cNvSpPr>
            <a:spLocks noGrp="1" noChangeArrowheads="1"/>
          </p:cNvSpPr>
          <p:nvPr>
            <p:ph type="dt" idx="1"/>
          </p:nvPr>
        </p:nvSpPr>
        <p:spPr bwMode="auto">
          <a:xfrm>
            <a:off x="5643497" y="1"/>
            <a:ext cx="4318056" cy="341224"/>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lvl1pPr algn="r" defTabSz="913374">
              <a:defRPr sz="120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6" y="3244878"/>
            <a:ext cx="7971797" cy="3075887"/>
          </a:xfrm>
          <a:prstGeom prst="rect">
            <a:avLst/>
          </a:prstGeom>
          <a:noFill/>
          <a:ln w="9525">
            <a:noFill/>
            <a:miter lim="800000"/>
            <a:headEnd/>
            <a:tailEnd/>
          </a:ln>
          <a:effectLst/>
        </p:spPr>
        <p:txBody>
          <a:bodyPr vert="horz" wrap="square" lIns="91383" tIns="45691" rIns="91383"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defTabSz="913374">
              <a:defRPr sz="1200"/>
            </a:lvl1pPr>
          </a:lstStyle>
          <a:p>
            <a:pPr>
              <a:defRPr/>
            </a:pPr>
            <a:endParaRPr lang="en-US" altLang="ja-JP"/>
          </a:p>
        </p:txBody>
      </p:sp>
      <p:sp>
        <p:nvSpPr>
          <p:cNvPr id="4103" name="Rectangle 7"/>
          <p:cNvSpPr>
            <a:spLocks noGrp="1" noChangeArrowheads="1"/>
          </p:cNvSpPr>
          <p:nvPr>
            <p:ph type="sldNum" sz="quarter" idx="5"/>
          </p:nvPr>
        </p:nvSpPr>
        <p:spPr bwMode="auto">
          <a:xfrm>
            <a:off x="5643497" y="6489752"/>
            <a:ext cx="4318056" cy="341224"/>
          </a:xfrm>
          <a:prstGeom prst="rect">
            <a:avLst/>
          </a:prstGeom>
          <a:noFill/>
          <a:ln w="9525">
            <a:noFill/>
            <a:miter lim="800000"/>
            <a:headEnd/>
            <a:tailEnd/>
          </a:ln>
          <a:effectLst/>
        </p:spPr>
        <p:txBody>
          <a:bodyPr vert="horz" wrap="square" lIns="91383" tIns="45691" rIns="91383" bIns="45691" numCol="1" anchor="b" anchorCtr="0" compatLnSpc="1">
            <a:prstTxWarp prst="textNoShape">
              <a:avLst/>
            </a:prstTxWarp>
          </a:bodyPr>
          <a:lstStyle>
            <a:lvl1pPr algn="r" defTabSz="913374">
              <a:defRPr sz="1200"/>
            </a:lvl1pPr>
          </a:lstStyle>
          <a:p>
            <a:pPr>
              <a:defRPr/>
            </a:pPr>
            <a:fld id="{7E570F62-7062-4B3B-B92E-4E12DBA7881A}" type="slidenum">
              <a:rPr lang="en-US" altLang="ja-JP"/>
              <a:pPr>
                <a:defRPr/>
              </a:pPr>
              <a:t>‹#›</a:t>
            </a:fld>
            <a:endParaRPr lang="en-US" altLang="ja-JP"/>
          </a:p>
        </p:txBody>
      </p:sp>
    </p:spTree>
    <p:extLst>
      <p:ext uri="{BB962C8B-B14F-4D97-AF65-F5344CB8AC3E}">
        <p14:creationId xmlns:p14="http://schemas.microsoft.com/office/powerpoint/2010/main" val="2050570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36007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315"/>
            <a:fld id="{59C6AFB0-BA3A-434D-9E79-E557C7F9AE7E}" type="slidenum">
              <a:rPr lang="en-US" altLang="ja-JP" smtClean="0">
                <a:ea typeface="ＭＳ Ｐゴシック" charset="-128"/>
              </a:rPr>
              <a:pPr defTabSz="912315"/>
              <a:t>10</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06955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315"/>
            <a:fld id="{FBE37BA9-B69C-44D7-9A0F-E52140BD4A92}" type="slidenum">
              <a:rPr lang="en-US" altLang="ja-JP" smtClean="0">
                <a:ea typeface="ＭＳ Ｐゴシック" charset="-128"/>
              </a:rPr>
              <a:pPr defTabSz="912315"/>
              <a:t>2</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29524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315"/>
            <a:fld id="{41CCB86C-6312-4BA6-A4F0-DD76C3321505}" type="slidenum">
              <a:rPr lang="en-US" altLang="ja-JP" smtClean="0">
                <a:ea typeface="ＭＳ Ｐゴシック" charset="-128"/>
              </a:rPr>
              <a:pPr defTabSz="912315"/>
              <a:t>3</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81008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2315"/>
            <a:fld id="{0C204D2D-C60E-4130-AF3F-41FC680DA01D}" type="slidenum">
              <a:rPr lang="en-US" altLang="ja-JP" smtClean="0">
                <a:ea typeface="ＭＳ Ｐゴシック" charset="-128"/>
              </a:rPr>
              <a:pPr defTabSz="912315"/>
              <a:t>4</a:t>
            </a:fld>
            <a:endParaRPr lang="en-US" altLang="ja-JP">
              <a:ea typeface="ＭＳ Ｐゴシック"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57471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2315"/>
            <a:fld id="{00A99068-7B37-46F8-B6D8-2CA702FDD292}" type="slidenum">
              <a:rPr lang="en-US" altLang="ja-JP" smtClean="0">
                <a:ea typeface="ＭＳ Ｐゴシック" charset="-128"/>
              </a:rPr>
              <a:pPr defTabSz="912315"/>
              <a:t>5</a:t>
            </a:fld>
            <a:endParaRPr lang="en-US" altLang="ja-JP">
              <a:ea typeface="ＭＳ Ｐゴシック"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04262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12315"/>
            <a:fld id="{2399AC19-907E-4B0F-868E-8AB49BF1C3C7}" type="slidenum">
              <a:rPr lang="en-US" altLang="ja-JP" smtClean="0">
                <a:ea typeface="ＭＳ Ｐゴシック" charset="-128"/>
              </a:rPr>
              <a:pPr defTabSz="912315"/>
              <a:t>6</a:t>
            </a:fld>
            <a:endParaRPr lang="en-US" altLang="ja-JP">
              <a:ea typeface="ＭＳ Ｐゴシック"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21491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defTabSz="912315"/>
            <a:fld id="{4605BD24-F453-40C8-8F6B-5D8881074572}" type="slidenum">
              <a:rPr lang="en-US" altLang="ja-JP" smtClean="0">
                <a:ea typeface="ＭＳ Ｐゴシック" charset="-128"/>
              </a:rPr>
              <a:pPr defTabSz="912315"/>
              <a:t>7</a:t>
            </a:fld>
            <a:endParaRPr lang="en-US" altLang="ja-JP">
              <a:ea typeface="ＭＳ Ｐゴシック"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15336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315"/>
            <a:fld id="{C08DE790-A1B6-4FF8-A752-FD66D3DC83D7}" type="slidenum">
              <a:rPr lang="en-US" altLang="ja-JP" smtClean="0">
                <a:ea typeface="ＭＳ Ｐゴシック" charset="-128"/>
              </a:rPr>
              <a:pPr defTabSz="912315"/>
              <a:t>8</a:t>
            </a:fld>
            <a:endParaRPr lang="en-US" altLang="ja-JP">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109878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315"/>
            <a:fld id="{85F6ADCC-3746-48CB-B774-DDC259A9D746}" type="slidenum">
              <a:rPr lang="en-US" altLang="ja-JP" smtClean="0">
                <a:ea typeface="ＭＳ Ｐゴシック" charset="-128"/>
              </a:rPr>
              <a:pPr defTabSz="912315"/>
              <a:t>9</a:t>
            </a:fld>
            <a:endParaRPr lang="en-US" altLang="ja-JP">
              <a:ea typeface="ＭＳ Ｐゴシック"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703961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520148" y="1000539"/>
            <a:ext cx="8325675"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666807" y="3297099"/>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財務管理</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財務管理</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財務管理</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24234" y="969132"/>
            <a:ext cx="7845479" cy="2372263"/>
          </a:xfrm>
        </p:spPr>
        <p:txBody>
          <a:bodyPr/>
          <a:lstStyle/>
          <a:p>
            <a:pPr eaLnBrk="1" hangingPunct="1"/>
            <a:r>
              <a:rPr lang="ja-JP" altLang="en-US" sz="4000" dirty="0"/>
              <a:t>マネジメント原理（説明</a:t>
            </a:r>
            <a:r>
              <a:rPr lang="en-US" altLang="ja-JP" sz="4000" dirty="0"/>
              <a:t>8</a:t>
            </a:r>
            <a:r>
              <a:rPr lang="ja-JP" altLang="en-US" sz="4000" dirty="0"/>
              <a:t>）</a:t>
            </a:r>
            <a:br>
              <a:rPr lang="en-US" altLang="ja-JP" sz="4000" dirty="0"/>
            </a:br>
            <a:r>
              <a:rPr lang="ja-JP" altLang="en-US" sz="3600" dirty="0"/>
              <a:t>　　　　１．財務管理の基本</a:t>
            </a:r>
            <a:br>
              <a:rPr lang="en-US" altLang="ja-JP" sz="3600" dirty="0"/>
            </a:br>
            <a:r>
              <a:rPr lang="ja-JP" altLang="en-US" sz="3600" dirty="0"/>
              <a:t>　　　　２．資本調達</a:t>
            </a:r>
            <a:br>
              <a:rPr lang="en-US" altLang="ja-JP" sz="3600" dirty="0"/>
            </a:br>
            <a:r>
              <a:rPr lang="ja-JP" altLang="en-US" sz="3600" dirty="0"/>
              <a:t>　　　　３．投資の決定</a:t>
            </a:r>
            <a:endParaRPr lang="ja-JP" altLang="en-US" sz="4800" dirty="0">
              <a:solidFill>
                <a:srgbClr val="FF0000"/>
              </a:solidFill>
            </a:endParaRPr>
          </a:p>
        </p:txBody>
      </p:sp>
      <p:sp>
        <p:nvSpPr>
          <p:cNvPr id="3075" name="Rectangle 3"/>
          <p:cNvSpPr>
            <a:spLocks noGrp="1" noChangeArrowheads="1"/>
          </p:cNvSpPr>
          <p:nvPr>
            <p:ph type="subTitle" idx="1"/>
          </p:nvPr>
        </p:nvSpPr>
        <p:spPr>
          <a:xfrm>
            <a:off x="1679904" y="3413313"/>
            <a:ext cx="6545911" cy="2701109"/>
          </a:xfrm>
        </p:spPr>
        <p:txBody>
          <a:bodyPr/>
          <a:lstStyle/>
          <a:p>
            <a:pPr eaLnBrk="1" hangingPunct="1"/>
            <a:r>
              <a:rPr lang="ja-JP" altLang="en-US" sz="3600" dirty="0"/>
              <a:t>城西国際大学大学院</a:t>
            </a:r>
            <a:endParaRPr lang="en-US" altLang="ja-JP" sz="3600" dirty="0"/>
          </a:p>
          <a:p>
            <a:pPr eaLnBrk="1" hangingPunct="1"/>
            <a:r>
              <a:rPr lang="ja-JP" altLang="en-US" sz="3600" dirty="0"/>
              <a:t>ビジネスデザイン研究科</a:t>
            </a:r>
            <a:endParaRPr lang="en-US" altLang="ja-JP" sz="3600" dirty="0"/>
          </a:p>
          <a:p>
            <a:pPr eaLnBrk="1" hangingPunct="1"/>
            <a:r>
              <a:rPr lang="ja-JP" altLang="en-US" sz="3600" dirty="0"/>
              <a:t>経営学博士：伊東俊彦</a:t>
            </a:r>
            <a:endParaRPr lang="en-US" altLang="ja-JP" sz="2000" dirty="0"/>
          </a:p>
        </p:txBody>
      </p:sp>
      <p:sp>
        <p:nvSpPr>
          <p:cNvPr id="3076" name="テキスト ボックス 3"/>
          <p:cNvSpPr txBox="1">
            <a:spLocks noChangeArrowheads="1"/>
          </p:cNvSpPr>
          <p:nvPr/>
        </p:nvSpPr>
        <p:spPr bwMode="auto">
          <a:xfrm>
            <a:off x="501055" y="6431269"/>
            <a:ext cx="2457901" cy="307777"/>
          </a:xfrm>
          <a:prstGeom prst="rect">
            <a:avLst/>
          </a:prstGeom>
          <a:noFill/>
          <a:ln w="9525">
            <a:noFill/>
            <a:miter lim="800000"/>
            <a:headEnd/>
            <a:tailEnd/>
          </a:ln>
        </p:spPr>
        <p:txBody>
          <a:bodyPr wrap="square">
            <a:spAutoFit/>
          </a:bodyPr>
          <a:lstStyle/>
          <a:p>
            <a:r>
              <a:rPr lang="en-US" altLang="ja-JP" dirty="0"/>
              <a:t>management-8.pptx</a:t>
            </a:r>
            <a:endParaRPr lang="ja-JP" altLang="en-US" dirty="0">
              <a:solidFill>
                <a:srgbClr val="FF0000"/>
              </a:solidFill>
            </a:endParaRPr>
          </a:p>
        </p:txBody>
      </p:sp>
      <p:sp>
        <p:nvSpPr>
          <p:cNvPr id="6" name="正方形/長方形 5"/>
          <p:cNvSpPr/>
          <p:nvPr/>
        </p:nvSpPr>
        <p:spPr>
          <a:xfrm>
            <a:off x="1594768" y="5662297"/>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pic>
        <p:nvPicPr>
          <p:cNvPr id="7" name="図 6">
            <a:extLst>
              <a:ext uri="{FF2B5EF4-FFF2-40B4-BE49-F238E27FC236}">
                <a16:creationId xmlns:a16="http://schemas.microsoft.com/office/drawing/2014/main" id="{8A8CA769-4BF1-49D2-9659-2E7669F523AC}"/>
              </a:ext>
            </a:extLst>
          </p:cNvPr>
          <p:cNvPicPr>
            <a:picLocks noChangeAspect="1"/>
          </p:cNvPicPr>
          <p:nvPr/>
        </p:nvPicPr>
        <p:blipFill>
          <a:blip r:embed="rId3"/>
          <a:stretch>
            <a:fillRect/>
          </a:stretch>
        </p:blipFill>
        <p:spPr>
          <a:xfrm>
            <a:off x="501055" y="0"/>
            <a:ext cx="4324350" cy="969132"/>
          </a:xfrm>
          <a:prstGeom prst="rect">
            <a:avLst/>
          </a:prstGeom>
        </p:spPr>
      </p:pic>
    </p:spTree>
    <p:extLst>
      <p:ext uri="{BB962C8B-B14F-4D97-AF65-F5344CB8AC3E}">
        <p14:creationId xmlns:p14="http://schemas.microsoft.com/office/powerpoint/2010/main" val="1333516896"/>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529D01F9-9EA3-4768-9425-04BF332C075B}" type="slidenum">
              <a:rPr lang="en-US" altLang="ja-JP"/>
              <a:pPr>
                <a:defRPr/>
              </a:pPr>
              <a:t>10</a:t>
            </a:fld>
            <a:endParaRPr lang="en-US" altLang="ja-JP" dirty="0"/>
          </a:p>
        </p:txBody>
      </p:sp>
      <p:sp>
        <p:nvSpPr>
          <p:cNvPr id="14340" name="Rectangle 2"/>
          <p:cNvSpPr>
            <a:spLocks noGrp="1" noChangeArrowheads="1"/>
          </p:cNvSpPr>
          <p:nvPr>
            <p:ph type="title"/>
          </p:nvPr>
        </p:nvSpPr>
        <p:spPr>
          <a:xfrm>
            <a:off x="569913" y="431800"/>
            <a:ext cx="8229600" cy="1252538"/>
          </a:xfrm>
        </p:spPr>
        <p:txBody>
          <a:bodyPr/>
          <a:lstStyle/>
          <a:p>
            <a:pPr eaLnBrk="1" hangingPunct="1">
              <a:lnSpc>
                <a:spcPts val="4800"/>
              </a:lnSpc>
            </a:pPr>
            <a:r>
              <a:rPr lang="ja-JP" altLang="en-US" dirty="0"/>
              <a:t>３．投資の決定</a:t>
            </a:r>
            <a:r>
              <a:rPr lang="en-US" altLang="ja-JP" dirty="0"/>
              <a:t>-4</a:t>
            </a:r>
            <a:endParaRPr lang="ja-JP" altLang="en-US" sz="4400" dirty="0"/>
          </a:p>
        </p:txBody>
      </p:sp>
      <p:sp>
        <p:nvSpPr>
          <p:cNvPr id="14341" name="Rectangle 3"/>
          <p:cNvSpPr>
            <a:spLocks noGrp="1" noChangeArrowheads="1"/>
          </p:cNvSpPr>
          <p:nvPr>
            <p:ph type="body" idx="1"/>
          </p:nvPr>
        </p:nvSpPr>
        <p:spPr>
          <a:xfrm>
            <a:off x="457200" y="1627188"/>
            <a:ext cx="8686800" cy="4824412"/>
          </a:xfrm>
        </p:spPr>
        <p:txBody>
          <a:bodyPr/>
          <a:lstStyle/>
          <a:p>
            <a:pPr eaLnBrk="1" hangingPunct="1">
              <a:spcBef>
                <a:spcPts val="1200"/>
              </a:spcBef>
            </a:pPr>
            <a:r>
              <a:rPr lang="ja-JP" altLang="en-US" sz="3200" dirty="0"/>
              <a:t>投資の決定方法</a:t>
            </a:r>
            <a:r>
              <a:rPr lang="en-US" altLang="ja-JP" sz="3200" dirty="0"/>
              <a:t>-4</a:t>
            </a:r>
          </a:p>
          <a:p>
            <a:pPr lvl="1" eaLnBrk="1" hangingPunct="1">
              <a:spcBef>
                <a:spcPts val="1200"/>
              </a:spcBef>
            </a:pPr>
            <a:r>
              <a:rPr lang="ja-JP" altLang="en-US" dirty="0"/>
              <a:t>投資判断に関係する指標</a:t>
            </a:r>
            <a:r>
              <a:rPr lang="en-US" altLang="ja-JP" dirty="0"/>
              <a:t>-2</a:t>
            </a:r>
          </a:p>
          <a:p>
            <a:pPr lvl="2" eaLnBrk="1" hangingPunct="1">
              <a:spcBef>
                <a:spcPts val="1200"/>
              </a:spcBef>
            </a:pPr>
            <a:r>
              <a:rPr lang="en-US" altLang="ja-JP" dirty="0">
                <a:solidFill>
                  <a:srgbClr val="FF0000"/>
                </a:solidFill>
              </a:rPr>
              <a:t>PER</a:t>
            </a:r>
            <a:r>
              <a:rPr lang="ja-JP" altLang="en-US" dirty="0"/>
              <a:t>（</a:t>
            </a:r>
            <a:r>
              <a:rPr lang="en-US" altLang="ja-JP" dirty="0"/>
              <a:t>Price Earnings Ratio</a:t>
            </a:r>
            <a:r>
              <a:rPr lang="ja-JP" altLang="en-US" dirty="0"/>
              <a:t>）：</a:t>
            </a:r>
            <a:r>
              <a:rPr lang="ja-JP" altLang="en-US" dirty="0">
                <a:solidFill>
                  <a:srgbClr val="FF0000"/>
                </a:solidFill>
              </a:rPr>
              <a:t>株価収益率</a:t>
            </a:r>
            <a:endParaRPr lang="en-US" altLang="ja-JP" dirty="0">
              <a:solidFill>
                <a:srgbClr val="FF0000"/>
              </a:solidFill>
            </a:endParaRPr>
          </a:p>
          <a:p>
            <a:pPr lvl="3" eaLnBrk="1" hangingPunct="1">
              <a:spcBef>
                <a:spcPts val="1200"/>
              </a:spcBef>
            </a:pPr>
            <a:r>
              <a:rPr lang="ja-JP" altLang="en-US" dirty="0"/>
              <a:t>株価／</a:t>
            </a:r>
            <a:r>
              <a:rPr lang="en-US" altLang="ja-JP" dirty="0"/>
              <a:t>1</a:t>
            </a:r>
            <a:r>
              <a:rPr lang="ja-JP" altLang="en-US" dirty="0"/>
              <a:t>株あたり当期純利益（税引き後）</a:t>
            </a:r>
            <a:endParaRPr lang="en-US" altLang="ja-JP" dirty="0"/>
          </a:p>
          <a:p>
            <a:pPr lvl="3" eaLnBrk="1" hangingPunct="1">
              <a:spcBef>
                <a:spcPts val="1200"/>
              </a:spcBef>
            </a:pPr>
            <a:r>
              <a:rPr lang="ja-JP" altLang="en-US" dirty="0">
                <a:solidFill>
                  <a:srgbClr val="FF0000"/>
                </a:solidFill>
              </a:rPr>
              <a:t>株式価値</a:t>
            </a:r>
            <a:r>
              <a:rPr lang="ja-JP" altLang="en-US" dirty="0"/>
              <a:t>を判断する指標で、高いほど割高⇒低いほど割安</a:t>
            </a:r>
            <a:endParaRPr lang="en-US" altLang="ja-JP" dirty="0"/>
          </a:p>
          <a:p>
            <a:pPr lvl="2" eaLnBrk="1" hangingPunct="1">
              <a:spcBef>
                <a:spcPts val="1200"/>
              </a:spcBef>
            </a:pPr>
            <a:r>
              <a:rPr lang="ja-JP" altLang="en-US" dirty="0">
                <a:solidFill>
                  <a:srgbClr val="FF0000"/>
                </a:solidFill>
              </a:rPr>
              <a:t>配当性向</a:t>
            </a:r>
            <a:endParaRPr lang="en-US" altLang="ja-JP" dirty="0">
              <a:solidFill>
                <a:srgbClr val="FF0000"/>
              </a:solidFill>
            </a:endParaRPr>
          </a:p>
          <a:p>
            <a:pPr lvl="3" eaLnBrk="1" hangingPunct="1">
              <a:spcBef>
                <a:spcPts val="1200"/>
              </a:spcBef>
            </a:pPr>
            <a:r>
              <a:rPr lang="ja-JP" altLang="en-US" dirty="0"/>
              <a:t>配当金／当期純利益（税引き後）</a:t>
            </a:r>
            <a:endParaRPr lang="en-US" altLang="ja-JP" dirty="0"/>
          </a:p>
          <a:p>
            <a:pPr lvl="4" eaLnBrk="1" hangingPunct="1">
              <a:spcBef>
                <a:spcPts val="1200"/>
              </a:spcBef>
            </a:pPr>
            <a:r>
              <a:rPr lang="ja-JP" altLang="en-US" dirty="0"/>
              <a:t>高いほど企業の</a:t>
            </a:r>
            <a:r>
              <a:rPr lang="ja-JP" altLang="en-US" dirty="0">
                <a:solidFill>
                  <a:srgbClr val="FF0000"/>
                </a:solidFill>
              </a:rPr>
              <a:t>内部留保</a:t>
            </a:r>
            <a:r>
              <a:rPr lang="ja-JP" altLang="en-US" dirty="0"/>
              <a:t>が少ない</a:t>
            </a:r>
            <a:endParaRPr lang="en-US" altLang="ja-JP" dirty="0"/>
          </a:p>
          <a:p>
            <a:pPr lvl="2" eaLnBrk="1" hangingPunct="1">
              <a:spcBef>
                <a:spcPts val="1200"/>
              </a:spcBef>
            </a:pP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2707414749"/>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9335C712-0B68-4E8B-8FCC-3AA4501FA356}" type="slidenum">
              <a:rPr lang="en-US" altLang="ja-JP"/>
              <a:pPr>
                <a:defRPr/>
              </a:pPr>
              <a:t>2</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dirty="0"/>
              <a:t>１</a:t>
            </a:r>
            <a:r>
              <a:rPr lang="ja-JP" altLang="en-US" sz="4400" dirty="0"/>
              <a:t>．財務管理の基本</a:t>
            </a:r>
            <a:r>
              <a:rPr lang="en-US" altLang="ja-JP" sz="4400" dirty="0"/>
              <a:t>-1</a:t>
            </a:r>
            <a:endParaRPr lang="ja-JP" altLang="en-US" sz="4400" dirty="0"/>
          </a:p>
        </p:txBody>
      </p:sp>
      <p:sp>
        <p:nvSpPr>
          <p:cNvPr id="5125" name="Rectangle 3"/>
          <p:cNvSpPr>
            <a:spLocks noGrp="1" noChangeArrowheads="1"/>
          </p:cNvSpPr>
          <p:nvPr>
            <p:ph type="body" idx="1"/>
          </p:nvPr>
        </p:nvSpPr>
        <p:spPr>
          <a:xfrm>
            <a:off x="457200" y="1463040"/>
            <a:ext cx="8686800" cy="4988561"/>
          </a:xfrm>
        </p:spPr>
        <p:txBody>
          <a:bodyPr/>
          <a:lstStyle/>
          <a:p>
            <a:pPr eaLnBrk="1" hangingPunct="1">
              <a:spcBef>
                <a:spcPts val="1200"/>
              </a:spcBef>
            </a:pPr>
            <a:r>
              <a:rPr lang="ja-JP" altLang="en-US" sz="2800" dirty="0"/>
              <a:t>財務管理の意義</a:t>
            </a:r>
            <a:endParaRPr lang="en-US" altLang="ja-JP" sz="2800" dirty="0"/>
          </a:p>
          <a:p>
            <a:pPr lvl="1" eaLnBrk="1" hangingPunct="1">
              <a:spcBef>
                <a:spcPts val="1200"/>
              </a:spcBef>
            </a:pPr>
            <a:r>
              <a:rPr lang="ja-JP" altLang="en-US" sz="2400" dirty="0"/>
              <a:t>財務管理とは</a:t>
            </a:r>
            <a:endParaRPr lang="en-US" altLang="ja-JP" sz="2400" dirty="0"/>
          </a:p>
          <a:p>
            <a:pPr lvl="2" eaLnBrk="1" hangingPunct="1">
              <a:spcBef>
                <a:spcPts val="1200"/>
              </a:spcBef>
            </a:pPr>
            <a:r>
              <a:rPr lang="ja-JP" altLang="en-US" sz="2000" dirty="0"/>
              <a:t>企業のおこなう</a:t>
            </a:r>
            <a:r>
              <a:rPr lang="ja-JP" altLang="en-US" sz="2000" dirty="0">
                <a:solidFill>
                  <a:srgbClr val="FF0000"/>
                </a:solidFill>
              </a:rPr>
              <a:t>財務</a:t>
            </a:r>
            <a:r>
              <a:rPr lang="ja-JP" altLang="en-US" sz="2000" dirty="0"/>
              <a:t>活動を対象としておこなわれる</a:t>
            </a:r>
            <a:r>
              <a:rPr lang="ja-JP" altLang="en-US" sz="2000" dirty="0">
                <a:solidFill>
                  <a:srgbClr val="FF0000"/>
                </a:solidFill>
              </a:rPr>
              <a:t>管理</a:t>
            </a:r>
            <a:r>
              <a:rPr lang="ja-JP" altLang="en-US" sz="2000" dirty="0"/>
              <a:t>活動</a:t>
            </a:r>
            <a:endParaRPr lang="en-US" altLang="ja-JP" sz="2000" dirty="0"/>
          </a:p>
          <a:p>
            <a:pPr lvl="2" eaLnBrk="1" hangingPunct="1">
              <a:spcBef>
                <a:spcPts val="1200"/>
              </a:spcBef>
            </a:pPr>
            <a:r>
              <a:rPr lang="ja-JP" altLang="en-US" sz="2000" dirty="0"/>
              <a:t>資本の調達、運用という</a:t>
            </a:r>
            <a:r>
              <a:rPr lang="ja-JP" altLang="en-US" sz="2000" dirty="0">
                <a:solidFill>
                  <a:srgbClr val="FF0000"/>
                </a:solidFill>
              </a:rPr>
              <a:t>カネ</a:t>
            </a:r>
            <a:r>
              <a:rPr lang="ja-JP" altLang="en-US" sz="2000" dirty="0"/>
              <a:t>の流れに注目し、これについて適切</a:t>
            </a:r>
            <a:br>
              <a:rPr lang="en-US" altLang="ja-JP" sz="2000" dirty="0"/>
            </a:br>
            <a:r>
              <a:rPr lang="ja-JP" altLang="en-US" sz="2000" dirty="0"/>
              <a:t>な</a:t>
            </a:r>
            <a:r>
              <a:rPr lang="ja-JP" altLang="en-US" sz="2000" dirty="0">
                <a:solidFill>
                  <a:srgbClr val="FF0000"/>
                </a:solidFill>
              </a:rPr>
              <a:t>計画</a:t>
            </a:r>
            <a:r>
              <a:rPr lang="ja-JP" altLang="en-US" sz="2000" dirty="0"/>
              <a:t>と</a:t>
            </a:r>
            <a:r>
              <a:rPr lang="ja-JP" altLang="en-US" sz="2000" dirty="0">
                <a:solidFill>
                  <a:srgbClr val="FF0000"/>
                </a:solidFill>
              </a:rPr>
              <a:t>統制</a:t>
            </a:r>
            <a:r>
              <a:rPr lang="ja-JP" altLang="en-US" sz="2000" dirty="0"/>
              <a:t>をおこなうこと</a:t>
            </a:r>
            <a:endParaRPr lang="en-US" altLang="ja-JP" sz="2000" dirty="0"/>
          </a:p>
          <a:p>
            <a:pPr eaLnBrk="1" hangingPunct="1">
              <a:spcBef>
                <a:spcPts val="1200"/>
              </a:spcBef>
            </a:pPr>
            <a:r>
              <a:rPr lang="ja-JP" altLang="en-US" sz="2800" dirty="0"/>
              <a:t>財務管理の目的</a:t>
            </a:r>
            <a:endParaRPr lang="en-US" altLang="ja-JP" sz="2800" dirty="0"/>
          </a:p>
          <a:p>
            <a:pPr lvl="1" eaLnBrk="1" hangingPunct="1">
              <a:spcBef>
                <a:spcPts val="1200"/>
              </a:spcBef>
            </a:pPr>
            <a:r>
              <a:rPr lang="ja-JP" altLang="en-US" sz="2400" dirty="0"/>
              <a:t>企業価値の</a:t>
            </a:r>
            <a:r>
              <a:rPr lang="ja-JP" altLang="en-US" sz="2400" dirty="0">
                <a:solidFill>
                  <a:srgbClr val="FF0000"/>
                </a:solidFill>
              </a:rPr>
              <a:t>極大</a:t>
            </a:r>
            <a:r>
              <a:rPr lang="ja-JP" altLang="en-US" sz="2400" dirty="0"/>
              <a:t>化を目指すもの</a:t>
            </a:r>
            <a:endParaRPr lang="en-US" altLang="ja-JP" sz="2400" dirty="0"/>
          </a:p>
          <a:p>
            <a:pPr lvl="2" eaLnBrk="1" hangingPunct="1">
              <a:spcBef>
                <a:spcPts val="1200"/>
              </a:spcBef>
            </a:pPr>
            <a:r>
              <a:rPr lang="ja-JP" altLang="en-US" sz="2000" dirty="0"/>
              <a:t>企業価値は株価によってのみはかれるものではなく、さまざまな</a:t>
            </a:r>
            <a:br>
              <a:rPr lang="en-US" altLang="ja-JP" sz="2000" dirty="0"/>
            </a:br>
            <a:r>
              <a:rPr lang="ja-JP" altLang="en-US" sz="2000" dirty="0">
                <a:solidFill>
                  <a:srgbClr val="FF0000"/>
                </a:solidFill>
              </a:rPr>
              <a:t>評価</a:t>
            </a:r>
            <a:r>
              <a:rPr lang="ja-JP" altLang="en-US" sz="2000" dirty="0"/>
              <a:t>方法がある</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1880593320"/>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6CE5E350-2972-41BF-A72C-36EA053F13C7}" type="slidenum">
              <a:rPr lang="en-US" altLang="ja-JP"/>
              <a:pPr>
                <a:defRPr/>
              </a:pPr>
              <a:t>3</a:t>
            </a:fld>
            <a:endParaRPr lang="en-US" altLang="ja-JP" dirty="0"/>
          </a:p>
        </p:txBody>
      </p:sp>
      <p:sp>
        <p:nvSpPr>
          <p:cNvPr id="7172" name="Rectangle 2"/>
          <p:cNvSpPr>
            <a:spLocks noGrp="1" noChangeArrowheads="1"/>
          </p:cNvSpPr>
          <p:nvPr>
            <p:ph type="title"/>
          </p:nvPr>
        </p:nvSpPr>
        <p:spPr>
          <a:xfrm>
            <a:off x="569913" y="431800"/>
            <a:ext cx="8229600" cy="1252538"/>
          </a:xfrm>
        </p:spPr>
        <p:txBody>
          <a:bodyPr/>
          <a:lstStyle/>
          <a:p>
            <a:pPr eaLnBrk="1" hangingPunct="1">
              <a:lnSpc>
                <a:spcPts val="4800"/>
              </a:lnSpc>
            </a:pPr>
            <a:r>
              <a:rPr lang="ja-JP" altLang="en-US" dirty="0"/>
              <a:t>２．資本調達</a:t>
            </a:r>
            <a:r>
              <a:rPr lang="en-US" altLang="ja-JP" sz="4400" dirty="0"/>
              <a:t>-1</a:t>
            </a:r>
            <a:endParaRPr lang="ja-JP" altLang="en-US" sz="4400" dirty="0"/>
          </a:p>
        </p:txBody>
      </p:sp>
      <p:sp>
        <p:nvSpPr>
          <p:cNvPr id="7173" name="Rectangle 3"/>
          <p:cNvSpPr>
            <a:spLocks noGrp="1" noChangeArrowheads="1"/>
          </p:cNvSpPr>
          <p:nvPr>
            <p:ph type="body" idx="1"/>
          </p:nvPr>
        </p:nvSpPr>
        <p:spPr>
          <a:xfrm>
            <a:off x="467138" y="1534160"/>
            <a:ext cx="8259349" cy="4917440"/>
          </a:xfrm>
        </p:spPr>
        <p:txBody>
          <a:bodyPr/>
          <a:lstStyle/>
          <a:p>
            <a:pPr eaLnBrk="1" hangingPunct="1">
              <a:lnSpc>
                <a:spcPct val="110000"/>
              </a:lnSpc>
              <a:spcBef>
                <a:spcPts val="1200"/>
              </a:spcBef>
            </a:pPr>
            <a:r>
              <a:rPr lang="ja-JP" altLang="en-US" dirty="0"/>
              <a:t>資本調達源泉の分類と資本コスト</a:t>
            </a:r>
            <a:r>
              <a:rPr lang="en-US" altLang="ja-JP" dirty="0"/>
              <a:t>-1</a:t>
            </a:r>
          </a:p>
          <a:p>
            <a:pPr lvl="1" eaLnBrk="1" hangingPunct="1">
              <a:lnSpc>
                <a:spcPct val="110000"/>
              </a:lnSpc>
              <a:spcBef>
                <a:spcPts val="1200"/>
              </a:spcBef>
            </a:pPr>
            <a:r>
              <a:rPr lang="ja-JP" altLang="en-US" dirty="0"/>
              <a:t>（</a:t>
            </a:r>
            <a:r>
              <a:rPr lang="en-US" altLang="ja-JP" dirty="0"/>
              <a:t>1</a:t>
            </a:r>
            <a:r>
              <a:rPr lang="ja-JP" altLang="en-US" dirty="0"/>
              <a:t>）</a:t>
            </a:r>
            <a:r>
              <a:rPr lang="en-US" altLang="ja-JP" dirty="0"/>
              <a:t> </a:t>
            </a:r>
            <a:r>
              <a:rPr lang="ja-JP" altLang="en-US" dirty="0"/>
              <a:t>財務調達源泉の分類</a:t>
            </a:r>
            <a:endParaRPr lang="en-US" altLang="ja-JP" dirty="0"/>
          </a:p>
          <a:p>
            <a:pPr lvl="2" eaLnBrk="1" hangingPunct="1">
              <a:lnSpc>
                <a:spcPct val="110000"/>
              </a:lnSpc>
              <a:spcBef>
                <a:spcPts val="1200"/>
              </a:spcBef>
            </a:pPr>
            <a:r>
              <a:rPr lang="ja-JP" altLang="en-US" dirty="0"/>
              <a:t>資本は、自己資本と他人資本に分けられる</a:t>
            </a:r>
            <a:endParaRPr lang="en-US" altLang="ja-JP" dirty="0"/>
          </a:p>
          <a:p>
            <a:pPr lvl="3" eaLnBrk="1" hangingPunct="1">
              <a:lnSpc>
                <a:spcPct val="110000"/>
              </a:lnSpc>
              <a:spcBef>
                <a:spcPts val="1200"/>
              </a:spcBef>
            </a:pPr>
            <a:r>
              <a:rPr lang="ja-JP" altLang="en-US" sz="2000" dirty="0"/>
              <a:t>① 自己資本：</a:t>
            </a:r>
            <a:r>
              <a:rPr lang="ja-JP" altLang="en-US" sz="2000" dirty="0">
                <a:solidFill>
                  <a:srgbClr val="FF0000"/>
                </a:solidFill>
              </a:rPr>
              <a:t>株式</a:t>
            </a:r>
            <a:r>
              <a:rPr lang="ja-JP" altLang="en-US" sz="2000" dirty="0"/>
              <a:t>および</a:t>
            </a:r>
            <a:br>
              <a:rPr lang="en-US" altLang="ja-JP" sz="2000" dirty="0"/>
            </a:br>
            <a:r>
              <a:rPr lang="ja-JP" altLang="en-US" sz="2000" dirty="0"/>
              <a:t>　　　　　　　　</a:t>
            </a:r>
            <a:r>
              <a:rPr lang="ja-JP" altLang="en-US" sz="2000" dirty="0">
                <a:solidFill>
                  <a:srgbClr val="FF0000"/>
                </a:solidFill>
              </a:rPr>
              <a:t>　内部</a:t>
            </a:r>
            <a:r>
              <a:rPr lang="ja-JP" altLang="en-US" sz="2000" dirty="0"/>
              <a:t>金融（</a:t>
            </a:r>
            <a:r>
              <a:rPr lang="en-US" altLang="ja-JP" sz="2000" dirty="0"/>
              <a:t>=</a:t>
            </a:r>
            <a:r>
              <a:rPr lang="ja-JP" altLang="en-US" sz="2000" dirty="0"/>
              <a:t>内部留保、減価償却費*）</a:t>
            </a:r>
            <a:endParaRPr lang="en-US" altLang="ja-JP" sz="2000" dirty="0"/>
          </a:p>
          <a:p>
            <a:pPr lvl="3" eaLnBrk="1" hangingPunct="1">
              <a:lnSpc>
                <a:spcPct val="110000"/>
              </a:lnSpc>
              <a:spcBef>
                <a:spcPts val="1200"/>
              </a:spcBef>
            </a:pPr>
            <a:r>
              <a:rPr lang="ja-JP" altLang="en-US" sz="2000" dirty="0"/>
              <a:t>② 他人資本：</a:t>
            </a:r>
            <a:r>
              <a:rPr lang="ja-JP" altLang="en-US" sz="2000" dirty="0">
                <a:solidFill>
                  <a:srgbClr val="FF0000"/>
                </a:solidFill>
              </a:rPr>
              <a:t>社債</a:t>
            </a:r>
            <a:r>
              <a:rPr lang="ja-JP" altLang="en-US" sz="2000" dirty="0"/>
              <a:t>、</a:t>
            </a:r>
            <a:r>
              <a:rPr lang="ja-JP" altLang="en-US" sz="2000" dirty="0">
                <a:solidFill>
                  <a:srgbClr val="FF0000"/>
                </a:solidFill>
              </a:rPr>
              <a:t>借入金</a:t>
            </a:r>
            <a:r>
              <a:rPr lang="ja-JP" altLang="en-US" sz="2000" dirty="0"/>
              <a:t>、企業間信用</a:t>
            </a:r>
            <a:endParaRPr lang="en-US" altLang="ja-JP" sz="2000" dirty="0"/>
          </a:p>
          <a:p>
            <a:pPr lvl="2" eaLnBrk="1" hangingPunct="1">
              <a:lnSpc>
                <a:spcPct val="110000"/>
              </a:lnSpc>
              <a:spcBef>
                <a:spcPts val="1200"/>
              </a:spcBef>
              <a:buFont typeface="Wingdings" pitchFamily="2" charset="2"/>
              <a:buNone/>
            </a:pPr>
            <a:r>
              <a:rPr lang="ja-JP" altLang="en-US" sz="2000" dirty="0"/>
              <a:t>*注：減価償却費は</a:t>
            </a:r>
            <a:r>
              <a:rPr lang="ja-JP" altLang="en-US" sz="2000" dirty="0">
                <a:solidFill>
                  <a:srgbClr val="FF0000"/>
                </a:solidFill>
              </a:rPr>
              <a:t>内部金融</a:t>
            </a:r>
            <a:r>
              <a:rPr lang="ja-JP" altLang="en-US" sz="2000" dirty="0"/>
              <a:t>効果をもつ：</a:t>
            </a:r>
            <a:br>
              <a:rPr lang="en-US" altLang="ja-JP" dirty="0"/>
            </a:br>
            <a:r>
              <a:rPr lang="ja-JP" altLang="en-US" dirty="0"/>
              <a:t>　 </a:t>
            </a:r>
            <a:r>
              <a:rPr lang="ja-JP" altLang="en-US" sz="2000" dirty="0"/>
              <a:t>毎期計上される費用であり、実際に現金が支出されるわけ</a:t>
            </a:r>
            <a:br>
              <a:rPr lang="en-US" altLang="ja-JP" sz="2000" dirty="0"/>
            </a:br>
            <a:r>
              <a:rPr lang="ja-JP" altLang="en-US" sz="2000" dirty="0"/>
              <a:t>　 ではないため、利益が少なく計算される</a:t>
            </a:r>
            <a:r>
              <a:rPr lang="ja-JP" altLang="en-US" sz="2000" dirty="0">
                <a:solidFill>
                  <a:srgbClr val="FF0000"/>
                </a:solidFill>
              </a:rPr>
              <a:t>減税</a:t>
            </a:r>
            <a:r>
              <a:rPr lang="ja-JP" altLang="en-US" sz="2000" dirty="0"/>
              <a:t>効果がある</a:t>
            </a:r>
            <a:br>
              <a:rPr lang="en-US" altLang="ja-JP" sz="2000" dirty="0"/>
            </a:br>
            <a:r>
              <a:rPr lang="ja-JP" altLang="en-US" sz="2000" dirty="0"/>
              <a:t>　 ⇒新規投資への</a:t>
            </a:r>
            <a:r>
              <a:rPr lang="ja-JP" altLang="en-US" sz="2000" dirty="0">
                <a:solidFill>
                  <a:srgbClr val="FF0000"/>
                </a:solidFill>
              </a:rPr>
              <a:t>積立て</a:t>
            </a:r>
            <a:r>
              <a:rPr lang="ja-JP" altLang="en-US" sz="2000" dirty="0"/>
              <a:t>といった</a:t>
            </a:r>
            <a:r>
              <a:rPr lang="ja-JP" altLang="en-US" dirty="0"/>
              <a:t>性格</a:t>
            </a:r>
            <a:r>
              <a:rPr lang="ja-JP" altLang="en-US" sz="2000" dirty="0"/>
              <a:t>をもつ</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686928899"/>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1D5FB38D-9564-4C9D-8401-243D30688B2A}" type="slidenum">
              <a:rPr lang="en-US" altLang="ja-JP"/>
              <a:pPr>
                <a:defRPr/>
              </a:pPr>
              <a:t>4</a:t>
            </a:fld>
            <a:endParaRPr lang="en-US" altLang="ja-JP" dirty="0"/>
          </a:p>
        </p:txBody>
      </p:sp>
      <p:sp>
        <p:nvSpPr>
          <p:cNvPr id="8196" name="Rectangle 2"/>
          <p:cNvSpPr>
            <a:spLocks noGrp="1" noChangeArrowheads="1"/>
          </p:cNvSpPr>
          <p:nvPr>
            <p:ph type="title"/>
          </p:nvPr>
        </p:nvSpPr>
        <p:spPr>
          <a:xfrm>
            <a:off x="569913" y="370156"/>
            <a:ext cx="8229600" cy="1252538"/>
          </a:xfrm>
        </p:spPr>
        <p:txBody>
          <a:bodyPr/>
          <a:lstStyle/>
          <a:p>
            <a:pPr eaLnBrk="1" hangingPunct="1">
              <a:lnSpc>
                <a:spcPts val="4800"/>
              </a:lnSpc>
            </a:pPr>
            <a:r>
              <a:rPr lang="ja-JP" altLang="en-US" dirty="0"/>
              <a:t>２．資本調達</a:t>
            </a:r>
            <a:r>
              <a:rPr lang="en-US" altLang="ja-JP" dirty="0"/>
              <a:t>-2</a:t>
            </a:r>
            <a:endParaRPr lang="ja-JP" altLang="en-US" sz="4400" dirty="0"/>
          </a:p>
        </p:txBody>
      </p:sp>
      <p:sp>
        <p:nvSpPr>
          <p:cNvPr id="8197" name="Rectangle 3"/>
          <p:cNvSpPr>
            <a:spLocks noGrp="1" noChangeArrowheads="1"/>
          </p:cNvSpPr>
          <p:nvPr>
            <p:ph type="body" idx="1"/>
          </p:nvPr>
        </p:nvSpPr>
        <p:spPr>
          <a:xfrm>
            <a:off x="457200" y="1165892"/>
            <a:ext cx="8686800" cy="5224634"/>
          </a:xfrm>
        </p:spPr>
        <p:txBody>
          <a:bodyPr/>
          <a:lstStyle/>
          <a:p>
            <a:pPr eaLnBrk="1" hangingPunct="1">
              <a:spcBef>
                <a:spcPts val="800"/>
              </a:spcBef>
            </a:pPr>
            <a:r>
              <a:rPr lang="ja-JP" altLang="en-US" sz="2800" dirty="0"/>
              <a:t>資本調達源泉の分類と資本コスト</a:t>
            </a:r>
            <a:r>
              <a:rPr lang="en-US" altLang="ja-JP" sz="2800" dirty="0"/>
              <a:t>-2</a:t>
            </a:r>
          </a:p>
          <a:p>
            <a:pPr lvl="1" eaLnBrk="1" hangingPunct="1">
              <a:spcBef>
                <a:spcPts val="800"/>
              </a:spcBef>
            </a:pPr>
            <a:r>
              <a:rPr lang="ja-JP" altLang="en-US" dirty="0"/>
              <a:t>（</a:t>
            </a:r>
            <a:r>
              <a:rPr lang="en-US" altLang="ja-JP" sz="2400" dirty="0"/>
              <a:t>2</a:t>
            </a:r>
            <a:r>
              <a:rPr lang="ja-JP" altLang="en-US" dirty="0"/>
              <a:t>）</a:t>
            </a:r>
            <a:r>
              <a:rPr lang="en-US" altLang="ja-JP" sz="2400" dirty="0"/>
              <a:t> </a:t>
            </a:r>
            <a:r>
              <a:rPr lang="ja-JP" altLang="en-US" sz="2400" dirty="0"/>
              <a:t>資本コスト</a:t>
            </a:r>
            <a:r>
              <a:rPr lang="en-US" altLang="ja-JP" sz="2400" dirty="0"/>
              <a:t>-1</a:t>
            </a:r>
          </a:p>
          <a:p>
            <a:pPr lvl="2" eaLnBrk="1" hangingPunct="1">
              <a:spcBef>
                <a:spcPts val="800"/>
              </a:spcBef>
            </a:pPr>
            <a:r>
              <a:rPr lang="ja-JP" altLang="en-US" sz="2000" dirty="0"/>
              <a:t>企業が</a:t>
            </a:r>
            <a:r>
              <a:rPr lang="ja-JP" altLang="en-US" sz="2000" dirty="0">
                <a:solidFill>
                  <a:srgbClr val="FF0000"/>
                </a:solidFill>
              </a:rPr>
              <a:t>調達</a:t>
            </a:r>
            <a:r>
              <a:rPr lang="ja-JP" altLang="en-US" sz="2000" dirty="0"/>
              <a:t>した資本にかかるコストのこと</a:t>
            </a:r>
            <a:endParaRPr lang="en-US" altLang="ja-JP" sz="2000" dirty="0"/>
          </a:p>
          <a:p>
            <a:pPr lvl="2" eaLnBrk="1" hangingPunct="1">
              <a:spcBef>
                <a:spcPts val="800"/>
              </a:spcBef>
            </a:pPr>
            <a:r>
              <a:rPr lang="ja-JP" altLang="en-US" sz="2000" dirty="0">
                <a:solidFill>
                  <a:srgbClr val="FF0000"/>
                </a:solidFill>
              </a:rPr>
              <a:t>株主</a:t>
            </a:r>
            <a:r>
              <a:rPr lang="ja-JP" altLang="en-US" sz="2000" dirty="0"/>
              <a:t>資本コストと</a:t>
            </a:r>
            <a:r>
              <a:rPr lang="ja-JP" altLang="en-US" sz="2000" dirty="0">
                <a:solidFill>
                  <a:srgbClr val="FF0000"/>
                </a:solidFill>
              </a:rPr>
              <a:t>負債</a:t>
            </a:r>
            <a:r>
              <a:rPr lang="ja-JP" altLang="en-US" sz="2000" dirty="0"/>
              <a:t>コスト（</a:t>
            </a:r>
            <a:r>
              <a:rPr lang="en-US" altLang="ja-JP" sz="2000" dirty="0"/>
              <a:t>=</a:t>
            </a:r>
            <a:r>
              <a:rPr lang="ja-JP" altLang="en-US" sz="2000" dirty="0"/>
              <a:t>他人資本）に分けられる</a:t>
            </a:r>
            <a:endParaRPr lang="en-US" altLang="ja-JP" sz="2000" dirty="0"/>
          </a:p>
          <a:p>
            <a:pPr lvl="2" eaLnBrk="1" hangingPunct="1">
              <a:spcBef>
                <a:spcPts val="800"/>
              </a:spcBef>
            </a:pPr>
            <a:r>
              <a:rPr lang="ja-JP" altLang="en-US" sz="2000" dirty="0"/>
              <a:t>① 株主資本コスト</a:t>
            </a:r>
            <a:endParaRPr lang="en-US" altLang="ja-JP" sz="2000" dirty="0"/>
          </a:p>
          <a:p>
            <a:pPr lvl="3" eaLnBrk="1" hangingPunct="1">
              <a:spcBef>
                <a:spcPts val="800"/>
              </a:spcBef>
            </a:pPr>
            <a:r>
              <a:rPr lang="ja-JP" altLang="en-US" sz="2000" dirty="0"/>
              <a:t>株主からの</a:t>
            </a:r>
            <a:r>
              <a:rPr lang="ja-JP" altLang="en-US" sz="2000" dirty="0">
                <a:solidFill>
                  <a:srgbClr val="FF0000"/>
                </a:solidFill>
              </a:rPr>
              <a:t>出資</a:t>
            </a:r>
            <a:r>
              <a:rPr lang="ja-JP" altLang="en-US" sz="2000" dirty="0"/>
              <a:t>を受けて調達した資本に対するコスト</a:t>
            </a:r>
            <a:endParaRPr lang="en-US" altLang="ja-JP" sz="2000" dirty="0"/>
          </a:p>
          <a:p>
            <a:pPr lvl="3" eaLnBrk="1" hangingPunct="1">
              <a:spcBef>
                <a:spcPts val="800"/>
              </a:spcBef>
            </a:pPr>
            <a:r>
              <a:rPr lang="ja-JP" altLang="en-US" sz="2000" dirty="0"/>
              <a:t>株主が要求する最低限の収益率で、</a:t>
            </a:r>
            <a:r>
              <a:rPr lang="ja-JP" altLang="en-US" sz="2000" dirty="0">
                <a:solidFill>
                  <a:srgbClr val="FF0000"/>
                </a:solidFill>
              </a:rPr>
              <a:t>配当</a:t>
            </a:r>
            <a:r>
              <a:rPr lang="ja-JP" altLang="en-US" sz="2000" dirty="0"/>
              <a:t>もそのひとつ</a:t>
            </a:r>
            <a:endParaRPr lang="en-US" altLang="ja-JP" sz="2000" dirty="0"/>
          </a:p>
          <a:p>
            <a:pPr lvl="3" eaLnBrk="1" hangingPunct="1">
              <a:spcBef>
                <a:spcPts val="800"/>
              </a:spcBef>
            </a:pPr>
            <a:r>
              <a:rPr lang="ja-JP" altLang="en-US" sz="2000" dirty="0"/>
              <a:t>リスク・フリー・レイトとリスク・プレミヤムの合計</a:t>
            </a:r>
            <a:endParaRPr lang="en-US" altLang="ja-JP" sz="2000" dirty="0"/>
          </a:p>
          <a:p>
            <a:pPr lvl="4" eaLnBrk="1" hangingPunct="1">
              <a:spcBef>
                <a:spcPts val="800"/>
              </a:spcBef>
            </a:pPr>
            <a:r>
              <a:rPr lang="ja-JP" altLang="en-US" sz="2000" dirty="0"/>
              <a:t>リスク・フリー・レイト</a:t>
            </a:r>
            <a:endParaRPr lang="en-US" altLang="ja-JP" sz="2000" dirty="0"/>
          </a:p>
          <a:p>
            <a:pPr marL="1970088" lvl="5" indent="-171450">
              <a:spcBef>
                <a:spcPts val="800"/>
              </a:spcBef>
            </a:pPr>
            <a:r>
              <a:rPr lang="ja-JP" altLang="en-US" dirty="0"/>
              <a:t>リスクのない投資</a:t>
            </a:r>
            <a:r>
              <a:rPr lang="ja-JP" altLang="en-US" dirty="0">
                <a:solidFill>
                  <a:srgbClr val="FF0000"/>
                </a:solidFill>
              </a:rPr>
              <a:t>国債</a:t>
            </a:r>
            <a:r>
              <a:rPr lang="ja-JP" altLang="en-US" dirty="0"/>
              <a:t>から得られる</a:t>
            </a:r>
            <a:r>
              <a:rPr lang="ja-JP" altLang="en-US" dirty="0">
                <a:solidFill>
                  <a:srgbClr val="FF0000"/>
                </a:solidFill>
              </a:rPr>
              <a:t>利回り</a:t>
            </a:r>
            <a:endParaRPr lang="en-US" altLang="ja-JP" dirty="0">
              <a:solidFill>
                <a:srgbClr val="FF0000"/>
              </a:solidFill>
            </a:endParaRPr>
          </a:p>
          <a:p>
            <a:pPr lvl="4" eaLnBrk="1" hangingPunct="1">
              <a:spcBef>
                <a:spcPts val="800"/>
              </a:spcBef>
            </a:pPr>
            <a:r>
              <a:rPr lang="ja-JP" altLang="en-US" sz="2000" dirty="0"/>
              <a:t>リスク・プレミヤム</a:t>
            </a:r>
            <a:endParaRPr lang="en-US" altLang="ja-JP" sz="2000" dirty="0"/>
          </a:p>
          <a:p>
            <a:pPr marL="1970088" lvl="5" indent="-171450">
              <a:spcBef>
                <a:spcPts val="800"/>
              </a:spcBef>
            </a:pPr>
            <a:r>
              <a:rPr lang="ja-JP" altLang="en-US" dirty="0"/>
              <a:t>株式投資の期待</a:t>
            </a:r>
            <a:r>
              <a:rPr lang="ja-JP" altLang="en-US" dirty="0">
                <a:solidFill>
                  <a:srgbClr val="FF0000"/>
                </a:solidFill>
              </a:rPr>
              <a:t>収益</a:t>
            </a:r>
            <a:r>
              <a:rPr lang="ja-JP" altLang="en-US" dirty="0"/>
              <a:t>率がﾘｽｸ･ﾌﾘｰ･ﾚｰﾄを上回る</a:t>
            </a:r>
            <a:r>
              <a:rPr lang="ja-JP" altLang="en-US" dirty="0">
                <a:solidFill>
                  <a:srgbClr val="FF0000"/>
                </a:solidFill>
              </a:rPr>
              <a:t>利回り</a:t>
            </a:r>
            <a:endParaRPr lang="en-US" altLang="ja-JP" dirty="0">
              <a:solidFill>
                <a:srgbClr val="FF0000"/>
              </a:solidFill>
            </a:endParaRP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350304756"/>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13F4B9B7-7C60-480E-9A15-7FD8F4CD6628}" type="slidenum">
              <a:rPr lang="en-US" altLang="ja-JP"/>
              <a:pPr>
                <a:defRPr/>
              </a:pPr>
              <a:t>5</a:t>
            </a:fld>
            <a:endParaRPr lang="en-US" altLang="ja-JP" dirty="0"/>
          </a:p>
        </p:txBody>
      </p:sp>
      <p:sp>
        <p:nvSpPr>
          <p:cNvPr id="9220" name="Rectangle 2"/>
          <p:cNvSpPr>
            <a:spLocks noGrp="1" noChangeArrowheads="1"/>
          </p:cNvSpPr>
          <p:nvPr>
            <p:ph type="title"/>
          </p:nvPr>
        </p:nvSpPr>
        <p:spPr>
          <a:xfrm>
            <a:off x="569913" y="431800"/>
            <a:ext cx="8229600" cy="1252538"/>
          </a:xfrm>
        </p:spPr>
        <p:txBody>
          <a:bodyPr/>
          <a:lstStyle/>
          <a:p>
            <a:pPr eaLnBrk="1" hangingPunct="1">
              <a:lnSpc>
                <a:spcPts val="4800"/>
              </a:lnSpc>
            </a:pPr>
            <a:r>
              <a:rPr lang="ja-JP" altLang="en-US" dirty="0"/>
              <a:t>２．資本調達</a:t>
            </a:r>
            <a:r>
              <a:rPr lang="en-US" altLang="ja-JP" dirty="0"/>
              <a:t>-3</a:t>
            </a:r>
            <a:endParaRPr lang="ja-JP" altLang="en-US" sz="4400" dirty="0"/>
          </a:p>
        </p:txBody>
      </p:sp>
      <p:sp>
        <p:nvSpPr>
          <p:cNvPr id="9221" name="Rectangle 3"/>
          <p:cNvSpPr>
            <a:spLocks noGrp="1" noChangeArrowheads="1"/>
          </p:cNvSpPr>
          <p:nvPr>
            <p:ph type="body" idx="1"/>
          </p:nvPr>
        </p:nvSpPr>
        <p:spPr>
          <a:xfrm>
            <a:off x="467139" y="1747520"/>
            <a:ext cx="8535574" cy="4704080"/>
          </a:xfrm>
        </p:spPr>
        <p:txBody>
          <a:bodyPr/>
          <a:lstStyle/>
          <a:p>
            <a:pPr eaLnBrk="1" hangingPunct="1">
              <a:spcBef>
                <a:spcPts val="1200"/>
              </a:spcBef>
            </a:pPr>
            <a:r>
              <a:rPr lang="ja-JP" altLang="en-US" dirty="0"/>
              <a:t>資本調達源泉の分類と資本コスト</a:t>
            </a:r>
            <a:r>
              <a:rPr lang="en-US" altLang="ja-JP" dirty="0"/>
              <a:t>-3</a:t>
            </a:r>
          </a:p>
          <a:p>
            <a:pPr lvl="1" eaLnBrk="1" hangingPunct="1">
              <a:spcBef>
                <a:spcPts val="1200"/>
              </a:spcBef>
            </a:pPr>
            <a:r>
              <a:rPr lang="ja-JP" altLang="en-US" dirty="0"/>
              <a:t>（</a:t>
            </a:r>
            <a:r>
              <a:rPr lang="en-US" altLang="ja-JP" dirty="0"/>
              <a:t>2</a:t>
            </a:r>
            <a:r>
              <a:rPr lang="ja-JP" altLang="en-US" dirty="0"/>
              <a:t>）資本コスト</a:t>
            </a:r>
            <a:r>
              <a:rPr lang="en-US" altLang="ja-JP" dirty="0"/>
              <a:t>-2</a:t>
            </a:r>
          </a:p>
          <a:p>
            <a:pPr lvl="2" eaLnBrk="1" hangingPunct="1">
              <a:spcBef>
                <a:spcPts val="1200"/>
              </a:spcBef>
            </a:pPr>
            <a:r>
              <a:rPr lang="ja-JP" altLang="en-US" dirty="0"/>
              <a:t>② 負債コスト</a:t>
            </a:r>
            <a:endParaRPr lang="en-US" altLang="ja-JP" dirty="0"/>
          </a:p>
          <a:p>
            <a:pPr lvl="3" eaLnBrk="1" hangingPunct="1">
              <a:spcBef>
                <a:spcPts val="1200"/>
              </a:spcBef>
            </a:pPr>
            <a:r>
              <a:rPr lang="ja-JP" altLang="en-US" sz="2000" dirty="0"/>
              <a:t>資本コストのうち債権者から調達した</a:t>
            </a:r>
            <a:r>
              <a:rPr lang="ja-JP" altLang="en-US" sz="2000" dirty="0">
                <a:solidFill>
                  <a:srgbClr val="FF0000"/>
                </a:solidFill>
              </a:rPr>
              <a:t>負債</a:t>
            </a:r>
            <a:r>
              <a:rPr lang="ja-JP" altLang="en-US" sz="2000" dirty="0"/>
              <a:t>にかかるコスト</a:t>
            </a:r>
            <a:endParaRPr lang="en-US" altLang="ja-JP" sz="2000" dirty="0"/>
          </a:p>
          <a:p>
            <a:pPr lvl="3" eaLnBrk="1" hangingPunct="1">
              <a:spcBef>
                <a:spcPts val="1200"/>
              </a:spcBef>
            </a:pPr>
            <a:r>
              <a:rPr lang="ja-JP" altLang="en-US" sz="2000" dirty="0"/>
              <a:t>借入金の</a:t>
            </a:r>
            <a:r>
              <a:rPr lang="ja-JP" altLang="en-US" sz="2000" dirty="0">
                <a:solidFill>
                  <a:srgbClr val="FF0000"/>
                </a:solidFill>
              </a:rPr>
              <a:t>利息</a:t>
            </a:r>
            <a:r>
              <a:rPr lang="ja-JP" altLang="en-US" sz="2000" dirty="0"/>
              <a:t>、社債券の</a:t>
            </a:r>
            <a:r>
              <a:rPr lang="ja-JP" altLang="en-US" sz="2000" dirty="0">
                <a:solidFill>
                  <a:srgbClr val="FF0000"/>
                </a:solidFill>
              </a:rPr>
              <a:t>発行</a:t>
            </a:r>
            <a:r>
              <a:rPr lang="ja-JP" altLang="en-US" sz="2000" dirty="0"/>
              <a:t>費用、社債</a:t>
            </a:r>
            <a:r>
              <a:rPr lang="ja-JP" altLang="en-US" sz="2000" dirty="0">
                <a:solidFill>
                  <a:srgbClr val="FF0000"/>
                </a:solidFill>
              </a:rPr>
              <a:t>利息</a:t>
            </a:r>
            <a:r>
              <a:rPr lang="ja-JP" altLang="en-US" sz="2000" dirty="0"/>
              <a:t>など</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73115963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E339E1EE-9F0F-4694-A05F-289B40CA85E1}" type="slidenum">
              <a:rPr lang="en-US" altLang="ja-JP"/>
              <a:pPr>
                <a:defRPr/>
              </a:pPr>
              <a:t>6</a:t>
            </a:fld>
            <a:endParaRPr lang="en-US" altLang="ja-JP" dirty="0"/>
          </a:p>
        </p:txBody>
      </p:sp>
      <p:sp>
        <p:nvSpPr>
          <p:cNvPr id="10244" name="Rectangle 2"/>
          <p:cNvSpPr>
            <a:spLocks noGrp="1" noChangeArrowheads="1"/>
          </p:cNvSpPr>
          <p:nvPr>
            <p:ph type="title"/>
          </p:nvPr>
        </p:nvSpPr>
        <p:spPr>
          <a:xfrm>
            <a:off x="569913" y="342349"/>
            <a:ext cx="8229600" cy="1252538"/>
          </a:xfrm>
        </p:spPr>
        <p:txBody>
          <a:bodyPr/>
          <a:lstStyle/>
          <a:p>
            <a:pPr eaLnBrk="1" hangingPunct="1">
              <a:lnSpc>
                <a:spcPts val="4800"/>
              </a:lnSpc>
            </a:pPr>
            <a:r>
              <a:rPr lang="ja-JP" altLang="en-US" dirty="0"/>
              <a:t>２．資本調達</a:t>
            </a:r>
            <a:r>
              <a:rPr lang="en-US" altLang="ja-JP" dirty="0"/>
              <a:t>-4</a:t>
            </a:r>
            <a:endParaRPr lang="ja-JP" altLang="en-US" sz="4400" dirty="0"/>
          </a:p>
        </p:txBody>
      </p:sp>
      <p:sp>
        <p:nvSpPr>
          <p:cNvPr id="10245" name="Rectangle 3"/>
          <p:cNvSpPr>
            <a:spLocks noGrp="1" noChangeArrowheads="1"/>
          </p:cNvSpPr>
          <p:nvPr>
            <p:ph type="body" idx="1"/>
          </p:nvPr>
        </p:nvSpPr>
        <p:spPr>
          <a:xfrm>
            <a:off x="457200" y="1123122"/>
            <a:ext cx="8615680" cy="5358296"/>
          </a:xfrm>
        </p:spPr>
        <p:txBody>
          <a:bodyPr/>
          <a:lstStyle/>
          <a:p>
            <a:pPr eaLnBrk="1" hangingPunct="1">
              <a:lnSpc>
                <a:spcPct val="105000"/>
              </a:lnSpc>
              <a:spcBef>
                <a:spcPts val="500"/>
              </a:spcBef>
            </a:pPr>
            <a:r>
              <a:rPr lang="ja-JP" altLang="en-US" sz="2800" dirty="0"/>
              <a:t>資本調達源泉の分類と資本コスト</a:t>
            </a:r>
            <a:r>
              <a:rPr lang="en-US" altLang="ja-JP" sz="2800" dirty="0"/>
              <a:t>-4</a:t>
            </a:r>
          </a:p>
          <a:p>
            <a:pPr lvl="1" eaLnBrk="1" hangingPunct="1">
              <a:lnSpc>
                <a:spcPct val="105000"/>
              </a:lnSpc>
              <a:spcBef>
                <a:spcPts val="500"/>
              </a:spcBef>
            </a:pPr>
            <a:r>
              <a:rPr lang="ja-JP" altLang="en-US" dirty="0"/>
              <a:t>（</a:t>
            </a:r>
            <a:r>
              <a:rPr lang="en-US" altLang="ja-JP" dirty="0"/>
              <a:t>3</a:t>
            </a:r>
            <a:r>
              <a:rPr lang="ja-JP" altLang="en-US" sz="2400" dirty="0"/>
              <a:t>）レバレッジ効果</a:t>
            </a:r>
            <a:endParaRPr lang="en-US" altLang="ja-JP" sz="2400" dirty="0"/>
          </a:p>
          <a:p>
            <a:pPr lvl="2" eaLnBrk="1" hangingPunct="1">
              <a:lnSpc>
                <a:spcPct val="105000"/>
              </a:lnSpc>
              <a:spcBef>
                <a:spcPts val="500"/>
              </a:spcBef>
            </a:pPr>
            <a:r>
              <a:rPr lang="ja-JP" altLang="en-US" sz="2000" dirty="0"/>
              <a:t>負債（</a:t>
            </a:r>
            <a:r>
              <a:rPr lang="en-US" altLang="ja-JP" sz="2000" dirty="0"/>
              <a:t>=</a:t>
            </a:r>
            <a:r>
              <a:rPr lang="ja-JP" altLang="en-US" sz="2000" dirty="0"/>
              <a:t>他人資本）を利用することにより、一株あたり利益</a:t>
            </a:r>
            <a:br>
              <a:rPr lang="en-US" altLang="ja-JP" sz="2000" dirty="0"/>
            </a:br>
            <a:r>
              <a:rPr lang="ja-JP" altLang="en-US" sz="2000" dirty="0"/>
              <a:t>や自己資本利益率を</a:t>
            </a:r>
            <a:r>
              <a:rPr lang="ja-JP" altLang="en-US" sz="2000" dirty="0">
                <a:solidFill>
                  <a:srgbClr val="FF0000"/>
                </a:solidFill>
              </a:rPr>
              <a:t>増大</a:t>
            </a:r>
            <a:r>
              <a:rPr lang="ja-JP" altLang="en-US" sz="2000" dirty="0"/>
              <a:t>させる効果のこと</a:t>
            </a:r>
            <a:endParaRPr lang="en-US" altLang="ja-JP" sz="2000" dirty="0"/>
          </a:p>
          <a:p>
            <a:pPr lvl="2" eaLnBrk="1" hangingPunct="1">
              <a:lnSpc>
                <a:spcPct val="105000"/>
              </a:lnSpc>
              <a:spcBef>
                <a:spcPts val="500"/>
              </a:spcBef>
            </a:pPr>
            <a:r>
              <a:rPr lang="ja-JP" altLang="en-US" sz="2000" dirty="0"/>
              <a:t>一株あたり利益 </a:t>
            </a:r>
            <a:r>
              <a:rPr lang="en-US" altLang="ja-JP" sz="2000" dirty="0"/>
              <a:t>= </a:t>
            </a:r>
            <a:r>
              <a:rPr lang="ja-JP" altLang="en-US" sz="2000" dirty="0"/>
              <a:t>利益／発行済株式総数</a:t>
            </a:r>
            <a:endParaRPr lang="en-US" altLang="ja-JP" sz="2000" dirty="0"/>
          </a:p>
          <a:p>
            <a:pPr lvl="2" eaLnBrk="1" hangingPunct="1">
              <a:lnSpc>
                <a:spcPct val="105000"/>
              </a:lnSpc>
              <a:spcBef>
                <a:spcPts val="500"/>
              </a:spcBef>
            </a:pPr>
            <a:r>
              <a:rPr lang="ja-JP" altLang="en-US" sz="2000" dirty="0"/>
              <a:t>自己資本利益率 </a:t>
            </a:r>
            <a:r>
              <a:rPr lang="en-US" altLang="ja-JP" sz="2000" dirty="0"/>
              <a:t>= </a:t>
            </a:r>
            <a:r>
              <a:rPr lang="ja-JP" altLang="en-US" sz="2000" dirty="0"/>
              <a:t>利益／自己資本</a:t>
            </a:r>
            <a:endParaRPr lang="en-US" altLang="ja-JP" sz="2000" dirty="0"/>
          </a:p>
          <a:p>
            <a:pPr lvl="3" eaLnBrk="1" hangingPunct="1">
              <a:lnSpc>
                <a:spcPct val="105000"/>
              </a:lnSpc>
              <a:spcBef>
                <a:spcPts val="500"/>
              </a:spcBef>
            </a:pPr>
            <a:r>
              <a:rPr lang="ja-JP" altLang="en-US" sz="2000" dirty="0">
                <a:solidFill>
                  <a:srgbClr val="FF0000"/>
                </a:solidFill>
              </a:rPr>
              <a:t>負債</a:t>
            </a:r>
            <a:r>
              <a:rPr lang="ja-JP" altLang="en-US" sz="2000" dirty="0"/>
              <a:t>比率が高まると、自己資本利益率が高まるため、</a:t>
            </a:r>
            <a:br>
              <a:rPr lang="en-US" altLang="ja-JP" sz="2000" dirty="0"/>
            </a:br>
            <a:r>
              <a:rPr lang="ja-JP" altLang="en-US" sz="2000" dirty="0"/>
              <a:t>一株あたり利益や配当を</a:t>
            </a:r>
            <a:r>
              <a:rPr lang="ja-JP" altLang="en-US" sz="2000" dirty="0">
                <a:solidFill>
                  <a:srgbClr val="FF0000"/>
                </a:solidFill>
              </a:rPr>
              <a:t>上昇させる</a:t>
            </a:r>
            <a:r>
              <a:rPr lang="ja-JP" altLang="en-US" sz="2000" dirty="0"/>
              <a:t>効果をもつ</a:t>
            </a:r>
            <a:endParaRPr lang="en-US" altLang="ja-JP" sz="2000" dirty="0"/>
          </a:p>
          <a:p>
            <a:pPr marL="1360487" lvl="4">
              <a:lnSpc>
                <a:spcPct val="105000"/>
              </a:lnSpc>
              <a:spcBef>
                <a:spcPts val="500"/>
              </a:spcBef>
            </a:pPr>
            <a:r>
              <a:rPr lang="ja-JP" altLang="en-US" dirty="0"/>
              <a:t>負債比率 </a:t>
            </a:r>
            <a:r>
              <a:rPr lang="en-US" altLang="ja-JP" dirty="0"/>
              <a:t>= </a:t>
            </a:r>
            <a:r>
              <a:rPr lang="ja-JP" altLang="en-US" dirty="0"/>
              <a:t>負債／自己資本←</a:t>
            </a:r>
            <a:r>
              <a:rPr lang="en-US" altLang="ja-JP" dirty="0"/>
              <a:t>50%</a:t>
            </a:r>
            <a:r>
              <a:rPr lang="ja-JP" altLang="en-US" dirty="0"/>
              <a:t>なら半分自己資本</a:t>
            </a:r>
            <a:endParaRPr lang="en-US" altLang="ja-JP" dirty="0"/>
          </a:p>
          <a:p>
            <a:pPr marL="1360487" lvl="4">
              <a:lnSpc>
                <a:spcPct val="105000"/>
              </a:lnSpc>
              <a:spcBef>
                <a:spcPts val="500"/>
              </a:spcBef>
            </a:pPr>
            <a:r>
              <a:rPr lang="ja-JP" altLang="en-US" dirty="0"/>
              <a:t>例：営業利益が</a:t>
            </a:r>
            <a:r>
              <a:rPr lang="en-US" altLang="ja-JP" dirty="0">
                <a:solidFill>
                  <a:srgbClr val="FF0000"/>
                </a:solidFill>
              </a:rPr>
              <a:t>10</a:t>
            </a:r>
            <a:r>
              <a:rPr lang="ja-JP" altLang="en-US" dirty="0"/>
              <a:t>万円、総運転資本が</a:t>
            </a:r>
            <a:r>
              <a:rPr lang="en-US" altLang="ja-JP" dirty="0">
                <a:solidFill>
                  <a:srgbClr val="FF0000"/>
                </a:solidFill>
              </a:rPr>
              <a:t>100</a:t>
            </a:r>
            <a:r>
              <a:rPr lang="ja-JP" altLang="en-US" dirty="0"/>
              <a:t>万円で</a:t>
            </a:r>
            <a:br>
              <a:rPr lang="en-US" altLang="ja-JP" dirty="0"/>
            </a:br>
            <a:r>
              <a:rPr lang="ja-JP" altLang="en-US" dirty="0"/>
              <a:t>　　全額自己資本と半分自己資本で残りが負債とすると</a:t>
            </a:r>
            <a:br>
              <a:rPr lang="en-US" altLang="ja-JP" dirty="0"/>
            </a:br>
            <a:r>
              <a:rPr lang="ja-JP" altLang="en-US" dirty="0"/>
              <a:t>　　・自己資本利益率 </a:t>
            </a:r>
            <a:r>
              <a:rPr lang="en-US" altLang="ja-JP" dirty="0"/>
              <a:t>= 10/100 = 0.1 = 10(%)</a:t>
            </a:r>
            <a:r>
              <a:rPr lang="ja-JP" altLang="en-US" dirty="0"/>
              <a:t>←全額自己資本</a:t>
            </a:r>
            <a:br>
              <a:rPr lang="en-US" altLang="ja-JP" dirty="0"/>
            </a:br>
            <a:r>
              <a:rPr lang="ja-JP" altLang="en-US" dirty="0"/>
              <a:t>　　・自己資本利益率 </a:t>
            </a:r>
            <a:r>
              <a:rPr lang="en-US" altLang="ja-JP" dirty="0"/>
              <a:t>= 10/50 = 0.2 = 20(%)</a:t>
            </a:r>
            <a:r>
              <a:rPr lang="ja-JP" altLang="en-US" dirty="0"/>
              <a:t>←半分自己資本</a:t>
            </a:r>
            <a:endParaRPr lang="en-US" altLang="ja-JP" dirty="0"/>
          </a:p>
          <a:p>
            <a:pPr lvl="2">
              <a:lnSpc>
                <a:spcPct val="105000"/>
              </a:lnSpc>
              <a:spcBef>
                <a:spcPts val="500"/>
              </a:spcBef>
            </a:pPr>
            <a:r>
              <a:rPr lang="ja-JP" altLang="en-US" dirty="0"/>
              <a:t>しかし負債比率が高まると、支払い</a:t>
            </a:r>
            <a:r>
              <a:rPr lang="ja-JP" altLang="en-US" dirty="0">
                <a:solidFill>
                  <a:srgbClr val="FF0000"/>
                </a:solidFill>
              </a:rPr>
              <a:t>利息</a:t>
            </a:r>
            <a:r>
              <a:rPr lang="ja-JP" altLang="en-US" dirty="0"/>
              <a:t>も増し、</a:t>
            </a:r>
            <a:r>
              <a:rPr lang="ja-JP" altLang="en-US" dirty="0">
                <a:solidFill>
                  <a:srgbClr val="FF0000"/>
                </a:solidFill>
              </a:rPr>
              <a:t>リスク</a:t>
            </a:r>
            <a:r>
              <a:rPr lang="ja-JP" altLang="en-US" dirty="0"/>
              <a:t>が高まる</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531062278"/>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33C93102-0559-424F-A50A-865B77728FB2}" type="slidenum">
              <a:rPr lang="en-US" altLang="ja-JP"/>
              <a:pPr>
                <a:defRPr/>
              </a:pPr>
              <a:t>7</a:t>
            </a:fld>
            <a:endParaRPr lang="en-US" altLang="ja-JP" dirty="0"/>
          </a:p>
        </p:txBody>
      </p:sp>
      <p:sp>
        <p:nvSpPr>
          <p:cNvPr id="11268" name="Rectangle 2"/>
          <p:cNvSpPr>
            <a:spLocks noGrp="1" noChangeArrowheads="1"/>
          </p:cNvSpPr>
          <p:nvPr>
            <p:ph type="title"/>
          </p:nvPr>
        </p:nvSpPr>
        <p:spPr>
          <a:xfrm>
            <a:off x="569913" y="431800"/>
            <a:ext cx="8229600" cy="1252538"/>
          </a:xfrm>
        </p:spPr>
        <p:txBody>
          <a:bodyPr/>
          <a:lstStyle/>
          <a:p>
            <a:pPr eaLnBrk="1" hangingPunct="1">
              <a:lnSpc>
                <a:spcPts val="4800"/>
              </a:lnSpc>
            </a:pPr>
            <a:r>
              <a:rPr lang="ja-JP" altLang="en-US" dirty="0"/>
              <a:t>３．投資の決定</a:t>
            </a:r>
            <a:r>
              <a:rPr lang="en-US" altLang="ja-JP" sz="4400" dirty="0"/>
              <a:t>-1</a:t>
            </a:r>
            <a:endParaRPr lang="ja-JP" altLang="en-US" sz="4400" dirty="0"/>
          </a:p>
        </p:txBody>
      </p:sp>
      <p:sp>
        <p:nvSpPr>
          <p:cNvPr id="11269" name="Rectangle 3"/>
          <p:cNvSpPr>
            <a:spLocks noGrp="1" noChangeArrowheads="1"/>
          </p:cNvSpPr>
          <p:nvPr>
            <p:ph type="body" idx="1"/>
          </p:nvPr>
        </p:nvSpPr>
        <p:spPr>
          <a:xfrm>
            <a:off x="297952" y="1480930"/>
            <a:ext cx="8704762" cy="4870658"/>
          </a:xfrm>
        </p:spPr>
        <p:txBody>
          <a:bodyPr/>
          <a:lstStyle/>
          <a:p>
            <a:pPr eaLnBrk="1" hangingPunct="1">
              <a:lnSpc>
                <a:spcPct val="110000"/>
              </a:lnSpc>
              <a:spcBef>
                <a:spcPts val="900"/>
              </a:spcBef>
            </a:pPr>
            <a:r>
              <a:rPr lang="ja-JP" altLang="en-US" sz="3200" dirty="0"/>
              <a:t>投資の決定方法</a:t>
            </a:r>
            <a:r>
              <a:rPr lang="en-US" altLang="ja-JP" sz="3200" dirty="0"/>
              <a:t>-1</a:t>
            </a:r>
          </a:p>
          <a:p>
            <a:pPr lvl="1" eaLnBrk="1" hangingPunct="1">
              <a:lnSpc>
                <a:spcPct val="110000"/>
              </a:lnSpc>
              <a:spcBef>
                <a:spcPts val="900"/>
              </a:spcBef>
            </a:pPr>
            <a:r>
              <a:rPr lang="ja-JP" altLang="en-US" dirty="0"/>
              <a:t>投資の決定方法の種類</a:t>
            </a:r>
            <a:r>
              <a:rPr lang="en-US" altLang="ja-JP" dirty="0"/>
              <a:t>-1</a:t>
            </a:r>
          </a:p>
          <a:p>
            <a:pPr lvl="2" eaLnBrk="1" hangingPunct="1">
              <a:lnSpc>
                <a:spcPct val="110000"/>
              </a:lnSpc>
              <a:spcBef>
                <a:spcPts val="900"/>
              </a:spcBef>
            </a:pPr>
            <a:r>
              <a:rPr lang="ja-JP" altLang="en-US" dirty="0"/>
              <a:t>投資に対する意思決定をおこなう場合には下記のような各種の</a:t>
            </a:r>
            <a:br>
              <a:rPr lang="en-US" altLang="ja-JP" dirty="0"/>
            </a:br>
            <a:r>
              <a:rPr lang="ja-JP" altLang="en-US" dirty="0">
                <a:solidFill>
                  <a:srgbClr val="FF0000"/>
                </a:solidFill>
              </a:rPr>
              <a:t>投資</a:t>
            </a:r>
            <a:r>
              <a:rPr lang="ja-JP" altLang="en-US" dirty="0"/>
              <a:t>評価方法がある</a:t>
            </a:r>
            <a:endParaRPr lang="en-US" altLang="ja-JP" dirty="0"/>
          </a:p>
          <a:p>
            <a:pPr lvl="2" eaLnBrk="1" hangingPunct="1">
              <a:lnSpc>
                <a:spcPct val="110000"/>
              </a:lnSpc>
              <a:spcBef>
                <a:spcPts val="900"/>
              </a:spcBef>
            </a:pPr>
            <a:r>
              <a:rPr lang="ja-JP" altLang="en-US" dirty="0"/>
              <a:t>①</a:t>
            </a:r>
            <a:r>
              <a:rPr lang="en-US" altLang="ja-JP" dirty="0"/>
              <a:t> </a:t>
            </a:r>
            <a:r>
              <a:rPr lang="ja-JP" altLang="en-US" dirty="0">
                <a:solidFill>
                  <a:srgbClr val="FF0000"/>
                </a:solidFill>
              </a:rPr>
              <a:t>正味現在価値</a:t>
            </a:r>
            <a:r>
              <a:rPr lang="ja-JP" altLang="en-US" dirty="0"/>
              <a:t>法（</a:t>
            </a:r>
            <a:r>
              <a:rPr lang="en-US" altLang="ja-JP" dirty="0"/>
              <a:t>NPV</a:t>
            </a:r>
            <a:r>
              <a:rPr lang="ja-JP" altLang="en-US" dirty="0"/>
              <a:t>法：</a:t>
            </a:r>
            <a:r>
              <a:rPr lang="en-US" altLang="ja-JP" dirty="0"/>
              <a:t>Net Present Value</a:t>
            </a:r>
            <a:r>
              <a:rPr lang="ja-JP" altLang="en-US" dirty="0"/>
              <a:t>）</a:t>
            </a:r>
            <a:endParaRPr lang="en-US" altLang="ja-JP" dirty="0"/>
          </a:p>
          <a:p>
            <a:pPr lvl="3" eaLnBrk="1" hangingPunct="1">
              <a:lnSpc>
                <a:spcPct val="110000"/>
              </a:lnSpc>
              <a:spcBef>
                <a:spcPts val="900"/>
              </a:spcBef>
            </a:pPr>
            <a:r>
              <a:rPr lang="ja-JP" altLang="en-US" sz="2000" dirty="0"/>
              <a:t>投資による毎期のｷｬｯｼｭﾌﾛｰを資本コストで割り引いた割引</a:t>
            </a:r>
            <a:br>
              <a:rPr lang="en-US" altLang="ja-JP" sz="2000" dirty="0"/>
            </a:br>
            <a:r>
              <a:rPr lang="ja-JP" altLang="en-US" sz="2000" dirty="0"/>
              <a:t>（</a:t>
            </a:r>
            <a:r>
              <a:rPr lang="en-US" altLang="ja-JP" sz="2000" dirty="0"/>
              <a:t>=</a:t>
            </a:r>
            <a:r>
              <a:rPr lang="ja-JP" altLang="en-US" sz="2000" dirty="0">
                <a:solidFill>
                  <a:srgbClr val="FF0000"/>
                </a:solidFill>
              </a:rPr>
              <a:t>現在価値</a:t>
            </a:r>
            <a:r>
              <a:rPr lang="ja-JP" altLang="en-US" sz="2000" dirty="0"/>
              <a:t>）から投資額の現在価値を引いた金額が</a:t>
            </a:r>
            <a:r>
              <a:rPr lang="ja-JP" altLang="en-US" sz="2000" dirty="0">
                <a:solidFill>
                  <a:srgbClr val="FF0000"/>
                </a:solidFill>
              </a:rPr>
              <a:t>プラス</a:t>
            </a:r>
            <a:br>
              <a:rPr lang="en-US" altLang="ja-JP" sz="2000" dirty="0"/>
            </a:br>
            <a:r>
              <a:rPr lang="ja-JP" altLang="en-US" sz="2000" dirty="0"/>
              <a:t>なら</a:t>
            </a:r>
            <a:r>
              <a:rPr lang="ja-JP" altLang="en-US" sz="2000" dirty="0">
                <a:solidFill>
                  <a:srgbClr val="FF0000"/>
                </a:solidFill>
              </a:rPr>
              <a:t>投資</a:t>
            </a:r>
            <a:r>
              <a:rPr lang="ja-JP" altLang="en-US" sz="2000" dirty="0"/>
              <a:t>は有利</a:t>
            </a:r>
            <a:endParaRPr lang="en-US" altLang="ja-JP" dirty="0"/>
          </a:p>
          <a:p>
            <a:pPr lvl="2" eaLnBrk="1" hangingPunct="1">
              <a:lnSpc>
                <a:spcPct val="110000"/>
              </a:lnSpc>
              <a:spcBef>
                <a:spcPts val="900"/>
              </a:spcBef>
            </a:pPr>
            <a:r>
              <a:rPr lang="ja-JP" altLang="en-US" dirty="0"/>
              <a:t>② </a:t>
            </a:r>
            <a:r>
              <a:rPr lang="ja-JP" altLang="en-US" dirty="0">
                <a:solidFill>
                  <a:srgbClr val="FF0000"/>
                </a:solidFill>
              </a:rPr>
              <a:t>内部利益率</a:t>
            </a:r>
            <a:r>
              <a:rPr lang="ja-JP" altLang="en-US" dirty="0"/>
              <a:t>法（</a:t>
            </a:r>
            <a:r>
              <a:rPr lang="en-US" altLang="ja-JP" dirty="0"/>
              <a:t>IRR</a:t>
            </a:r>
            <a:r>
              <a:rPr lang="ja-JP" altLang="en-US" dirty="0"/>
              <a:t>法：</a:t>
            </a:r>
            <a:r>
              <a:rPr lang="en-US" altLang="ja-JP" dirty="0"/>
              <a:t>Internal Rate Return</a:t>
            </a:r>
            <a:r>
              <a:rPr lang="ja-JP" altLang="en-US" dirty="0"/>
              <a:t>）</a:t>
            </a:r>
            <a:endParaRPr lang="en-US" altLang="ja-JP" dirty="0"/>
          </a:p>
          <a:p>
            <a:pPr lvl="3" eaLnBrk="1" hangingPunct="1">
              <a:lnSpc>
                <a:spcPct val="110000"/>
              </a:lnSpc>
              <a:spcBef>
                <a:spcPts val="900"/>
              </a:spcBef>
            </a:pPr>
            <a:r>
              <a:rPr lang="ja-JP" altLang="en-US" sz="2000" spc="-80" dirty="0"/>
              <a:t>投資による毎期のｷｬｯｼｭﾌﾛｰの</a:t>
            </a:r>
            <a:r>
              <a:rPr lang="ja-JP" altLang="en-US" sz="2000" spc="-80" dirty="0">
                <a:solidFill>
                  <a:srgbClr val="FF0000"/>
                </a:solidFill>
              </a:rPr>
              <a:t>現在価値</a:t>
            </a:r>
            <a:r>
              <a:rPr lang="ja-JP" altLang="en-US" sz="2000" spc="-80" dirty="0"/>
              <a:t>が投資額の現在価値と等し</a:t>
            </a:r>
            <a:br>
              <a:rPr lang="en-US" altLang="ja-JP" sz="2000" spc="-80" dirty="0"/>
            </a:br>
            <a:r>
              <a:rPr lang="ja-JP" altLang="en-US" sz="2000" spc="-80" dirty="0"/>
              <a:t>くなるような</a:t>
            </a:r>
            <a:r>
              <a:rPr lang="ja-JP" altLang="en-US" sz="2000" spc="-80" dirty="0">
                <a:solidFill>
                  <a:srgbClr val="FF0000"/>
                </a:solidFill>
              </a:rPr>
              <a:t>利益率</a:t>
            </a:r>
            <a:r>
              <a:rPr lang="ja-JP" altLang="en-US" sz="2000" spc="-80" dirty="0"/>
              <a:t>（</a:t>
            </a:r>
            <a:r>
              <a:rPr lang="en-US" altLang="ja-JP" sz="2000" spc="-80" dirty="0"/>
              <a:t>=</a:t>
            </a:r>
            <a:r>
              <a:rPr lang="ja-JP" altLang="en-US" sz="2000" spc="-80" dirty="0"/>
              <a:t>内部利益率）を求め、それが</a:t>
            </a:r>
            <a:r>
              <a:rPr lang="ja-JP" altLang="en-US" sz="2000" spc="-80" dirty="0">
                <a:solidFill>
                  <a:srgbClr val="FF0000"/>
                </a:solidFill>
              </a:rPr>
              <a:t>高い</a:t>
            </a:r>
            <a:r>
              <a:rPr lang="ja-JP" altLang="en-US" sz="2000" spc="-80" dirty="0"/>
              <a:t>ものを採用</a:t>
            </a:r>
            <a:endParaRPr lang="en-US" altLang="ja-JP" spc="-8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1216456658"/>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AEC252A4-93E3-4E8B-99C6-15873B8F0CB7}" type="slidenum">
              <a:rPr lang="en-US" altLang="ja-JP"/>
              <a:pPr>
                <a:defRPr/>
              </a:pPr>
              <a:t>8</a:t>
            </a:fld>
            <a:endParaRPr lang="en-US" altLang="ja-JP" dirty="0"/>
          </a:p>
        </p:txBody>
      </p:sp>
      <p:sp>
        <p:nvSpPr>
          <p:cNvPr id="12292" name="Rectangle 2"/>
          <p:cNvSpPr>
            <a:spLocks noGrp="1" noChangeArrowheads="1"/>
          </p:cNvSpPr>
          <p:nvPr>
            <p:ph type="title"/>
          </p:nvPr>
        </p:nvSpPr>
        <p:spPr>
          <a:xfrm>
            <a:off x="569913" y="431800"/>
            <a:ext cx="8229600" cy="1252538"/>
          </a:xfrm>
        </p:spPr>
        <p:txBody>
          <a:bodyPr/>
          <a:lstStyle/>
          <a:p>
            <a:pPr eaLnBrk="1" hangingPunct="1">
              <a:lnSpc>
                <a:spcPts val="4800"/>
              </a:lnSpc>
            </a:pPr>
            <a:r>
              <a:rPr lang="ja-JP" altLang="en-US" dirty="0"/>
              <a:t>３．投資の決定</a:t>
            </a:r>
            <a:r>
              <a:rPr lang="en-US" altLang="ja-JP" dirty="0"/>
              <a:t>-2</a:t>
            </a:r>
            <a:endParaRPr lang="ja-JP" altLang="en-US" sz="4400" dirty="0"/>
          </a:p>
        </p:txBody>
      </p:sp>
      <p:sp>
        <p:nvSpPr>
          <p:cNvPr id="12293" name="Rectangle 3"/>
          <p:cNvSpPr>
            <a:spLocks noGrp="1" noChangeArrowheads="1"/>
          </p:cNvSpPr>
          <p:nvPr>
            <p:ph type="body" idx="1"/>
          </p:nvPr>
        </p:nvSpPr>
        <p:spPr>
          <a:xfrm>
            <a:off x="349321" y="1385888"/>
            <a:ext cx="8653392" cy="4995862"/>
          </a:xfrm>
        </p:spPr>
        <p:txBody>
          <a:bodyPr/>
          <a:lstStyle/>
          <a:p>
            <a:pPr eaLnBrk="1" hangingPunct="1">
              <a:spcBef>
                <a:spcPts val="900"/>
              </a:spcBef>
            </a:pPr>
            <a:r>
              <a:rPr lang="ja-JP" altLang="en-US" dirty="0"/>
              <a:t>投資の決定方法</a:t>
            </a:r>
            <a:r>
              <a:rPr lang="en-US" altLang="ja-JP" dirty="0"/>
              <a:t>-2</a:t>
            </a:r>
          </a:p>
          <a:p>
            <a:pPr lvl="1" eaLnBrk="1" hangingPunct="1">
              <a:spcBef>
                <a:spcPts val="900"/>
              </a:spcBef>
            </a:pPr>
            <a:r>
              <a:rPr lang="ja-JP" altLang="en-US" dirty="0"/>
              <a:t>投資の決定方法の種類</a:t>
            </a:r>
            <a:r>
              <a:rPr lang="en-US" altLang="ja-JP" dirty="0"/>
              <a:t>-2</a:t>
            </a:r>
          </a:p>
          <a:p>
            <a:pPr lvl="2" eaLnBrk="1" hangingPunct="1">
              <a:spcBef>
                <a:spcPts val="900"/>
              </a:spcBef>
            </a:pPr>
            <a:r>
              <a:rPr lang="ja-JP" altLang="en-US" dirty="0"/>
              <a:t>③</a:t>
            </a:r>
            <a:r>
              <a:rPr lang="en-US" altLang="ja-JP" dirty="0"/>
              <a:t> </a:t>
            </a:r>
            <a:r>
              <a:rPr lang="ja-JP" altLang="en-US" dirty="0">
                <a:solidFill>
                  <a:srgbClr val="FF0000"/>
                </a:solidFill>
              </a:rPr>
              <a:t>単純回収期間</a:t>
            </a:r>
            <a:r>
              <a:rPr lang="ja-JP" altLang="en-US" dirty="0"/>
              <a:t>法</a:t>
            </a:r>
            <a:endParaRPr lang="en-US" altLang="ja-JP" dirty="0"/>
          </a:p>
          <a:p>
            <a:pPr lvl="3" eaLnBrk="1" hangingPunct="1">
              <a:spcBef>
                <a:spcPts val="900"/>
              </a:spcBef>
            </a:pPr>
            <a:r>
              <a:rPr lang="ja-JP" altLang="en-US" sz="2000" dirty="0"/>
              <a:t>時間的価値を考慮しない</a:t>
            </a:r>
            <a:r>
              <a:rPr lang="ja-JP" altLang="en-US" sz="2000" dirty="0">
                <a:solidFill>
                  <a:srgbClr val="FF0000"/>
                </a:solidFill>
              </a:rPr>
              <a:t>簡便な評価</a:t>
            </a:r>
            <a:r>
              <a:rPr lang="ja-JP" altLang="en-US" sz="2000" dirty="0"/>
              <a:t>方法</a:t>
            </a:r>
            <a:endParaRPr lang="en-US" altLang="ja-JP" sz="2000" dirty="0"/>
          </a:p>
          <a:p>
            <a:pPr lvl="3" eaLnBrk="1" hangingPunct="1">
              <a:spcBef>
                <a:spcPts val="900"/>
              </a:spcBef>
            </a:pPr>
            <a:r>
              <a:rPr lang="ja-JP" altLang="en-US" sz="2000" dirty="0">
                <a:solidFill>
                  <a:srgbClr val="FF0000"/>
                </a:solidFill>
              </a:rPr>
              <a:t>投資額</a:t>
            </a:r>
            <a:r>
              <a:rPr lang="ja-JP" altLang="en-US" sz="2000" dirty="0"/>
              <a:t>を投資が生み出す</a:t>
            </a:r>
            <a:r>
              <a:rPr lang="ja-JP" altLang="en-US" sz="2000" dirty="0">
                <a:solidFill>
                  <a:srgbClr val="FF0000"/>
                </a:solidFill>
              </a:rPr>
              <a:t>キャッシュフロー</a:t>
            </a:r>
            <a:r>
              <a:rPr lang="ja-JP" altLang="en-US" sz="2000" dirty="0"/>
              <a:t>で割った値を</a:t>
            </a:r>
            <a:r>
              <a:rPr lang="ja-JP" altLang="en-US" sz="2000" dirty="0">
                <a:solidFill>
                  <a:srgbClr val="FF0000"/>
                </a:solidFill>
              </a:rPr>
              <a:t>回収期間</a:t>
            </a:r>
            <a:br>
              <a:rPr lang="en-US" altLang="ja-JP" sz="2000" dirty="0"/>
            </a:br>
            <a:r>
              <a:rPr lang="ja-JP" altLang="en-US" sz="2000" dirty="0"/>
              <a:t>とし、それが</a:t>
            </a:r>
            <a:r>
              <a:rPr lang="ja-JP" altLang="en-US" sz="2000" dirty="0">
                <a:solidFill>
                  <a:srgbClr val="FF0000"/>
                </a:solidFill>
              </a:rPr>
              <a:t>短い</a:t>
            </a:r>
            <a:r>
              <a:rPr lang="ja-JP" altLang="en-US" sz="2000" dirty="0"/>
              <a:t>ものを有利とする</a:t>
            </a:r>
            <a:endParaRPr lang="en-US" altLang="ja-JP" sz="2000" dirty="0"/>
          </a:p>
          <a:p>
            <a:pPr lvl="2" eaLnBrk="1" hangingPunct="1">
              <a:spcBef>
                <a:spcPts val="900"/>
              </a:spcBef>
            </a:pPr>
            <a:r>
              <a:rPr lang="ja-JP" altLang="en-US" dirty="0"/>
              <a:t>④ </a:t>
            </a:r>
            <a:r>
              <a:rPr lang="ja-JP" altLang="en-US" dirty="0">
                <a:solidFill>
                  <a:srgbClr val="FF0000"/>
                </a:solidFill>
              </a:rPr>
              <a:t>割引回収期間</a:t>
            </a:r>
            <a:r>
              <a:rPr lang="ja-JP" altLang="en-US" dirty="0"/>
              <a:t>法</a:t>
            </a:r>
            <a:endParaRPr lang="en-US" altLang="ja-JP" dirty="0"/>
          </a:p>
          <a:p>
            <a:pPr lvl="3" eaLnBrk="1" hangingPunct="1">
              <a:spcBef>
                <a:spcPts val="900"/>
              </a:spcBef>
            </a:pPr>
            <a:r>
              <a:rPr lang="ja-JP" altLang="en-US" sz="2000" dirty="0"/>
              <a:t>投資が生み出すキャッシュフローを資本コストなどで</a:t>
            </a:r>
            <a:r>
              <a:rPr lang="ja-JP" altLang="en-US" sz="2000" dirty="0">
                <a:solidFill>
                  <a:srgbClr val="FF0000"/>
                </a:solidFill>
              </a:rPr>
              <a:t>割り引いて</a:t>
            </a:r>
            <a:br>
              <a:rPr lang="en-US" altLang="ja-JP" sz="2000" dirty="0"/>
            </a:br>
            <a:r>
              <a:rPr lang="ja-JP" altLang="en-US" sz="2000" dirty="0"/>
              <a:t>現在価値に直したうえで、</a:t>
            </a:r>
            <a:r>
              <a:rPr lang="ja-JP" altLang="en-US" sz="2000" dirty="0">
                <a:solidFill>
                  <a:srgbClr val="FF0000"/>
                </a:solidFill>
              </a:rPr>
              <a:t>回収期間</a:t>
            </a:r>
            <a:r>
              <a:rPr lang="ja-JP" altLang="en-US" sz="2000" dirty="0"/>
              <a:t>を計算する</a:t>
            </a:r>
            <a:endParaRPr lang="en-US" altLang="ja-JP" dirty="0"/>
          </a:p>
          <a:p>
            <a:pPr lvl="2" eaLnBrk="1" hangingPunct="1">
              <a:spcBef>
                <a:spcPts val="900"/>
              </a:spcBef>
            </a:pPr>
            <a:r>
              <a:rPr lang="ja-JP" altLang="en-US" dirty="0"/>
              <a:t>⑤ </a:t>
            </a:r>
            <a:r>
              <a:rPr lang="ja-JP" altLang="en-US" dirty="0">
                <a:solidFill>
                  <a:srgbClr val="FF0000"/>
                </a:solidFill>
              </a:rPr>
              <a:t>会計的利益率</a:t>
            </a:r>
            <a:r>
              <a:rPr lang="ja-JP" altLang="en-US" dirty="0"/>
              <a:t>法（</a:t>
            </a:r>
            <a:r>
              <a:rPr lang="en-US" altLang="ja-JP" dirty="0"/>
              <a:t>=</a:t>
            </a:r>
            <a:r>
              <a:rPr lang="ja-JP" altLang="en-US" dirty="0"/>
              <a:t>平均収益率法）</a:t>
            </a:r>
            <a:endParaRPr lang="en-US" altLang="ja-JP" dirty="0"/>
          </a:p>
          <a:p>
            <a:pPr lvl="3" eaLnBrk="1" hangingPunct="1">
              <a:spcBef>
                <a:spcPts val="900"/>
              </a:spcBef>
            </a:pPr>
            <a:r>
              <a:rPr lang="ja-JP" altLang="en-US" sz="2000" dirty="0"/>
              <a:t>投資案の全期間を通じての会計的</a:t>
            </a:r>
            <a:r>
              <a:rPr lang="ja-JP" altLang="en-US" sz="2000" dirty="0">
                <a:solidFill>
                  <a:srgbClr val="FF0000"/>
                </a:solidFill>
              </a:rPr>
              <a:t>平均利益</a:t>
            </a:r>
            <a:r>
              <a:rPr lang="ja-JP" altLang="en-US" sz="2000" dirty="0"/>
              <a:t>から</a:t>
            </a:r>
            <a:r>
              <a:rPr lang="ja-JP" altLang="en-US" sz="2000" dirty="0">
                <a:solidFill>
                  <a:srgbClr val="FF0000"/>
                </a:solidFill>
              </a:rPr>
              <a:t>平均投資額</a:t>
            </a:r>
            <a:r>
              <a:rPr lang="ja-JP" altLang="en-US" sz="2000" dirty="0"/>
              <a:t>を</a:t>
            </a:r>
            <a:br>
              <a:rPr lang="en-US" altLang="ja-JP" sz="2000" dirty="0"/>
            </a:br>
            <a:r>
              <a:rPr lang="ja-JP" altLang="en-US" sz="2000" dirty="0"/>
              <a:t>ひいた値の</a:t>
            </a:r>
            <a:r>
              <a:rPr lang="ja-JP" altLang="en-US" sz="2000" dirty="0">
                <a:solidFill>
                  <a:srgbClr val="FF0000"/>
                </a:solidFill>
              </a:rPr>
              <a:t>大きい</a:t>
            </a:r>
            <a:r>
              <a:rPr lang="ja-JP" altLang="en-US" sz="2000" dirty="0"/>
              <a:t>投資案を有利とする</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631260446"/>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財務管理</a:t>
            </a:r>
            <a:endParaRPr lang="en-US" altLang="ja-JP" dirty="0"/>
          </a:p>
        </p:txBody>
      </p:sp>
      <p:sp>
        <p:nvSpPr>
          <p:cNvPr id="6" name="スライド番号プレースホルダ 5"/>
          <p:cNvSpPr>
            <a:spLocks noGrp="1"/>
          </p:cNvSpPr>
          <p:nvPr>
            <p:ph type="sldNum" sz="quarter" idx="12"/>
          </p:nvPr>
        </p:nvSpPr>
        <p:spPr/>
        <p:txBody>
          <a:bodyPr/>
          <a:lstStyle/>
          <a:p>
            <a:pPr>
              <a:defRPr/>
            </a:pPr>
            <a:fld id="{317F19AC-ED96-4305-A4BA-DC72B421F7E7}" type="slidenum">
              <a:rPr lang="en-US" altLang="ja-JP"/>
              <a:pPr>
                <a:defRPr/>
              </a:pPr>
              <a:t>9</a:t>
            </a:fld>
            <a:endParaRPr lang="en-US" altLang="ja-JP" dirty="0"/>
          </a:p>
        </p:txBody>
      </p:sp>
      <p:sp>
        <p:nvSpPr>
          <p:cNvPr id="13316" name="Rectangle 2"/>
          <p:cNvSpPr>
            <a:spLocks noGrp="1" noChangeArrowheads="1"/>
          </p:cNvSpPr>
          <p:nvPr>
            <p:ph type="title"/>
          </p:nvPr>
        </p:nvSpPr>
        <p:spPr>
          <a:xfrm>
            <a:off x="569913" y="431800"/>
            <a:ext cx="8229600" cy="1252538"/>
          </a:xfrm>
        </p:spPr>
        <p:txBody>
          <a:bodyPr/>
          <a:lstStyle/>
          <a:p>
            <a:pPr eaLnBrk="1" hangingPunct="1">
              <a:lnSpc>
                <a:spcPts val="4800"/>
              </a:lnSpc>
            </a:pPr>
            <a:r>
              <a:rPr lang="ja-JP" altLang="en-US" dirty="0"/>
              <a:t>３．投資の決定</a:t>
            </a:r>
            <a:r>
              <a:rPr lang="en-US" altLang="ja-JP" dirty="0"/>
              <a:t>-3</a:t>
            </a:r>
            <a:endParaRPr lang="ja-JP" altLang="en-US" sz="4400" dirty="0"/>
          </a:p>
        </p:txBody>
      </p:sp>
      <p:sp>
        <p:nvSpPr>
          <p:cNvPr id="13317" name="Rectangle 3"/>
          <p:cNvSpPr>
            <a:spLocks noGrp="1" noChangeArrowheads="1"/>
          </p:cNvSpPr>
          <p:nvPr>
            <p:ph type="body" idx="1"/>
          </p:nvPr>
        </p:nvSpPr>
        <p:spPr>
          <a:xfrm>
            <a:off x="311150" y="1524000"/>
            <a:ext cx="8691563" cy="4927600"/>
          </a:xfrm>
        </p:spPr>
        <p:txBody>
          <a:bodyPr/>
          <a:lstStyle/>
          <a:p>
            <a:pPr eaLnBrk="1" hangingPunct="1">
              <a:spcBef>
                <a:spcPts val="1200"/>
              </a:spcBef>
            </a:pPr>
            <a:r>
              <a:rPr lang="ja-JP" altLang="en-US" sz="3200" dirty="0"/>
              <a:t>投資の決定方法</a:t>
            </a:r>
            <a:r>
              <a:rPr lang="en-US" altLang="ja-JP" sz="3200" dirty="0"/>
              <a:t>-3</a:t>
            </a:r>
          </a:p>
          <a:p>
            <a:pPr lvl="1" eaLnBrk="1" hangingPunct="1">
              <a:spcBef>
                <a:spcPts val="1200"/>
              </a:spcBef>
            </a:pPr>
            <a:r>
              <a:rPr lang="ja-JP" altLang="en-US" dirty="0"/>
              <a:t>投資判断に関係する指標</a:t>
            </a:r>
            <a:r>
              <a:rPr lang="en-US" altLang="ja-JP" dirty="0"/>
              <a:t>-1</a:t>
            </a:r>
          </a:p>
          <a:p>
            <a:pPr lvl="2" eaLnBrk="1" hangingPunct="1">
              <a:spcBef>
                <a:spcPts val="1200"/>
              </a:spcBef>
            </a:pPr>
            <a:r>
              <a:rPr lang="en-US" altLang="ja-JP" dirty="0">
                <a:solidFill>
                  <a:srgbClr val="FF0000"/>
                </a:solidFill>
              </a:rPr>
              <a:t>ROE</a:t>
            </a:r>
            <a:r>
              <a:rPr lang="ja-JP" altLang="en-US" dirty="0"/>
              <a:t>（</a:t>
            </a:r>
            <a:r>
              <a:rPr lang="en-US" altLang="ja-JP" dirty="0"/>
              <a:t>Return On Equity</a:t>
            </a:r>
            <a:r>
              <a:rPr lang="ja-JP" altLang="en-US" dirty="0"/>
              <a:t>）：</a:t>
            </a:r>
            <a:r>
              <a:rPr lang="ja-JP" altLang="en-US" dirty="0">
                <a:solidFill>
                  <a:srgbClr val="FF0000"/>
                </a:solidFill>
              </a:rPr>
              <a:t>自己資本利益率</a:t>
            </a:r>
            <a:endParaRPr lang="en-US" altLang="ja-JP" dirty="0">
              <a:solidFill>
                <a:srgbClr val="FF0000"/>
              </a:solidFill>
            </a:endParaRPr>
          </a:p>
          <a:p>
            <a:pPr lvl="3" eaLnBrk="1" hangingPunct="1">
              <a:spcBef>
                <a:spcPts val="1200"/>
              </a:spcBef>
            </a:pPr>
            <a:r>
              <a:rPr lang="ja-JP" altLang="en-US" dirty="0"/>
              <a:t>当期純利益（税引き後）／自己資本</a:t>
            </a:r>
            <a:endParaRPr lang="en-US" altLang="ja-JP" dirty="0"/>
          </a:p>
          <a:p>
            <a:pPr lvl="3" eaLnBrk="1" hangingPunct="1">
              <a:spcBef>
                <a:spcPts val="1200"/>
              </a:spcBef>
            </a:pPr>
            <a:r>
              <a:rPr lang="ja-JP" altLang="en-US" dirty="0">
                <a:solidFill>
                  <a:srgbClr val="FF0000"/>
                </a:solidFill>
              </a:rPr>
              <a:t>株主</a:t>
            </a:r>
            <a:r>
              <a:rPr lang="ja-JP" altLang="en-US" dirty="0"/>
              <a:t>にとっての利益率</a:t>
            </a:r>
            <a:endParaRPr lang="en-US" altLang="ja-JP" dirty="0"/>
          </a:p>
          <a:p>
            <a:pPr lvl="2" eaLnBrk="1" hangingPunct="1">
              <a:spcBef>
                <a:spcPts val="1200"/>
              </a:spcBef>
            </a:pPr>
            <a:r>
              <a:rPr lang="en-US" altLang="ja-JP" dirty="0">
                <a:solidFill>
                  <a:srgbClr val="FF0000"/>
                </a:solidFill>
              </a:rPr>
              <a:t>ROA</a:t>
            </a:r>
            <a:r>
              <a:rPr lang="ja-JP" altLang="en-US" dirty="0"/>
              <a:t>（</a:t>
            </a:r>
            <a:r>
              <a:rPr lang="en-US" altLang="ja-JP" dirty="0"/>
              <a:t>Return On Asset</a:t>
            </a:r>
            <a:r>
              <a:rPr lang="ja-JP" altLang="en-US" dirty="0"/>
              <a:t>）：</a:t>
            </a:r>
            <a:r>
              <a:rPr lang="ja-JP" altLang="en-US" dirty="0">
                <a:solidFill>
                  <a:srgbClr val="FF0000"/>
                </a:solidFill>
              </a:rPr>
              <a:t>総資産利益率</a:t>
            </a:r>
            <a:endParaRPr lang="en-US" altLang="ja-JP" dirty="0">
              <a:solidFill>
                <a:srgbClr val="FF0000"/>
              </a:solidFill>
            </a:endParaRPr>
          </a:p>
          <a:p>
            <a:pPr lvl="3" eaLnBrk="1" hangingPunct="1">
              <a:spcBef>
                <a:spcPts val="1200"/>
              </a:spcBef>
            </a:pPr>
            <a:r>
              <a:rPr lang="ja-JP" altLang="en-US" dirty="0"/>
              <a:t>当期純利益（税引き後）／総資産（</a:t>
            </a:r>
            <a:r>
              <a:rPr lang="en-US" altLang="ja-JP" dirty="0"/>
              <a:t>=</a:t>
            </a:r>
            <a:r>
              <a:rPr lang="ja-JP" altLang="en-US" dirty="0"/>
              <a:t>総資本）</a:t>
            </a:r>
            <a:endParaRPr lang="en-US" altLang="ja-JP" dirty="0"/>
          </a:p>
          <a:p>
            <a:pPr lvl="3" eaLnBrk="1" hangingPunct="1">
              <a:spcBef>
                <a:spcPts val="1200"/>
              </a:spcBef>
            </a:pPr>
            <a:r>
              <a:rPr lang="ja-JP" altLang="en-US" dirty="0">
                <a:solidFill>
                  <a:srgbClr val="FF0000"/>
                </a:solidFill>
              </a:rPr>
              <a:t>企業全体</a:t>
            </a:r>
            <a:r>
              <a:rPr lang="ja-JP" altLang="en-US" dirty="0"/>
              <a:t>の効率性</a:t>
            </a:r>
            <a:endParaRPr lang="en-US" altLang="ja-JP" dirty="0"/>
          </a:p>
          <a:p>
            <a:pPr lvl="2" eaLnBrk="1" hangingPunct="1">
              <a:spcBef>
                <a:spcPts val="1200"/>
              </a:spcBef>
            </a:pPr>
            <a:endParaRPr lang="en-US" altLang="ja-JP" dirty="0"/>
          </a:p>
          <a:p>
            <a:pPr lvl="2" eaLnBrk="1" hangingPunct="1">
              <a:spcBef>
                <a:spcPts val="1200"/>
              </a:spcBef>
            </a:pP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74214423"/>
      </p:ext>
    </p:extLst>
  </p:cSld>
  <p:clrMapOvr>
    <a:masterClrMapping/>
  </p:clrMapOvr>
  <p:transition>
    <p:zoom/>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79&quot;&gt;&lt;/object&gt;&lt;object type=&quot;2&quot; unique_id=&quot;10080&quot;&gt;&lt;object type=&quot;3&quot; unique_id=&quot;10081&quot;&gt;&lt;property id=&quot;20148&quot; value=&quot;5&quot;/&gt;&lt;property id=&quot;20300&quot; value=&quot;スライド 1 - &amp;quot;マネジメント原理（説明8）&amp;#x0D;&amp;#x0A;　　　　１．財務管理の基本&amp;#x0D;&amp;#x0A;　　　　２．資本調達&amp;#x0D;&amp;#x0A;　　　　３．投資の決定&amp;quot;&quot;/&gt;&lt;property id=&quot;20307&quot; value=&quot;353&quot;/&gt;&lt;/object&gt;&lt;object type=&quot;3&quot; unique_id=&quot;10082&quot;&gt;&lt;property id=&quot;20148&quot; value=&quot;5&quot;/&gt;&lt;property id=&quot;20300&quot; value=&quot;スライド 2 - &amp;quot;１．財務管理の基本-1&amp;quot;&quot;/&gt;&lt;property id=&quot;20307&quot; value=&quot;354&quot;/&gt;&lt;/object&gt;&lt;object type=&quot;3&quot; unique_id=&quot;10083&quot;&gt;&lt;property id=&quot;20148&quot; value=&quot;5&quot;/&gt;&lt;property id=&quot;20300&quot; value=&quot;スライド 3 - &amp;quot;２．資本調達-1&amp;quot;&quot;/&gt;&lt;property id=&quot;20307&quot; value=&quot;355&quot;/&gt;&lt;/object&gt;&lt;object type=&quot;3&quot; unique_id=&quot;10084&quot;&gt;&lt;property id=&quot;20148&quot; value=&quot;5&quot;/&gt;&lt;property id=&quot;20300&quot; value=&quot;スライド 4 - &amp;quot;２．資本調達-2&amp;quot;&quot;/&gt;&lt;property id=&quot;20307&quot; value=&quot;356&quot;/&gt;&lt;/object&gt;&lt;object type=&quot;3&quot; unique_id=&quot;10085&quot;&gt;&lt;property id=&quot;20148&quot; value=&quot;5&quot;/&gt;&lt;property id=&quot;20300&quot; value=&quot;スライド 5 - &amp;quot;２．資本調達-3&amp;quot;&quot;/&gt;&lt;property id=&quot;20307&quot; value=&quot;357&quot;/&gt;&lt;/object&gt;&lt;object type=&quot;3&quot; unique_id=&quot;10086&quot;&gt;&lt;property id=&quot;20148&quot; value=&quot;5&quot;/&gt;&lt;property id=&quot;20300&quot; value=&quot;スライド 6 - &amp;quot;２．資本調達-4&amp;quot;&quot;/&gt;&lt;property id=&quot;20307&quot; value=&quot;358&quot;/&gt;&lt;/object&gt;&lt;object type=&quot;3&quot; unique_id=&quot;10087&quot;&gt;&lt;property id=&quot;20148&quot; value=&quot;5&quot;/&gt;&lt;property id=&quot;20300&quot; value=&quot;スライド 7 - &amp;quot;３．投資の決定-1&amp;quot;&quot;/&gt;&lt;property id=&quot;20307&quot; value=&quot;359&quot;/&gt;&lt;/object&gt;&lt;object type=&quot;3&quot; unique_id=&quot;10088&quot;&gt;&lt;property id=&quot;20148&quot; value=&quot;5&quot;/&gt;&lt;property id=&quot;20300&quot; value=&quot;スライド 8 - &amp;quot;３．投資の決定-2&amp;quot;&quot;/&gt;&lt;property id=&quot;20307&quot; value=&quot;360&quot;/&gt;&lt;/object&gt;&lt;object type=&quot;3&quot; unique_id=&quot;10089&quot;&gt;&lt;property id=&quot;20148&quot; value=&quot;5&quot;/&gt;&lt;property id=&quot;20300&quot; value=&quot;スライド 9 - &amp;quot;３．投資の決定-3&amp;quot;&quot;/&gt;&lt;property id=&quot;20307&quot; value=&quot;361&quot;/&gt;&lt;/object&gt;&lt;object type=&quot;3&quot; unique_id=&quot;10090&quot;&gt;&lt;property id=&quot;20148&quot; value=&quot;5&quot;/&gt;&lt;property id=&quot;20300&quot; value=&quot;スライド 10 - &amp;quot;３．投資の決定-4&amp;quot;&quot;/&gt;&lt;property id=&quot;20307&quot; value=&quot;362&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2919</TotalTime>
  <Words>634</Words>
  <Application>Microsoft Office PowerPoint</Application>
  <PresentationFormat>画面に合わせる (4:3)</PresentationFormat>
  <Paragraphs>124</Paragraphs>
  <Slides>10</Slides>
  <Notes>10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Garamond</vt:lpstr>
      <vt:lpstr>Wingdings</vt:lpstr>
      <vt:lpstr>Edge</vt:lpstr>
      <vt:lpstr>マネジメント原理（説明8） 　　　　１．財務管理の基本 　　　　２．資本調達 　　　　３．投資の決定</vt:lpstr>
      <vt:lpstr>１．財務管理の基本-1</vt:lpstr>
      <vt:lpstr>２．資本調達-1</vt:lpstr>
      <vt:lpstr>２．資本調達-2</vt:lpstr>
      <vt:lpstr>２．資本調達-3</vt:lpstr>
      <vt:lpstr>２．資本調達-4</vt:lpstr>
      <vt:lpstr>３．投資の決定-1</vt:lpstr>
      <vt:lpstr>３．投資の決定-2</vt:lpstr>
      <vt:lpstr>３．投資の決定-3</vt:lpstr>
      <vt:lpstr>３．投資の決定-4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274</cp:revision>
  <cp:lastPrinted>2018-11-16T13:58:58Z</cp:lastPrinted>
  <dcterms:created xsi:type="dcterms:W3CDTF">2007-11-09T04:25:00Z</dcterms:created>
  <dcterms:modified xsi:type="dcterms:W3CDTF">2020-06-27T03:56:37Z</dcterms:modified>
</cp:coreProperties>
</file>