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
  </p:notesMasterIdLst>
  <p:handoutMasterIdLst>
    <p:handoutMasterId r:id="rId14"/>
  </p:handoutMasterIdLst>
  <p:sldIdLst>
    <p:sldId id="310" r:id="rId2"/>
    <p:sldId id="333" r:id="rId3"/>
    <p:sldId id="334" r:id="rId4"/>
    <p:sldId id="336" r:id="rId5"/>
    <p:sldId id="327" r:id="rId6"/>
    <p:sldId id="328" r:id="rId7"/>
    <p:sldId id="329" r:id="rId8"/>
    <p:sldId id="330" r:id="rId9"/>
    <p:sldId id="331" r:id="rId10"/>
    <p:sldId id="332" r:id="rId11"/>
    <p:sldId id="459" r:id="rId12"/>
  </p:sldIdLst>
  <p:sldSz cx="9144000" cy="6858000" type="screen4x3"/>
  <p:notesSz cx="9963150" cy="6832600"/>
  <p:custDataLst>
    <p:tags r:id="rId15"/>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CC"/>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27" autoAdjust="0"/>
    <p:restoredTop sz="93842" autoAdjust="0"/>
  </p:normalViewPr>
  <p:slideViewPr>
    <p:cSldViewPr snapToGrid="0">
      <p:cViewPr varScale="1">
        <p:scale>
          <a:sx n="82" d="100"/>
          <a:sy n="82" d="100"/>
        </p:scale>
        <p:origin x="710" y="6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2"/>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13922"/>
            <a:ext cx="4613485"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ctr" defTabSz="913374">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6" y="95974"/>
            <a:ext cx="3194187"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5"/>
            <a:ext cx="5312935" cy="342847"/>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ctr" defTabSz="913374">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7" y="6437531"/>
            <a:ext cx="2009484"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39228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defTabSz="913374">
              <a:defRPr sz="1200"/>
            </a:lvl1pPr>
          </a:lstStyle>
          <a:p>
            <a:pPr>
              <a:defRPr/>
            </a:pPr>
            <a:endParaRPr lang="en-US" altLang="ja-JP"/>
          </a:p>
        </p:txBody>
      </p:sp>
      <p:sp>
        <p:nvSpPr>
          <p:cNvPr id="4099" name="Rectangle 3"/>
          <p:cNvSpPr>
            <a:spLocks noGrp="1" noChangeArrowheads="1"/>
          </p:cNvSpPr>
          <p:nvPr>
            <p:ph type="dt" idx="1"/>
          </p:nvPr>
        </p:nvSpPr>
        <p:spPr bwMode="auto">
          <a:xfrm>
            <a:off x="5643497"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6" y="3244878"/>
            <a:ext cx="7971797" cy="3075887"/>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defTabSz="913374">
              <a:defRPr sz="1200"/>
            </a:lvl1pPr>
          </a:lstStyle>
          <a:p>
            <a:pPr>
              <a:defRPr/>
            </a:pPr>
            <a:endParaRPr lang="en-US" altLang="ja-JP"/>
          </a:p>
        </p:txBody>
      </p:sp>
      <p:sp>
        <p:nvSpPr>
          <p:cNvPr id="4103" name="Rectangle 7"/>
          <p:cNvSpPr>
            <a:spLocks noGrp="1" noChangeArrowheads="1"/>
          </p:cNvSpPr>
          <p:nvPr>
            <p:ph type="sldNum" sz="quarter" idx="5"/>
          </p:nvPr>
        </p:nvSpPr>
        <p:spPr bwMode="auto">
          <a:xfrm>
            <a:off x="5643497"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r" defTabSz="913374">
              <a:defRPr sz="1200"/>
            </a:lvl1pPr>
          </a:lstStyle>
          <a:p>
            <a:pPr>
              <a:defRPr/>
            </a:pPr>
            <a:fld id="{7E570F62-7062-4B3B-B92E-4E12DBA7881A}" type="slidenum">
              <a:rPr lang="en-US" altLang="ja-JP"/>
              <a:pPr>
                <a:defRPr/>
              </a:pPr>
              <a:t>‹#›</a:t>
            </a:fld>
            <a:endParaRPr lang="en-US" altLang="ja-JP"/>
          </a:p>
        </p:txBody>
      </p:sp>
    </p:spTree>
    <p:extLst>
      <p:ext uri="{BB962C8B-B14F-4D97-AF65-F5344CB8AC3E}">
        <p14:creationId xmlns:p14="http://schemas.microsoft.com/office/powerpoint/2010/main" val="1565210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732166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12315"/>
            <a:fld id="{FD8BFB65-4F25-4407-987D-11EC181EDB61}" type="slidenum">
              <a:rPr lang="en-US" altLang="ja-JP" smtClean="0">
                <a:ea typeface="ＭＳ Ｐゴシック" charset="-128"/>
              </a:rPr>
              <a:pPr defTabSz="912315"/>
              <a:t>10</a:t>
            </a:fld>
            <a:endParaRPr lang="en-US" altLang="ja-JP">
              <a:ea typeface="ＭＳ Ｐゴシック"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402289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12315"/>
            <a:fld id="{FD8BFB65-4F25-4407-987D-11EC181EDB61}" type="slidenum">
              <a:rPr lang="en-US" altLang="ja-JP" smtClean="0">
                <a:ea typeface="ＭＳ Ｐゴシック" charset="-128"/>
              </a:rPr>
              <a:pPr defTabSz="912315"/>
              <a:t>11</a:t>
            </a:fld>
            <a:endParaRPr lang="en-US" altLang="ja-JP">
              <a:ea typeface="ＭＳ Ｐゴシック"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37167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315"/>
            <a:fld id="{6D1BA521-B516-4C69-BA12-62F0201F740A}" type="slidenum">
              <a:rPr lang="en-US" altLang="ja-JP" smtClean="0">
                <a:ea typeface="ＭＳ Ｐゴシック" charset="-128"/>
              </a:rPr>
              <a:pPr defTabSz="912315"/>
              <a:t>2</a:t>
            </a:fld>
            <a:endParaRPr lang="en-US" altLang="ja-JP">
              <a:ea typeface="ＭＳ Ｐゴシック"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506929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2315"/>
            <a:fld id="{0A4AEAF2-F342-455C-BD1D-C4423FCB23B1}" type="slidenum">
              <a:rPr lang="en-US" altLang="ja-JP" smtClean="0">
                <a:ea typeface="ＭＳ Ｐゴシック" charset="-128"/>
              </a:rPr>
              <a:pPr defTabSz="912315"/>
              <a:t>3</a:t>
            </a:fld>
            <a:endParaRPr lang="en-US" altLang="ja-JP">
              <a:ea typeface="ＭＳ Ｐゴシック"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091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12315"/>
            <a:fld id="{9A552C07-CB54-4647-9B51-63330351E346}" type="slidenum">
              <a:rPr lang="en-US" altLang="ja-JP" smtClean="0">
                <a:ea typeface="ＭＳ Ｐゴシック" charset="-128"/>
              </a:rPr>
              <a:pPr defTabSz="912315"/>
              <a:t>4</a:t>
            </a:fld>
            <a:endParaRPr lang="en-US" altLang="ja-JP">
              <a:ea typeface="ＭＳ Ｐゴシック"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9375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315"/>
            <a:fld id="{C5F57C00-5A29-4C47-B1E7-A8FB1BF3271A}" type="slidenum">
              <a:rPr lang="en-US" altLang="ja-JP" smtClean="0">
                <a:ea typeface="ＭＳ Ｐゴシック" charset="-128"/>
              </a:rPr>
              <a:pPr defTabSz="912315"/>
              <a:t>5</a:t>
            </a:fld>
            <a:endParaRPr lang="en-US" altLang="ja-JP">
              <a:ea typeface="ＭＳ Ｐゴシック"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31159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2315"/>
            <a:fld id="{2D46DC70-6FEA-4733-BD71-0C054B5205C7}" type="slidenum">
              <a:rPr lang="en-US" altLang="ja-JP" smtClean="0">
                <a:ea typeface="ＭＳ Ｐゴシック" charset="-128"/>
              </a:rPr>
              <a:pPr defTabSz="912315"/>
              <a:t>6</a:t>
            </a:fld>
            <a:endParaRPr lang="en-US" altLang="ja-JP">
              <a:ea typeface="ＭＳ Ｐゴシック"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964515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315"/>
            <a:fld id="{03F3AA77-FD56-4D8B-84A7-AFCA8FA7DE52}" type="slidenum">
              <a:rPr lang="en-US" altLang="ja-JP" smtClean="0">
                <a:ea typeface="ＭＳ Ｐゴシック" charset="-128"/>
              </a:rPr>
              <a:pPr defTabSz="912315"/>
              <a:t>7</a:t>
            </a:fld>
            <a:endParaRPr lang="en-US" altLang="ja-JP">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22451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315"/>
            <a:fld id="{260EEC73-AF55-4DEC-B1F5-6D7A0EE76C66}" type="slidenum">
              <a:rPr lang="en-US" altLang="ja-JP" smtClean="0">
                <a:ea typeface="ＭＳ Ｐゴシック" charset="-128"/>
              </a:rPr>
              <a:pPr defTabSz="912315"/>
              <a:t>8</a:t>
            </a:fld>
            <a:endParaRPr lang="en-US" altLang="ja-JP">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757035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315"/>
            <a:fld id="{9A5EEE64-091E-48CF-98EF-D0DB7761304F}" type="slidenum">
              <a:rPr lang="en-US" altLang="ja-JP" smtClean="0">
                <a:ea typeface="ＭＳ Ｐゴシック" charset="-128"/>
              </a:rPr>
              <a:pPr defTabSz="912315"/>
              <a:t>9</a:t>
            </a:fld>
            <a:endParaRPr lang="en-US" altLang="ja-JP">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531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13368" y="1046202"/>
            <a:ext cx="8084722"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706563" y="3376613"/>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ja-JP" altLang="en-US"/>
              <a:t>国際経営と日本的経営</a:t>
            </a:r>
            <a:endParaRPr lang="en-US" altLang="ja-JP"/>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国際経営と日本的経営</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ja-JP" altLang="en-US"/>
              <a:t>国際経営と日本的経営</a:t>
            </a:r>
            <a:endParaRPr lang="en-US" altLang="ja-JP"/>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to-yamato-lab.com/josaikokusai-text.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hyperlink" Target="mailto:kana-toshi@ab.auone-net.j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0521" y="1203514"/>
            <a:ext cx="7569718" cy="2271077"/>
          </a:xfrm>
        </p:spPr>
        <p:txBody>
          <a:bodyPr/>
          <a:lstStyle/>
          <a:p>
            <a:pPr eaLnBrk="1" hangingPunct="1"/>
            <a:r>
              <a:rPr lang="ja-JP" altLang="en-US" sz="4400" dirty="0"/>
              <a:t>マネジメント原理（説明</a:t>
            </a:r>
            <a:r>
              <a:rPr lang="en-US" altLang="ja-JP" sz="4400" dirty="0"/>
              <a:t>7</a:t>
            </a:r>
            <a:r>
              <a:rPr lang="ja-JP" altLang="en-US" sz="4400" dirty="0"/>
              <a:t>）</a:t>
            </a:r>
            <a:br>
              <a:rPr lang="en-US" altLang="ja-JP" sz="4400" dirty="0"/>
            </a:br>
            <a:r>
              <a:rPr lang="ja-JP" altLang="en-US" sz="4400" dirty="0"/>
              <a:t>　　　１．国際経営</a:t>
            </a:r>
            <a:br>
              <a:rPr lang="en-US" altLang="ja-JP" sz="4400" dirty="0"/>
            </a:br>
            <a:r>
              <a:rPr lang="ja-JP" altLang="en-US" sz="4400" dirty="0"/>
              <a:t>　　　２．日本的経営</a:t>
            </a:r>
            <a:endParaRPr lang="ja-JP" altLang="en-US" sz="4400" dirty="0">
              <a:solidFill>
                <a:srgbClr val="FF0000"/>
              </a:solidFill>
            </a:endParaRPr>
          </a:p>
        </p:txBody>
      </p:sp>
      <p:sp>
        <p:nvSpPr>
          <p:cNvPr id="3075" name="Rectangle 3"/>
          <p:cNvSpPr>
            <a:spLocks noGrp="1" noChangeArrowheads="1"/>
          </p:cNvSpPr>
          <p:nvPr>
            <p:ph type="subTitle" idx="1"/>
          </p:nvPr>
        </p:nvSpPr>
        <p:spPr>
          <a:xfrm>
            <a:off x="1674342" y="3608251"/>
            <a:ext cx="7543800" cy="2855912"/>
          </a:xfrm>
        </p:spPr>
        <p:txBody>
          <a:bodyPr/>
          <a:lstStyle/>
          <a:p>
            <a:pPr eaLnBrk="1" hangingPunct="1"/>
            <a:r>
              <a:rPr lang="ja-JP" altLang="en-US" sz="3200" dirty="0"/>
              <a:t>城西国際大学大学院</a:t>
            </a:r>
            <a:endParaRPr lang="en-US" altLang="ja-JP" sz="3200" dirty="0"/>
          </a:p>
          <a:p>
            <a:pPr eaLnBrk="1" hangingPunct="1"/>
            <a:r>
              <a:rPr lang="ja-JP" altLang="en-US" sz="3200" dirty="0"/>
              <a:t>ビジネスデザイン研究科</a:t>
            </a:r>
            <a:endParaRPr lang="en-US" altLang="ja-JP" sz="3200" dirty="0"/>
          </a:p>
          <a:p>
            <a:pPr eaLnBrk="1" hangingPunct="1"/>
            <a:r>
              <a:rPr lang="ja-JP" altLang="en-US" sz="3200" dirty="0"/>
              <a:t>経営学博士：伊東俊彦</a:t>
            </a:r>
            <a:endParaRPr lang="en-US" altLang="ja-JP" sz="1800" dirty="0"/>
          </a:p>
        </p:txBody>
      </p:sp>
      <p:sp>
        <p:nvSpPr>
          <p:cNvPr id="3076" name="テキスト ボックス 3"/>
          <p:cNvSpPr txBox="1">
            <a:spLocks noChangeArrowheads="1"/>
          </p:cNvSpPr>
          <p:nvPr/>
        </p:nvSpPr>
        <p:spPr bwMode="auto">
          <a:xfrm>
            <a:off x="452284" y="6431270"/>
            <a:ext cx="2192850" cy="307777"/>
          </a:xfrm>
          <a:prstGeom prst="rect">
            <a:avLst/>
          </a:prstGeom>
          <a:noFill/>
          <a:ln w="9525">
            <a:noFill/>
            <a:miter lim="800000"/>
            <a:headEnd/>
            <a:tailEnd/>
          </a:ln>
        </p:spPr>
        <p:txBody>
          <a:bodyPr wrap="square">
            <a:spAutoFit/>
          </a:bodyPr>
          <a:lstStyle/>
          <a:p>
            <a:r>
              <a:rPr lang="en-US" altLang="ja-JP" dirty="0"/>
              <a:t>management-7.pptx</a:t>
            </a:r>
            <a:endParaRPr lang="ja-JP" altLang="en-US" dirty="0">
              <a:solidFill>
                <a:srgbClr val="FF0000"/>
              </a:solidFill>
            </a:endParaRPr>
          </a:p>
        </p:txBody>
      </p:sp>
      <p:sp>
        <p:nvSpPr>
          <p:cNvPr id="6" name="正方形/長方形 5"/>
          <p:cNvSpPr/>
          <p:nvPr/>
        </p:nvSpPr>
        <p:spPr>
          <a:xfrm>
            <a:off x="1515294" y="5452289"/>
            <a:ext cx="6874945" cy="523220"/>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endParaRPr lang="ja-JP" altLang="en-US" dirty="0"/>
          </a:p>
        </p:txBody>
      </p:sp>
      <p:pic>
        <p:nvPicPr>
          <p:cNvPr id="1026" name="Picture 2" descr="C:\Documents and Settings\toshihiko\デスクトップ\アルハンブラ.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828" y="0"/>
            <a:ext cx="3552755" cy="977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dirty="0"/>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0F3E7BFA-242E-443F-A4CA-96C6330BAF8D}" type="slidenum">
              <a:rPr lang="en-US" altLang="ja-JP"/>
              <a:pPr>
                <a:defRPr/>
              </a:pPr>
              <a:t>10</a:t>
            </a:fld>
            <a:endParaRPr lang="en-US" altLang="ja-JP" dirty="0"/>
          </a:p>
        </p:txBody>
      </p:sp>
      <p:sp>
        <p:nvSpPr>
          <p:cNvPr id="16388" name="Rectangle 2"/>
          <p:cNvSpPr>
            <a:spLocks noGrp="1" noChangeArrowheads="1"/>
          </p:cNvSpPr>
          <p:nvPr>
            <p:ph type="title"/>
          </p:nvPr>
        </p:nvSpPr>
        <p:spPr>
          <a:xfrm>
            <a:off x="569913" y="431800"/>
            <a:ext cx="8229600" cy="1252538"/>
          </a:xfrm>
        </p:spPr>
        <p:txBody>
          <a:bodyPr/>
          <a:lstStyle/>
          <a:p>
            <a:pPr eaLnBrk="1" hangingPunct="1"/>
            <a:r>
              <a:rPr lang="ja-JP" altLang="en-US" dirty="0"/>
              <a:t>２．日本的経営</a:t>
            </a:r>
            <a:r>
              <a:rPr lang="en-US" altLang="ja-JP" dirty="0"/>
              <a:t>-6</a:t>
            </a:r>
            <a:endParaRPr lang="ja-JP" altLang="en-US" sz="4400" dirty="0"/>
          </a:p>
        </p:txBody>
      </p:sp>
      <p:sp>
        <p:nvSpPr>
          <p:cNvPr id="16389" name="Rectangle 3"/>
          <p:cNvSpPr>
            <a:spLocks noGrp="1" noChangeArrowheads="1"/>
          </p:cNvSpPr>
          <p:nvPr>
            <p:ph type="body" idx="1"/>
          </p:nvPr>
        </p:nvSpPr>
        <p:spPr>
          <a:xfrm>
            <a:off x="581025" y="1246187"/>
            <a:ext cx="8299450" cy="5126037"/>
          </a:xfrm>
        </p:spPr>
        <p:txBody>
          <a:bodyPr/>
          <a:lstStyle/>
          <a:p>
            <a:pPr eaLnBrk="1" hangingPunct="1">
              <a:spcBef>
                <a:spcPts val="400"/>
              </a:spcBef>
            </a:pPr>
            <a:r>
              <a:rPr lang="ja-JP" altLang="en-US" sz="2800" dirty="0"/>
              <a:t>その他の日本企業の特徴</a:t>
            </a:r>
            <a:endParaRPr lang="en-US" altLang="ja-JP" sz="2800" dirty="0"/>
          </a:p>
          <a:p>
            <a:pPr lvl="1" eaLnBrk="1" hangingPunct="1">
              <a:spcBef>
                <a:spcPts val="400"/>
              </a:spcBef>
            </a:pPr>
            <a:r>
              <a:rPr lang="ja-JP" altLang="en-US" sz="2400" dirty="0"/>
              <a:t>所有構造</a:t>
            </a:r>
            <a:endParaRPr lang="en-US" altLang="ja-JP" sz="2400" dirty="0"/>
          </a:p>
          <a:p>
            <a:pPr lvl="2" eaLnBrk="1" hangingPunct="1">
              <a:spcBef>
                <a:spcPts val="400"/>
              </a:spcBef>
            </a:pPr>
            <a:r>
              <a:rPr lang="ja-JP" altLang="en-US" sz="2000" dirty="0"/>
              <a:t>株式の</a:t>
            </a:r>
            <a:r>
              <a:rPr lang="ja-JP" altLang="en-US" sz="2000" dirty="0">
                <a:solidFill>
                  <a:srgbClr val="FF0000"/>
                </a:solidFill>
              </a:rPr>
              <a:t>相互</a:t>
            </a:r>
            <a:r>
              <a:rPr lang="ja-JP" altLang="en-US" sz="2000" dirty="0"/>
              <a:t>持合、</a:t>
            </a:r>
            <a:r>
              <a:rPr lang="ja-JP" altLang="en-US" sz="2000" dirty="0">
                <a:solidFill>
                  <a:srgbClr val="FF0000"/>
                </a:solidFill>
              </a:rPr>
              <a:t>安定</a:t>
            </a:r>
            <a:r>
              <a:rPr lang="ja-JP" altLang="en-US" sz="2000" dirty="0"/>
              <a:t>株主の存在</a:t>
            </a:r>
            <a:endParaRPr lang="en-US" altLang="ja-JP" sz="2000" dirty="0"/>
          </a:p>
          <a:p>
            <a:pPr lvl="2" eaLnBrk="1" hangingPunct="1">
              <a:spcBef>
                <a:spcPts val="400"/>
              </a:spcBef>
            </a:pPr>
            <a:r>
              <a:rPr lang="ja-JP" altLang="en-US" sz="2000" dirty="0"/>
              <a:t>利益追求より</a:t>
            </a:r>
            <a:r>
              <a:rPr lang="ja-JP" altLang="en-US" sz="2000" dirty="0">
                <a:solidFill>
                  <a:srgbClr val="FF0000"/>
                </a:solidFill>
              </a:rPr>
              <a:t>売上</a:t>
            </a:r>
            <a:r>
              <a:rPr lang="ja-JP" altLang="en-US" sz="2000" dirty="0"/>
              <a:t>高拡大や</a:t>
            </a:r>
            <a:r>
              <a:rPr lang="ja-JP" altLang="en-US" sz="2000" dirty="0">
                <a:solidFill>
                  <a:srgbClr val="FF0000"/>
                </a:solidFill>
              </a:rPr>
              <a:t>シェア</a:t>
            </a:r>
            <a:r>
              <a:rPr lang="ja-JP" altLang="en-US" sz="2000" dirty="0"/>
              <a:t>拡大を追求する</a:t>
            </a:r>
            <a:endParaRPr lang="en-US" altLang="ja-JP" sz="2000" dirty="0"/>
          </a:p>
          <a:p>
            <a:pPr lvl="1" eaLnBrk="1" hangingPunct="1">
              <a:spcBef>
                <a:spcPts val="400"/>
              </a:spcBef>
            </a:pPr>
            <a:r>
              <a:rPr lang="ja-JP" altLang="en-US" sz="2400" dirty="0"/>
              <a:t>資金調達</a:t>
            </a:r>
            <a:endParaRPr lang="en-US" altLang="ja-JP" sz="2400" dirty="0"/>
          </a:p>
          <a:p>
            <a:pPr lvl="2" eaLnBrk="1" hangingPunct="1">
              <a:spcBef>
                <a:spcPts val="400"/>
              </a:spcBef>
            </a:pPr>
            <a:r>
              <a:rPr lang="ja-JP" altLang="en-US" sz="2000" dirty="0"/>
              <a:t>銀行借り入れ</a:t>
            </a:r>
            <a:r>
              <a:rPr lang="ja-JP" altLang="en-US" sz="2000" dirty="0">
                <a:solidFill>
                  <a:srgbClr val="FF0000"/>
                </a:solidFill>
              </a:rPr>
              <a:t>間接金融</a:t>
            </a:r>
            <a:r>
              <a:rPr lang="ja-JP" altLang="en-US" sz="2000" dirty="0"/>
              <a:t>が中心⇒</a:t>
            </a:r>
            <a:r>
              <a:rPr lang="en-US" altLang="ja-JP" sz="2000" dirty="0"/>
              <a:t>1990</a:t>
            </a:r>
            <a:r>
              <a:rPr lang="ja-JP" altLang="en-US" sz="2000" dirty="0"/>
              <a:t>年代以降変化</a:t>
            </a:r>
            <a:endParaRPr lang="en-US" altLang="ja-JP" sz="2000" dirty="0"/>
          </a:p>
          <a:p>
            <a:pPr lvl="1" eaLnBrk="1" hangingPunct="1">
              <a:spcBef>
                <a:spcPts val="400"/>
              </a:spcBef>
            </a:pPr>
            <a:r>
              <a:rPr lang="ja-JP" altLang="en-US" sz="2400" dirty="0"/>
              <a:t>企業間関係</a:t>
            </a:r>
            <a:endParaRPr lang="en-US" altLang="ja-JP" sz="2400" dirty="0"/>
          </a:p>
          <a:p>
            <a:pPr lvl="2" eaLnBrk="1" hangingPunct="1">
              <a:spcBef>
                <a:spcPts val="400"/>
              </a:spcBef>
            </a:pPr>
            <a:r>
              <a:rPr lang="ja-JP" altLang="en-US" sz="2000" dirty="0">
                <a:solidFill>
                  <a:srgbClr val="FF0000"/>
                </a:solidFill>
              </a:rPr>
              <a:t>資本</a:t>
            </a:r>
            <a:r>
              <a:rPr lang="ja-JP" altLang="en-US" sz="2000" dirty="0"/>
              <a:t>関係や</a:t>
            </a:r>
            <a:r>
              <a:rPr lang="ja-JP" altLang="en-US" sz="2000" dirty="0">
                <a:solidFill>
                  <a:srgbClr val="FF0000"/>
                </a:solidFill>
              </a:rPr>
              <a:t>取引</a:t>
            </a:r>
            <a:r>
              <a:rPr lang="ja-JP" altLang="en-US" sz="2000" dirty="0"/>
              <a:t>関係を基盤とした</a:t>
            </a:r>
            <a:r>
              <a:rPr lang="ja-JP" altLang="en-US" sz="2000" dirty="0">
                <a:solidFill>
                  <a:srgbClr val="FF0000"/>
                </a:solidFill>
              </a:rPr>
              <a:t>長期安定</a:t>
            </a:r>
            <a:r>
              <a:rPr lang="ja-JP" altLang="en-US" sz="2000" dirty="0"/>
              <a:t>的関係</a:t>
            </a:r>
            <a:endParaRPr lang="en-US" altLang="ja-JP" sz="2000" dirty="0"/>
          </a:p>
          <a:p>
            <a:pPr lvl="2" eaLnBrk="1" hangingPunct="1">
              <a:spcBef>
                <a:spcPts val="400"/>
              </a:spcBef>
            </a:pPr>
            <a:r>
              <a:rPr lang="ja-JP" altLang="en-US" sz="2000" dirty="0"/>
              <a:t>企業集団（</a:t>
            </a:r>
            <a:r>
              <a:rPr lang="en-US" altLang="ja-JP" sz="2000" dirty="0"/>
              <a:t>=</a:t>
            </a:r>
            <a:r>
              <a:rPr lang="ja-JP" altLang="en-US" sz="2000" dirty="0">
                <a:solidFill>
                  <a:srgbClr val="FF0000"/>
                </a:solidFill>
              </a:rPr>
              <a:t>ヨコ</a:t>
            </a:r>
            <a:r>
              <a:rPr lang="ja-JP" altLang="en-US" sz="2000" dirty="0"/>
              <a:t>の関係）、企業系列（</a:t>
            </a:r>
            <a:r>
              <a:rPr lang="en-US" altLang="ja-JP" sz="2000" dirty="0"/>
              <a:t>=</a:t>
            </a:r>
            <a:r>
              <a:rPr lang="ja-JP" altLang="en-US" sz="2000" dirty="0">
                <a:solidFill>
                  <a:srgbClr val="FF0000"/>
                </a:solidFill>
              </a:rPr>
              <a:t>タテ</a:t>
            </a:r>
            <a:r>
              <a:rPr lang="ja-JP" altLang="en-US" sz="2000" dirty="0"/>
              <a:t>の関係）が多い</a:t>
            </a:r>
            <a:endParaRPr lang="en-US" altLang="ja-JP" sz="2000" dirty="0"/>
          </a:p>
          <a:p>
            <a:pPr lvl="1" eaLnBrk="1" hangingPunct="1">
              <a:spcBef>
                <a:spcPts val="400"/>
              </a:spcBef>
            </a:pPr>
            <a:r>
              <a:rPr lang="ja-JP" altLang="en-US" sz="2400" dirty="0"/>
              <a:t>日本的生産システム</a:t>
            </a:r>
            <a:endParaRPr lang="en-US" altLang="ja-JP" sz="2400" dirty="0"/>
          </a:p>
          <a:p>
            <a:pPr lvl="2" eaLnBrk="1" hangingPunct="1">
              <a:spcBef>
                <a:spcPts val="400"/>
              </a:spcBef>
            </a:pPr>
            <a:r>
              <a:rPr lang="en-US" altLang="ja-JP" sz="2000" dirty="0"/>
              <a:t>QC</a:t>
            </a:r>
            <a:r>
              <a:rPr lang="ja-JP" altLang="en-US" sz="2000" dirty="0"/>
              <a:t>サークルによる</a:t>
            </a:r>
            <a:r>
              <a:rPr lang="ja-JP" altLang="en-US" sz="2000" dirty="0">
                <a:solidFill>
                  <a:srgbClr val="FF0000"/>
                </a:solidFill>
              </a:rPr>
              <a:t>改善</a:t>
            </a:r>
            <a:r>
              <a:rPr lang="ja-JP" altLang="en-US" sz="2000" dirty="0"/>
              <a:t>活動</a:t>
            </a:r>
            <a:endParaRPr lang="en-US" altLang="ja-JP" sz="2000" dirty="0"/>
          </a:p>
          <a:p>
            <a:pPr lvl="2" eaLnBrk="1" hangingPunct="1">
              <a:spcBef>
                <a:spcPts val="400"/>
              </a:spcBef>
            </a:pPr>
            <a:r>
              <a:rPr lang="ja-JP" altLang="en-US" sz="2000" dirty="0"/>
              <a:t>カンバン方式による</a:t>
            </a:r>
            <a:r>
              <a:rPr lang="ja-JP" altLang="en-US" sz="2000" dirty="0">
                <a:solidFill>
                  <a:srgbClr val="FF0000"/>
                </a:solidFill>
              </a:rPr>
              <a:t>ジャスト</a:t>
            </a:r>
            <a:r>
              <a:rPr lang="ja-JP" altLang="en-US" sz="2000" dirty="0"/>
              <a:t>・</a:t>
            </a:r>
            <a:r>
              <a:rPr lang="ja-JP" altLang="en-US" sz="2000" dirty="0">
                <a:solidFill>
                  <a:srgbClr val="FF0000"/>
                </a:solidFill>
              </a:rPr>
              <a:t>イン</a:t>
            </a:r>
            <a:r>
              <a:rPr lang="ja-JP" altLang="en-US" sz="2000" dirty="0"/>
              <a:t>・</a:t>
            </a:r>
            <a:r>
              <a:rPr lang="ja-JP" altLang="en-US" sz="2000" dirty="0">
                <a:solidFill>
                  <a:srgbClr val="FF0000"/>
                </a:solidFill>
              </a:rPr>
              <a:t>タイム</a:t>
            </a:r>
            <a:r>
              <a:rPr lang="ja-JP" altLang="en-US" sz="2000" dirty="0"/>
              <a:t>生産方式</a:t>
            </a:r>
            <a:endParaRPr lang="en-US" altLang="ja-JP" sz="2000" dirty="0"/>
          </a:p>
          <a:p>
            <a:pPr lvl="2" eaLnBrk="1" hangingPunct="1">
              <a:spcBef>
                <a:spcPts val="400"/>
              </a:spcBef>
            </a:pPr>
            <a:r>
              <a:rPr lang="ja-JP" altLang="en-US" sz="2000" dirty="0">
                <a:solidFill>
                  <a:srgbClr val="FF0000"/>
                </a:solidFill>
              </a:rPr>
              <a:t>自働</a:t>
            </a:r>
            <a:r>
              <a:rPr lang="ja-JP" altLang="en-US" sz="2000" dirty="0"/>
              <a:t>化：人手を介した自働化</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dirty="0"/>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0F3E7BFA-242E-443F-A4CA-96C6330BAF8D}" type="slidenum">
              <a:rPr lang="en-US" altLang="ja-JP"/>
              <a:pPr>
                <a:defRPr/>
              </a:pPr>
              <a:t>11</a:t>
            </a:fld>
            <a:endParaRPr lang="en-US" altLang="ja-JP" dirty="0"/>
          </a:p>
        </p:txBody>
      </p:sp>
      <p:sp>
        <p:nvSpPr>
          <p:cNvPr id="16388" name="Rectangle 2"/>
          <p:cNvSpPr>
            <a:spLocks noGrp="1" noChangeArrowheads="1"/>
          </p:cNvSpPr>
          <p:nvPr>
            <p:ph type="title"/>
          </p:nvPr>
        </p:nvSpPr>
        <p:spPr>
          <a:xfrm>
            <a:off x="569913" y="431800"/>
            <a:ext cx="8229600" cy="1252538"/>
          </a:xfrm>
        </p:spPr>
        <p:txBody>
          <a:bodyPr/>
          <a:lstStyle/>
          <a:p>
            <a:pPr eaLnBrk="1" hangingPunct="1"/>
            <a:r>
              <a:rPr lang="ja-JP" altLang="en-US" dirty="0">
                <a:latin typeface="+mj-ea"/>
              </a:rPr>
              <a:t>宿題４と試験練習問題</a:t>
            </a:r>
            <a:endParaRPr lang="ja-JP" altLang="en-US" sz="4400" dirty="0"/>
          </a:p>
        </p:txBody>
      </p:sp>
      <p:sp>
        <p:nvSpPr>
          <p:cNvPr id="16389" name="Rectangle 3"/>
          <p:cNvSpPr>
            <a:spLocks noGrp="1" noChangeArrowheads="1"/>
          </p:cNvSpPr>
          <p:nvPr>
            <p:ph type="body" idx="1"/>
          </p:nvPr>
        </p:nvSpPr>
        <p:spPr>
          <a:xfrm>
            <a:off x="457200" y="1339997"/>
            <a:ext cx="8613647" cy="5243220"/>
          </a:xfrm>
        </p:spPr>
        <p:txBody>
          <a:bodyPr/>
          <a:lstStyle/>
          <a:p>
            <a:pPr eaLnBrk="1" hangingPunct="1">
              <a:spcBef>
                <a:spcPts val="400"/>
              </a:spcBef>
            </a:pPr>
            <a:r>
              <a:rPr lang="en-US" altLang="ja-JP" sz="2400" dirty="0"/>
              <a:t>7</a:t>
            </a:r>
            <a:r>
              <a:rPr lang="ja-JP" altLang="en-US" sz="2400" dirty="0"/>
              <a:t>月</a:t>
            </a:r>
            <a:r>
              <a:rPr lang="en-US" altLang="ja-JP" sz="2400" dirty="0"/>
              <a:t>11</a:t>
            </a:r>
            <a:r>
              <a:rPr lang="ja-JP" altLang="en-US" sz="2400" dirty="0"/>
              <a:t>日</a:t>
            </a:r>
            <a:r>
              <a:rPr lang="ja-JP" altLang="en-US" sz="2400" dirty="0">
                <a:solidFill>
                  <a:srgbClr val="FF0000"/>
                </a:solidFill>
              </a:rPr>
              <a:t>欠席者</a:t>
            </a:r>
            <a:r>
              <a:rPr lang="ja-JP" altLang="en-US" sz="2400" dirty="0"/>
              <a:t>のキーワード：</a:t>
            </a:r>
            <a:r>
              <a:rPr lang="ja-JP" altLang="en-US" sz="2400" dirty="0">
                <a:solidFill>
                  <a:srgbClr val="FF0000"/>
                </a:solidFill>
              </a:rPr>
              <a:t>年功序列</a:t>
            </a:r>
            <a:endParaRPr lang="en-US" altLang="ja-JP" sz="2400" dirty="0">
              <a:solidFill>
                <a:srgbClr val="FF0000"/>
              </a:solidFill>
            </a:endParaRPr>
          </a:p>
          <a:p>
            <a:pPr eaLnBrk="1" hangingPunct="1">
              <a:spcBef>
                <a:spcPts val="400"/>
              </a:spcBef>
            </a:pPr>
            <a:r>
              <a:rPr lang="ja-JP" altLang="en-US" sz="2400" dirty="0"/>
              <a:t>宿題のテーマ</a:t>
            </a:r>
            <a:endParaRPr lang="en-US" altLang="ja-JP" sz="2400" dirty="0"/>
          </a:p>
          <a:p>
            <a:pPr lvl="1" eaLnBrk="1" hangingPunct="1">
              <a:spcBef>
                <a:spcPts val="400"/>
              </a:spcBef>
            </a:pPr>
            <a:r>
              <a:rPr lang="ja-JP" altLang="en-US" sz="2000" dirty="0"/>
              <a:t>「</a:t>
            </a:r>
            <a:r>
              <a:rPr lang="ja-JP" altLang="en-US" sz="2000" dirty="0">
                <a:solidFill>
                  <a:srgbClr val="0033CC"/>
                </a:solidFill>
              </a:rPr>
              <a:t>日中（日米）経営スタイルの違い</a:t>
            </a:r>
            <a:r>
              <a:rPr lang="ja-JP" altLang="en-US" sz="2000" dirty="0"/>
              <a:t>」</a:t>
            </a:r>
            <a:endParaRPr lang="en-US" altLang="ja-JP" sz="2000" dirty="0"/>
          </a:p>
          <a:p>
            <a:pPr eaLnBrk="1" hangingPunct="1">
              <a:spcBef>
                <a:spcPts val="400"/>
              </a:spcBef>
            </a:pPr>
            <a:r>
              <a:rPr lang="ja-JP" altLang="en-US" sz="2400" dirty="0"/>
              <a:t>提出方法</a:t>
            </a:r>
            <a:endParaRPr lang="en-US" altLang="ja-JP" sz="2400" dirty="0"/>
          </a:p>
          <a:p>
            <a:pPr lvl="1" eaLnBrk="1" hangingPunct="1">
              <a:spcBef>
                <a:spcPts val="400"/>
              </a:spcBef>
            </a:pPr>
            <a:r>
              <a:rPr lang="en-US" altLang="ja-JP" sz="2000" dirty="0">
                <a:solidFill>
                  <a:srgbClr val="3333CC"/>
                </a:solidFill>
              </a:rPr>
              <a:t>A4</a:t>
            </a:r>
            <a:r>
              <a:rPr lang="ja-JP" altLang="en-US" sz="2000" dirty="0"/>
              <a:t>用紙に</a:t>
            </a:r>
            <a:r>
              <a:rPr lang="en-US" altLang="ja-JP" sz="2000" dirty="0"/>
              <a:t>Word</a:t>
            </a:r>
            <a:r>
              <a:rPr lang="ja-JP" altLang="en-US" sz="2000" dirty="0"/>
              <a:t>またはコンピュータ入力文字で</a:t>
            </a:r>
            <a:r>
              <a:rPr lang="ja-JP" altLang="en-US" sz="2000" dirty="0">
                <a:solidFill>
                  <a:srgbClr val="3333CC"/>
                </a:solidFill>
              </a:rPr>
              <a:t>１ページ以上</a:t>
            </a:r>
            <a:endParaRPr lang="en-US" altLang="ja-JP" sz="2000" dirty="0">
              <a:solidFill>
                <a:srgbClr val="3333CC"/>
              </a:solidFill>
            </a:endParaRPr>
          </a:p>
          <a:p>
            <a:pPr lvl="1" eaLnBrk="1" hangingPunct="1">
              <a:spcBef>
                <a:spcPts val="400"/>
              </a:spcBef>
            </a:pPr>
            <a:r>
              <a:rPr lang="ja-JP" altLang="en-US" sz="2000" dirty="0"/>
              <a:t>表紙はいらない⇒タイトル名の下に</a:t>
            </a:r>
            <a:r>
              <a:rPr lang="ja-JP" altLang="en-US" sz="2000" dirty="0">
                <a:solidFill>
                  <a:srgbClr val="3333CC"/>
                </a:solidFill>
              </a:rPr>
              <a:t>学籍番号と氏名</a:t>
            </a:r>
            <a:r>
              <a:rPr lang="ja-JP" altLang="en-US" sz="2000" dirty="0"/>
              <a:t>を記入</a:t>
            </a:r>
            <a:endParaRPr lang="en-US" altLang="ja-JP" sz="2000" dirty="0"/>
          </a:p>
          <a:p>
            <a:pPr lvl="1" eaLnBrk="1" hangingPunct="1">
              <a:spcBef>
                <a:spcPts val="400"/>
              </a:spcBef>
            </a:pPr>
            <a:r>
              <a:rPr lang="ja-JP" altLang="en-US" sz="2000" dirty="0">
                <a:solidFill>
                  <a:srgbClr val="FF0000"/>
                </a:solidFill>
              </a:rPr>
              <a:t>参考文献を必ず記入</a:t>
            </a:r>
            <a:r>
              <a:rPr lang="ja-JP" altLang="en-US" sz="2000" dirty="0"/>
              <a:t>（教科書、ネットの情報、その他参考書）</a:t>
            </a:r>
            <a:endParaRPr lang="en-US" altLang="ja-JP" sz="2000" dirty="0"/>
          </a:p>
          <a:p>
            <a:pPr lvl="1" eaLnBrk="1" hangingPunct="1">
              <a:spcBef>
                <a:spcPts val="400"/>
              </a:spcBef>
            </a:pPr>
            <a:r>
              <a:rPr lang="ja-JP" altLang="en-US" sz="2000" dirty="0"/>
              <a:t>提出日：</a:t>
            </a:r>
            <a:r>
              <a:rPr lang="en-US" altLang="ja-JP" sz="2000" dirty="0">
                <a:solidFill>
                  <a:srgbClr val="FF0000"/>
                </a:solidFill>
              </a:rPr>
              <a:t>7</a:t>
            </a:r>
            <a:r>
              <a:rPr lang="ja-JP" altLang="en-US" sz="2000" dirty="0">
                <a:solidFill>
                  <a:srgbClr val="FF0000"/>
                </a:solidFill>
              </a:rPr>
              <a:t>月</a:t>
            </a:r>
            <a:r>
              <a:rPr lang="en-US" altLang="ja-JP" sz="2000" dirty="0">
                <a:solidFill>
                  <a:srgbClr val="FF0000"/>
                </a:solidFill>
              </a:rPr>
              <a:t>24</a:t>
            </a:r>
            <a:r>
              <a:rPr lang="ja-JP" altLang="en-US" sz="2000" dirty="0">
                <a:solidFill>
                  <a:srgbClr val="FF0000"/>
                </a:solidFill>
              </a:rPr>
              <a:t>日</a:t>
            </a:r>
            <a:r>
              <a:rPr lang="ja-JP" altLang="en-US" sz="2000" dirty="0">
                <a:solidFill>
                  <a:srgbClr val="3333CC"/>
                </a:solidFill>
              </a:rPr>
              <a:t>（金）</a:t>
            </a:r>
            <a:endParaRPr lang="en-US" altLang="ja-JP" sz="2000" dirty="0">
              <a:solidFill>
                <a:srgbClr val="3333CC"/>
              </a:solidFill>
            </a:endParaRPr>
          </a:p>
          <a:p>
            <a:pPr eaLnBrk="1" hangingPunct="1">
              <a:spcBef>
                <a:spcPts val="400"/>
              </a:spcBef>
            </a:pPr>
            <a:r>
              <a:rPr lang="ja-JP" altLang="en-US" sz="2400" dirty="0">
                <a:solidFill>
                  <a:srgbClr val="FF0000"/>
                </a:solidFill>
              </a:rPr>
              <a:t>試験練習問題</a:t>
            </a:r>
            <a:endParaRPr lang="en-US" altLang="ja-JP" sz="2400" dirty="0">
              <a:solidFill>
                <a:srgbClr val="FF0000"/>
              </a:solidFill>
            </a:endParaRPr>
          </a:p>
          <a:p>
            <a:pPr lvl="1" eaLnBrk="1" hangingPunct="1">
              <a:spcBef>
                <a:spcPts val="400"/>
              </a:spcBef>
            </a:pPr>
            <a:r>
              <a:rPr lang="en-US" altLang="ja-JP" sz="2000" dirty="0"/>
              <a:t>HP</a:t>
            </a:r>
            <a:r>
              <a:rPr lang="ja-JP" altLang="en-US" sz="2000" dirty="0"/>
              <a:t>から</a:t>
            </a:r>
            <a:r>
              <a:rPr lang="en-US" altLang="ja-JP" sz="2000" dirty="0"/>
              <a:t>shiken-renshu-mondai0711(Word)</a:t>
            </a:r>
            <a:r>
              <a:rPr lang="ja-JP" altLang="en-US" sz="2000" dirty="0"/>
              <a:t>をダウンロードし、</a:t>
            </a:r>
            <a:br>
              <a:rPr lang="en-US" altLang="ja-JP" sz="2000" dirty="0"/>
            </a:br>
            <a:r>
              <a:rPr lang="en-US" altLang="ja-JP" sz="2000" dirty="0"/>
              <a:t>Word</a:t>
            </a:r>
            <a:r>
              <a:rPr lang="ja-JP" altLang="en-US" sz="2000" dirty="0"/>
              <a:t>に解答を書いて本日授業終了後</a:t>
            </a:r>
            <a:r>
              <a:rPr lang="en-US" altLang="ja-JP" sz="2000" dirty="0"/>
              <a:t>40</a:t>
            </a:r>
            <a:r>
              <a:rPr lang="ja-JP" altLang="en-US" sz="2000" dirty="0"/>
              <a:t>分以内に送りなさい</a:t>
            </a:r>
            <a:endParaRPr lang="en-US" altLang="ja-JP" sz="2000" dirty="0"/>
          </a:p>
          <a:p>
            <a:pPr lvl="1" eaLnBrk="1" hangingPunct="1">
              <a:spcBef>
                <a:spcPts val="400"/>
              </a:spcBef>
            </a:pPr>
            <a:r>
              <a:rPr lang="ja-JP" altLang="en-US" sz="2000" dirty="0"/>
              <a:t>ホームページ：</a:t>
            </a:r>
            <a:r>
              <a:rPr lang="en-US" altLang="ja-JP" sz="2000" dirty="0">
                <a:hlinkClick r:id="rId3"/>
              </a:rPr>
              <a:t>http://ito-yamato-lab.com/josaikokusai-text.html</a:t>
            </a:r>
            <a:endParaRPr lang="en-US" altLang="ja-JP" sz="2000" dirty="0"/>
          </a:p>
          <a:p>
            <a:pPr lvl="1" eaLnBrk="1" hangingPunct="1">
              <a:spcBef>
                <a:spcPts val="400"/>
              </a:spcBef>
            </a:pPr>
            <a:r>
              <a:rPr lang="ja-JP" altLang="en-US" sz="2000" dirty="0"/>
              <a:t>メール：</a:t>
            </a:r>
            <a:r>
              <a:rPr lang="en-US" altLang="ja-JP" sz="2000" dirty="0">
                <a:hlinkClick r:id="rId4"/>
              </a:rPr>
              <a:t>kana-toshi@ab.auone-net.jp</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pic>
        <p:nvPicPr>
          <p:cNvPr id="8" name="Picture 2" descr="C:\Documents and Settings\toshihiko\Local Settings\Temporary Internet Files\Content.IE5\V96PQNOG\MC900286930[1].wmf">
            <a:extLst>
              <a:ext uri="{FF2B5EF4-FFF2-40B4-BE49-F238E27FC236}">
                <a16:creationId xmlns:a16="http://schemas.microsoft.com/office/drawing/2014/main" id="{6B694FEE-3793-46BB-815A-118D85D7963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37768" y="5570554"/>
            <a:ext cx="640865"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6904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A4D787FE-CD54-4DD2-B000-4EC46F07FF68}" type="slidenum">
              <a:rPr lang="en-US" altLang="ja-JP"/>
              <a:pPr>
                <a:defRPr/>
              </a:pPr>
              <a:t>2</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a:t>
            </a:r>
            <a:r>
              <a:rPr lang="ja-JP" altLang="en-US" dirty="0"/>
              <a:t>国際経営</a:t>
            </a:r>
            <a:r>
              <a:rPr lang="en-US" altLang="ja-JP" sz="4400" dirty="0"/>
              <a:t>-1</a:t>
            </a:r>
            <a:endParaRPr lang="ja-JP" altLang="en-US" sz="4400" dirty="0"/>
          </a:p>
        </p:txBody>
      </p:sp>
      <p:sp>
        <p:nvSpPr>
          <p:cNvPr id="5125" name="Rectangle 3"/>
          <p:cNvSpPr>
            <a:spLocks noGrp="1" noChangeArrowheads="1"/>
          </p:cNvSpPr>
          <p:nvPr>
            <p:ph type="body" idx="1"/>
          </p:nvPr>
        </p:nvSpPr>
        <p:spPr>
          <a:xfrm>
            <a:off x="247651" y="1362075"/>
            <a:ext cx="8829674" cy="5089525"/>
          </a:xfrm>
        </p:spPr>
        <p:txBody>
          <a:bodyPr/>
          <a:lstStyle/>
          <a:p>
            <a:pPr eaLnBrk="1" hangingPunct="1">
              <a:spcBef>
                <a:spcPts val="500"/>
              </a:spcBef>
            </a:pPr>
            <a:r>
              <a:rPr lang="ja-JP" altLang="en-US" dirty="0"/>
              <a:t>国際経営とは</a:t>
            </a:r>
            <a:endParaRPr lang="en-US" altLang="ja-JP" dirty="0"/>
          </a:p>
          <a:p>
            <a:pPr lvl="1" eaLnBrk="1" hangingPunct="1">
              <a:spcBef>
                <a:spcPts val="500"/>
              </a:spcBef>
            </a:pPr>
            <a:r>
              <a:rPr lang="ja-JP" altLang="en-US" dirty="0"/>
              <a:t>企業が</a:t>
            </a:r>
            <a:r>
              <a:rPr lang="ja-JP" altLang="en-US" dirty="0">
                <a:solidFill>
                  <a:srgbClr val="FF0000"/>
                </a:solidFill>
              </a:rPr>
              <a:t>国境を越え</a:t>
            </a:r>
            <a:r>
              <a:rPr lang="ja-JP" altLang="en-US" dirty="0"/>
              <a:t>て事業活動を行うに際して現れる経営現象</a:t>
            </a:r>
            <a:endParaRPr lang="en-US" altLang="ja-JP" dirty="0"/>
          </a:p>
          <a:p>
            <a:pPr lvl="1" eaLnBrk="1" hangingPunct="1">
              <a:spcBef>
                <a:spcPts val="500"/>
              </a:spcBef>
            </a:pPr>
            <a:r>
              <a:rPr lang="ja-JP" altLang="en-US" dirty="0"/>
              <a:t>国際経営では、経営資源の</a:t>
            </a:r>
            <a:r>
              <a:rPr lang="ja-JP" altLang="en-US" dirty="0">
                <a:solidFill>
                  <a:srgbClr val="FF0000"/>
                </a:solidFill>
              </a:rPr>
              <a:t>国際化</a:t>
            </a:r>
            <a:r>
              <a:rPr lang="ja-JP" altLang="en-US" dirty="0"/>
              <a:t>が必要</a:t>
            </a:r>
            <a:endParaRPr lang="en-US" altLang="ja-JP" dirty="0"/>
          </a:p>
          <a:p>
            <a:pPr eaLnBrk="1" hangingPunct="1">
              <a:spcBef>
                <a:spcPts val="500"/>
              </a:spcBef>
            </a:pPr>
            <a:r>
              <a:rPr lang="ja-JP" altLang="en-US" dirty="0"/>
              <a:t>国際化とは</a:t>
            </a:r>
            <a:endParaRPr lang="en-US" altLang="ja-JP" dirty="0"/>
          </a:p>
          <a:p>
            <a:pPr lvl="1" eaLnBrk="1" hangingPunct="1">
              <a:spcBef>
                <a:spcPts val="500"/>
              </a:spcBef>
            </a:pPr>
            <a:r>
              <a:rPr lang="ja-JP" altLang="en-US" dirty="0"/>
              <a:t>企業活動にともなって、経営資源が</a:t>
            </a:r>
            <a:r>
              <a:rPr lang="ja-JP" altLang="en-US" dirty="0">
                <a:solidFill>
                  <a:srgbClr val="FF0000"/>
                </a:solidFill>
              </a:rPr>
              <a:t>国境</a:t>
            </a:r>
            <a:r>
              <a:rPr lang="ja-JP" altLang="en-US" dirty="0"/>
              <a:t>を越えて移動する</a:t>
            </a:r>
            <a:br>
              <a:rPr lang="en-US" altLang="ja-JP" dirty="0"/>
            </a:br>
            <a:r>
              <a:rPr lang="ja-JP" altLang="en-US" dirty="0"/>
              <a:t>ようになること</a:t>
            </a:r>
            <a:endParaRPr lang="en-US" altLang="ja-JP" dirty="0"/>
          </a:p>
          <a:p>
            <a:pPr eaLnBrk="1" hangingPunct="1">
              <a:spcBef>
                <a:spcPts val="500"/>
              </a:spcBef>
            </a:pPr>
            <a:r>
              <a:rPr lang="ja-JP" altLang="en-US" dirty="0"/>
              <a:t>国際化の局面</a:t>
            </a:r>
            <a:endParaRPr lang="en-US" altLang="ja-JP" dirty="0"/>
          </a:p>
          <a:p>
            <a:pPr lvl="1" eaLnBrk="1" hangingPunct="1">
              <a:spcBef>
                <a:spcPts val="500"/>
              </a:spcBef>
            </a:pPr>
            <a:r>
              <a:rPr lang="ja-JP" altLang="en-US" dirty="0"/>
              <a:t>製品の輸出 ⇒ </a:t>
            </a:r>
            <a:r>
              <a:rPr lang="ja-JP" altLang="en-US" dirty="0">
                <a:solidFill>
                  <a:srgbClr val="FF0000"/>
                </a:solidFill>
              </a:rPr>
              <a:t>モノ</a:t>
            </a:r>
            <a:r>
              <a:rPr lang="ja-JP" altLang="en-US" dirty="0"/>
              <a:t>の移動</a:t>
            </a:r>
            <a:endParaRPr lang="en-US" altLang="ja-JP" dirty="0">
              <a:solidFill>
                <a:srgbClr val="FF0000"/>
              </a:solidFill>
            </a:endParaRPr>
          </a:p>
          <a:p>
            <a:pPr lvl="1" eaLnBrk="1" hangingPunct="1">
              <a:spcBef>
                <a:spcPts val="500"/>
              </a:spcBef>
            </a:pPr>
            <a:r>
              <a:rPr lang="ja-JP" altLang="en-US" dirty="0"/>
              <a:t>海外への送金 ⇒</a:t>
            </a:r>
            <a:r>
              <a:rPr lang="ja-JP" altLang="en-US" dirty="0">
                <a:solidFill>
                  <a:srgbClr val="FF0000"/>
                </a:solidFill>
              </a:rPr>
              <a:t> カネ</a:t>
            </a:r>
            <a:r>
              <a:rPr lang="ja-JP" altLang="en-US" dirty="0"/>
              <a:t>の移動</a:t>
            </a:r>
            <a:endParaRPr lang="en-US" altLang="ja-JP" dirty="0">
              <a:solidFill>
                <a:srgbClr val="FF0000"/>
              </a:solidFill>
            </a:endParaRPr>
          </a:p>
          <a:p>
            <a:pPr lvl="1" eaLnBrk="1" hangingPunct="1">
              <a:spcBef>
                <a:spcPts val="500"/>
              </a:spcBef>
            </a:pPr>
            <a:r>
              <a:rPr lang="ja-JP" altLang="en-US" dirty="0"/>
              <a:t>海外子会社への従業員の派遣 ⇒</a:t>
            </a:r>
            <a:r>
              <a:rPr lang="ja-JP" altLang="en-US" dirty="0">
                <a:solidFill>
                  <a:srgbClr val="FF0000"/>
                </a:solidFill>
              </a:rPr>
              <a:t> ヒト</a:t>
            </a:r>
            <a:r>
              <a:rPr lang="ja-JP" altLang="en-US" dirty="0"/>
              <a:t>の移動</a:t>
            </a:r>
            <a:endParaRPr lang="en-US" altLang="ja-JP" dirty="0">
              <a:solidFill>
                <a:srgbClr val="FF0000"/>
              </a:solidFill>
            </a:endParaRPr>
          </a:p>
          <a:p>
            <a:pPr lvl="1" eaLnBrk="1" hangingPunct="1">
              <a:spcBef>
                <a:spcPts val="500"/>
              </a:spcBef>
            </a:pPr>
            <a:r>
              <a:rPr lang="ja-JP" altLang="en-US" dirty="0"/>
              <a:t>技術やノウハウの移転 ⇒</a:t>
            </a:r>
            <a:r>
              <a:rPr lang="ja-JP" altLang="en-US" dirty="0">
                <a:solidFill>
                  <a:srgbClr val="FF0000"/>
                </a:solidFill>
              </a:rPr>
              <a:t> 情報</a:t>
            </a:r>
            <a:r>
              <a:rPr lang="ja-JP" altLang="en-US" dirty="0"/>
              <a:t>の移動</a:t>
            </a:r>
            <a:endParaRPr lang="en-US" altLang="ja-JP" dirty="0">
              <a:solidFill>
                <a:srgbClr val="FF0000"/>
              </a:solidFill>
            </a:endParaRP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ECD0506A-65A0-46A3-B935-028AF74C9DB2}" type="slidenum">
              <a:rPr lang="en-US" altLang="ja-JP"/>
              <a:pPr>
                <a:defRPr/>
              </a:pPr>
              <a:t>3</a:t>
            </a:fld>
            <a:endParaRPr lang="en-US" altLang="ja-JP" dirty="0"/>
          </a:p>
        </p:txBody>
      </p:sp>
      <p:sp>
        <p:nvSpPr>
          <p:cNvPr id="6148" name="Rectangle 2"/>
          <p:cNvSpPr>
            <a:spLocks noGrp="1" noChangeArrowheads="1"/>
          </p:cNvSpPr>
          <p:nvPr>
            <p:ph type="title"/>
          </p:nvPr>
        </p:nvSpPr>
        <p:spPr>
          <a:xfrm>
            <a:off x="569913" y="431800"/>
            <a:ext cx="8229600" cy="1252538"/>
          </a:xfrm>
        </p:spPr>
        <p:txBody>
          <a:bodyPr/>
          <a:lstStyle/>
          <a:p>
            <a:pPr eaLnBrk="1" hangingPunct="1"/>
            <a:r>
              <a:rPr lang="ja-JP" altLang="en-US" dirty="0"/>
              <a:t>１．国際経営</a:t>
            </a:r>
            <a:r>
              <a:rPr lang="en-US" altLang="ja-JP" sz="4400" dirty="0"/>
              <a:t>-2</a:t>
            </a:r>
            <a:endParaRPr lang="ja-JP" altLang="en-US" sz="4400" dirty="0"/>
          </a:p>
        </p:txBody>
      </p:sp>
      <p:sp>
        <p:nvSpPr>
          <p:cNvPr id="6149" name="Rectangle 3"/>
          <p:cNvSpPr>
            <a:spLocks noGrp="1" noChangeArrowheads="1"/>
          </p:cNvSpPr>
          <p:nvPr>
            <p:ph type="body" idx="1"/>
          </p:nvPr>
        </p:nvSpPr>
        <p:spPr>
          <a:xfrm>
            <a:off x="526774" y="1495426"/>
            <a:ext cx="8468001" cy="4953000"/>
          </a:xfrm>
        </p:spPr>
        <p:txBody>
          <a:bodyPr/>
          <a:lstStyle/>
          <a:p>
            <a:pPr eaLnBrk="1" hangingPunct="1">
              <a:spcBef>
                <a:spcPts val="800"/>
              </a:spcBef>
            </a:pPr>
            <a:r>
              <a:rPr lang="ja-JP" altLang="en-US" sz="2800" dirty="0"/>
              <a:t>国際化の動機・目的</a:t>
            </a:r>
            <a:endParaRPr lang="en-US" altLang="ja-JP" sz="2800" dirty="0"/>
          </a:p>
          <a:p>
            <a:pPr lvl="1" eaLnBrk="1" hangingPunct="1">
              <a:spcBef>
                <a:spcPts val="800"/>
              </a:spcBef>
            </a:pPr>
            <a:r>
              <a:rPr lang="ja-JP" altLang="en-US" sz="2400" dirty="0"/>
              <a:t>新市場の</a:t>
            </a:r>
            <a:r>
              <a:rPr lang="ja-JP" altLang="en-US" sz="2400" dirty="0">
                <a:solidFill>
                  <a:srgbClr val="FF0000"/>
                </a:solidFill>
              </a:rPr>
              <a:t>開拓 </a:t>
            </a:r>
            <a:r>
              <a:rPr lang="ja-JP" altLang="en-US" sz="2400" dirty="0"/>
              <a:t>⇒</a:t>
            </a:r>
            <a:r>
              <a:rPr lang="ja-JP" altLang="en-US" sz="2400" dirty="0">
                <a:solidFill>
                  <a:srgbClr val="FF0000"/>
                </a:solidFill>
              </a:rPr>
              <a:t> </a:t>
            </a:r>
            <a:r>
              <a:rPr lang="ja-JP" altLang="en-US" dirty="0">
                <a:solidFill>
                  <a:srgbClr val="FF0000"/>
                </a:solidFill>
              </a:rPr>
              <a:t>海外</a:t>
            </a:r>
            <a:r>
              <a:rPr lang="ja-JP" altLang="en-US" dirty="0"/>
              <a:t>市場へ展開</a:t>
            </a:r>
            <a:endParaRPr lang="en-US" altLang="ja-JP" dirty="0"/>
          </a:p>
          <a:p>
            <a:pPr lvl="1" eaLnBrk="1" hangingPunct="1">
              <a:spcBef>
                <a:spcPts val="800"/>
              </a:spcBef>
            </a:pPr>
            <a:r>
              <a:rPr lang="ja-JP" altLang="en-US" sz="2400" dirty="0"/>
              <a:t>低コスト化 ⇒ </a:t>
            </a:r>
            <a:r>
              <a:rPr lang="ja-JP" altLang="en-US" dirty="0"/>
              <a:t>開発途上国へ生産を</a:t>
            </a:r>
            <a:r>
              <a:rPr lang="ja-JP" altLang="en-US" dirty="0">
                <a:solidFill>
                  <a:srgbClr val="FF0000"/>
                </a:solidFill>
              </a:rPr>
              <a:t>移転</a:t>
            </a:r>
            <a:endParaRPr lang="en-US" altLang="ja-JP" dirty="0">
              <a:solidFill>
                <a:srgbClr val="FF0000"/>
              </a:solidFill>
            </a:endParaRPr>
          </a:p>
          <a:p>
            <a:pPr lvl="1" eaLnBrk="1" hangingPunct="1">
              <a:spcBef>
                <a:spcPts val="800"/>
              </a:spcBef>
            </a:pPr>
            <a:r>
              <a:rPr lang="ja-JP" altLang="en-US" sz="2400" dirty="0"/>
              <a:t>貿易摩擦の回避 ⇒ </a:t>
            </a:r>
            <a:r>
              <a:rPr lang="ja-JP" altLang="en-US" dirty="0"/>
              <a:t>工場移転による</a:t>
            </a:r>
            <a:r>
              <a:rPr lang="ja-JP" altLang="en-US" dirty="0">
                <a:solidFill>
                  <a:srgbClr val="FF0000"/>
                </a:solidFill>
              </a:rPr>
              <a:t>現地</a:t>
            </a:r>
            <a:r>
              <a:rPr lang="ja-JP" altLang="en-US" dirty="0"/>
              <a:t>生産</a:t>
            </a:r>
            <a:endParaRPr lang="en-US" altLang="ja-JP" dirty="0"/>
          </a:p>
          <a:p>
            <a:pPr lvl="1" eaLnBrk="1" hangingPunct="1">
              <a:spcBef>
                <a:spcPts val="800"/>
              </a:spcBef>
            </a:pPr>
            <a:r>
              <a:rPr lang="ja-JP" altLang="en-US" sz="2400" dirty="0"/>
              <a:t>バンドワゴン効果</a:t>
            </a:r>
            <a:endParaRPr lang="en-US" altLang="ja-JP" sz="2400" dirty="0"/>
          </a:p>
          <a:p>
            <a:pPr lvl="2" eaLnBrk="1" hangingPunct="1">
              <a:spcBef>
                <a:spcPts val="800"/>
              </a:spcBef>
            </a:pPr>
            <a:r>
              <a:rPr lang="ja-JP" altLang="en-US" sz="2000" dirty="0"/>
              <a:t>他社に遅れないように</a:t>
            </a:r>
            <a:r>
              <a:rPr lang="ja-JP" altLang="en-US" sz="2000" dirty="0">
                <a:solidFill>
                  <a:srgbClr val="FF0000"/>
                </a:solidFill>
              </a:rPr>
              <a:t>追随</a:t>
            </a:r>
            <a:r>
              <a:rPr lang="ja-JP" altLang="en-US" sz="2000" dirty="0"/>
              <a:t>し海外生産にのりだす</a:t>
            </a:r>
            <a:r>
              <a:rPr lang="ja-JP" altLang="en-US" dirty="0"/>
              <a:t>こと</a:t>
            </a:r>
            <a:endParaRPr lang="en-US" altLang="ja-JP" sz="2000" dirty="0"/>
          </a:p>
          <a:p>
            <a:pPr lvl="1" eaLnBrk="1" hangingPunct="1">
              <a:spcBef>
                <a:spcPts val="800"/>
              </a:spcBef>
            </a:pPr>
            <a:r>
              <a:rPr lang="ja-JP" altLang="en-US" sz="2400" dirty="0"/>
              <a:t>その他</a:t>
            </a:r>
            <a:endParaRPr lang="en-US" altLang="ja-JP" sz="2400" dirty="0"/>
          </a:p>
          <a:p>
            <a:pPr lvl="2" eaLnBrk="1" hangingPunct="1">
              <a:spcBef>
                <a:spcPts val="800"/>
              </a:spcBef>
            </a:pPr>
            <a:r>
              <a:rPr lang="ja-JP" altLang="en-US" sz="2000" dirty="0">
                <a:solidFill>
                  <a:srgbClr val="FF0000"/>
                </a:solidFill>
              </a:rPr>
              <a:t>節税</a:t>
            </a:r>
            <a:r>
              <a:rPr lang="ja-JP" altLang="en-US" sz="2000" dirty="0"/>
              <a:t>のためのタックス・ヘイブン</a:t>
            </a:r>
            <a:endParaRPr lang="en-US" altLang="ja-JP" sz="2000" dirty="0"/>
          </a:p>
          <a:p>
            <a:pPr lvl="2" eaLnBrk="1" hangingPunct="1">
              <a:spcBef>
                <a:spcPts val="800"/>
              </a:spcBef>
            </a:pPr>
            <a:r>
              <a:rPr lang="ja-JP" altLang="en-US" sz="2000" dirty="0">
                <a:solidFill>
                  <a:srgbClr val="FF0000"/>
                </a:solidFill>
              </a:rPr>
              <a:t>為替</a:t>
            </a:r>
            <a:r>
              <a:rPr lang="ja-JP" altLang="en-US" sz="2000" dirty="0"/>
              <a:t>リスク回避</a:t>
            </a:r>
            <a:endParaRPr lang="en-US" altLang="ja-JP" sz="2000" dirty="0"/>
          </a:p>
          <a:p>
            <a:pPr lvl="2" eaLnBrk="1" hangingPunct="1">
              <a:spcBef>
                <a:spcPts val="800"/>
              </a:spcBef>
            </a:pPr>
            <a:r>
              <a:rPr lang="ja-JP" altLang="en-US" sz="2000" dirty="0"/>
              <a:t>開発途上国への</a:t>
            </a:r>
            <a:r>
              <a:rPr lang="ja-JP" altLang="en-US" sz="2000" dirty="0">
                <a:solidFill>
                  <a:srgbClr val="FF0000"/>
                </a:solidFill>
              </a:rPr>
              <a:t>奉仕</a:t>
            </a:r>
            <a:r>
              <a:rPr lang="ja-JP" altLang="en-US" sz="2000" dirty="0"/>
              <a:t>的動機</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95CF3CC8-FC5E-41BC-BDDC-4AC88DE431A4}" type="slidenum">
              <a:rPr lang="en-US" altLang="ja-JP"/>
              <a:pPr>
                <a:defRPr/>
              </a:pPr>
              <a:t>4</a:t>
            </a:fld>
            <a:endParaRPr lang="en-US" altLang="ja-JP" dirty="0"/>
          </a:p>
        </p:txBody>
      </p:sp>
      <p:sp>
        <p:nvSpPr>
          <p:cNvPr id="8196" name="Rectangle 2"/>
          <p:cNvSpPr>
            <a:spLocks noGrp="1" noChangeArrowheads="1"/>
          </p:cNvSpPr>
          <p:nvPr>
            <p:ph type="title"/>
          </p:nvPr>
        </p:nvSpPr>
        <p:spPr>
          <a:xfrm>
            <a:off x="569913" y="355600"/>
            <a:ext cx="8229600" cy="1252538"/>
          </a:xfrm>
        </p:spPr>
        <p:txBody>
          <a:bodyPr/>
          <a:lstStyle/>
          <a:p>
            <a:pPr eaLnBrk="1" hangingPunct="1"/>
            <a:r>
              <a:rPr lang="ja-JP" altLang="en-US" dirty="0"/>
              <a:t>１．国際経営</a:t>
            </a:r>
            <a:r>
              <a:rPr lang="en-US" altLang="ja-JP" sz="4400" dirty="0"/>
              <a:t>-3</a:t>
            </a:r>
            <a:endParaRPr lang="ja-JP" altLang="en-US" sz="4400" dirty="0"/>
          </a:p>
        </p:txBody>
      </p:sp>
      <p:sp>
        <p:nvSpPr>
          <p:cNvPr id="8197" name="Rectangle 3"/>
          <p:cNvSpPr>
            <a:spLocks noGrp="1" noChangeArrowheads="1"/>
          </p:cNvSpPr>
          <p:nvPr>
            <p:ph type="body" idx="1"/>
          </p:nvPr>
        </p:nvSpPr>
        <p:spPr>
          <a:xfrm>
            <a:off x="695325" y="1209675"/>
            <a:ext cx="8164470" cy="5070476"/>
          </a:xfrm>
        </p:spPr>
        <p:txBody>
          <a:bodyPr/>
          <a:lstStyle/>
          <a:p>
            <a:pPr eaLnBrk="1" hangingPunct="1">
              <a:spcBef>
                <a:spcPts val="600"/>
              </a:spcBef>
            </a:pPr>
            <a:r>
              <a:rPr lang="ja-JP" altLang="en-US" dirty="0"/>
              <a:t>国際化のタイプ</a:t>
            </a:r>
            <a:endParaRPr lang="en-US" altLang="ja-JP" dirty="0"/>
          </a:p>
          <a:p>
            <a:pPr lvl="1" eaLnBrk="1" hangingPunct="1">
              <a:spcBef>
                <a:spcPts val="600"/>
              </a:spcBef>
            </a:pPr>
            <a:r>
              <a:rPr lang="ja-JP" altLang="en-US" dirty="0">
                <a:solidFill>
                  <a:srgbClr val="FF0000"/>
                </a:solidFill>
              </a:rPr>
              <a:t>水平的</a:t>
            </a:r>
            <a:r>
              <a:rPr lang="ja-JP" altLang="en-US" dirty="0"/>
              <a:t>国際化</a:t>
            </a:r>
            <a:endParaRPr lang="en-US" altLang="ja-JP" dirty="0"/>
          </a:p>
          <a:p>
            <a:pPr lvl="2" eaLnBrk="1" hangingPunct="1">
              <a:spcBef>
                <a:spcPts val="600"/>
              </a:spcBef>
            </a:pPr>
            <a:r>
              <a:rPr lang="ja-JP" altLang="en-US" sz="1800" dirty="0"/>
              <a:t>特定製品を</a:t>
            </a:r>
            <a:r>
              <a:rPr lang="ja-JP" altLang="en-US" sz="1800" dirty="0">
                <a:solidFill>
                  <a:srgbClr val="FF0000"/>
                </a:solidFill>
              </a:rPr>
              <a:t>海外でも</a:t>
            </a:r>
            <a:r>
              <a:rPr lang="ja-JP" altLang="en-US" sz="1800" dirty="0"/>
              <a:t>生産</a:t>
            </a:r>
            <a:endParaRPr lang="en-US" altLang="ja-JP" sz="1800" dirty="0"/>
          </a:p>
          <a:p>
            <a:pPr lvl="1" eaLnBrk="1" hangingPunct="1">
              <a:spcBef>
                <a:spcPts val="600"/>
              </a:spcBef>
            </a:pPr>
            <a:r>
              <a:rPr lang="ja-JP" altLang="en-US" dirty="0">
                <a:solidFill>
                  <a:srgbClr val="FF0000"/>
                </a:solidFill>
              </a:rPr>
              <a:t>垂直的</a:t>
            </a:r>
            <a:r>
              <a:rPr lang="ja-JP" altLang="en-US" dirty="0"/>
              <a:t>国際化</a:t>
            </a:r>
            <a:endParaRPr lang="en-US" altLang="ja-JP" dirty="0"/>
          </a:p>
          <a:p>
            <a:pPr lvl="2" eaLnBrk="1" hangingPunct="1">
              <a:spcBef>
                <a:spcPts val="600"/>
              </a:spcBef>
            </a:pPr>
            <a:r>
              <a:rPr lang="ja-JP" altLang="en-US" sz="1800" dirty="0"/>
              <a:t>製品の</a:t>
            </a:r>
            <a:r>
              <a:rPr lang="ja-JP" altLang="en-US" sz="1800" dirty="0">
                <a:solidFill>
                  <a:srgbClr val="FF0000"/>
                </a:solidFill>
              </a:rPr>
              <a:t>生産プロセス</a:t>
            </a:r>
            <a:r>
              <a:rPr lang="ja-JP" altLang="en-US" sz="1800" dirty="0"/>
              <a:t>の一部を海外で実施</a:t>
            </a:r>
            <a:endParaRPr lang="en-US" altLang="ja-JP" sz="1800" dirty="0"/>
          </a:p>
          <a:p>
            <a:pPr lvl="1" eaLnBrk="1" hangingPunct="1">
              <a:spcBef>
                <a:spcPts val="600"/>
              </a:spcBef>
            </a:pPr>
            <a:r>
              <a:rPr lang="ja-JP" altLang="en-US" dirty="0">
                <a:solidFill>
                  <a:srgbClr val="FF0000"/>
                </a:solidFill>
              </a:rPr>
              <a:t>多角的</a:t>
            </a:r>
            <a:r>
              <a:rPr lang="ja-JP" altLang="en-US" dirty="0"/>
              <a:t>国際化</a:t>
            </a:r>
            <a:endParaRPr lang="en-US" altLang="ja-JP" dirty="0"/>
          </a:p>
          <a:p>
            <a:pPr lvl="2" eaLnBrk="1" hangingPunct="1">
              <a:spcBef>
                <a:spcPts val="600"/>
              </a:spcBef>
            </a:pPr>
            <a:r>
              <a:rPr lang="ja-JP" altLang="en-US" sz="1800" dirty="0"/>
              <a:t>製品の</a:t>
            </a:r>
            <a:r>
              <a:rPr lang="ja-JP" altLang="en-US" sz="1800" dirty="0">
                <a:solidFill>
                  <a:srgbClr val="FF0000"/>
                </a:solidFill>
              </a:rPr>
              <a:t>輸出入</a:t>
            </a:r>
            <a:r>
              <a:rPr lang="ja-JP" altLang="en-US" sz="1800" dirty="0"/>
              <a:t>を相互に実施</a:t>
            </a:r>
            <a:endParaRPr lang="en-US" altLang="ja-JP" sz="1800" dirty="0"/>
          </a:p>
          <a:p>
            <a:pPr lvl="2" eaLnBrk="1" hangingPunct="1">
              <a:spcBef>
                <a:spcPts val="600"/>
              </a:spcBef>
            </a:pPr>
            <a:r>
              <a:rPr lang="ja-JP" altLang="en-US" sz="1800" dirty="0"/>
              <a:t>国ごとの</a:t>
            </a:r>
            <a:r>
              <a:rPr lang="ja-JP" altLang="en-US" sz="1800" dirty="0">
                <a:solidFill>
                  <a:srgbClr val="FF0000"/>
                </a:solidFill>
              </a:rPr>
              <a:t>異なる</a:t>
            </a:r>
            <a:r>
              <a:rPr lang="ja-JP" altLang="en-US" sz="1800" dirty="0"/>
              <a:t>事業の実施</a:t>
            </a:r>
            <a:endParaRPr lang="en-US" altLang="ja-JP" sz="1800" dirty="0"/>
          </a:p>
          <a:p>
            <a:pPr marL="671513" lvl="2" indent="0" eaLnBrk="1" hangingPunct="1">
              <a:spcBef>
                <a:spcPts val="600"/>
              </a:spcBef>
              <a:buNone/>
            </a:pPr>
            <a:r>
              <a:rPr lang="ja-JP" altLang="en-US" sz="1800" dirty="0">
                <a:solidFill>
                  <a:srgbClr val="FF0000"/>
                </a:solidFill>
              </a:rPr>
              <a:t>　</a:t>
            </a:r>
            <a:r>
              <a:rPr lang="ja-JP" altLang="en-US" sz="1800" dirty="0"/>
              <a:t> ⇒</a:t>
            </a:r>
            <a:r>
              <a:rPr lang="ja-JP" altLang="en-US" sz="1800" dirty="0">
                <a:solidFill>
                  <a:srgbClr val="FF0000"/>
                </a:solidFill>
              </a:rPr>
              <a:t> 多国籍</a:t>
            </a:r>
            <a:r>
              <a:rPr lang="ja-JP" altLang="en-US" sz="1800" dirty="0"/>
              <a:t>企業によるコングロマリット</a:t>
            </a:r>
            <a:endParaRPr lang="en-US" altLang="ja-JP" sz="1800" dirty="0"/>
          </a:p>
          <a:p>
            <a:pPr lvl="2" eaLnBrk="1" hangingPunct="1">
              <a:spcBef>
                <a:spcPts val="600"/>
              </a:spcBef>
            </a:pPr>
            <a:r>
              <a:rPr lang="ja-JP" altLang="en-US" dirty="0"/>
              <a:t>多国籍企業とは</a:t>
            </a:r>
            <a:endParaRPr lang="en-US" altLang="ja-JP" dirty="0"/>
          </a:p>
          <a:p>
            <a:pPr lvl="3" eaLnBrk="1" hangingPunct="1">
              <a:spcBef>
                <a:spcPts val="600"/>
              </a:spcBef>
            </a:pPr>
            <a:r>
              <a:rPr lang="ja-JP" altLang="en-US" dirty="0"/>
              <a:t>数カ国に海外子会社をもち、</a:t>
            </a:r>
            <a:r>
              <a:rPr lang="ja-JP" altLang="en-US" dirty="0">
                <a:solidFill>
                  <a:srgbClr val="FF0000"/>
                </a:solidFill>
              </a:rPr>
              <a:t>国際的</a:t>
            </a:r>
            <a:r>
              <a:rPr lang="ja-JP" altLang="en-US" dirty="0"/>
              <a:t>に</a:t>
            </a:r>
            <a:r>
              <a:rPr lang="ja-JP" altLang="en-US" dirty="0">
                <a:solidFill>
                  <a:srgbClr val="FF0000"/>
                </a:solidFill>
              </a:rPr>
              <a:t>経営</a:t>
            </a:r>
            <a:r>
              <a:rPr lang="ja-JP" altLang="en-US" dirty="0"/>
              <a:t>を展開する企業</a:t>
            </a:r>
            <a:endParaRPr lang="en-US" altLang="ja-JP" dirty="0"/>
          </a:p>
          <a:p>
            <a:pPr lvl="3" eaLnBrk="1" hangingPunct="1">
              <a:spcBef>
                <a:spcPts val="600"/>
              </a:spcBef>
            </a:pPr>
            <a:r>
              <a:rPr lang="ja-JP" altLang="en-US" dirty="0"/>
              <a:t>世界的</a:t>
            </a:r>
            <a:r>
              <a:rPr lang="ja-JP" altLang="en-US" dirty="0">
                <a:solidFill>
                  <a:srgbClr val="FF0000"/>
                </a:solidFill>
              </a:rPr>
              <a:t>製品別事業部制</a:t>
            </a:r>
            <a:r>
              <a:rPr lang="ja-JP" altLang="en-US" dirty="0"/>
              <a:t>組織または</a:t>
            </a:r>
            <a:r>
              <a:rPr lang="ja-JP" altLang="en-US" dirty="0">
                <a:solidFill>
                  <a:srgbClr val="FF0000"/>
                </a:solidFill>
              </a:rPr>
              <a:t>地域別事業部制</a:t>
            </a:r>
            <a:r>
              <a:rPr lang="ja-JP" altLang="en-US" dirty="0"/>
              <a:t>組織</a:t>
            </a:r>
            <a:endParaRPr lang="en-US" altLang="ja-JP" dirty="0"/>
          </a:p>
          <a:p>
            <a:pPr lvl="3" eaLnBrk="1" hangingPunct="1">
              <a:spcBef>
                <a:spcPts val="600"/>
              </a:spcBef>
            </a:pPr>
            <a:r>
              <a:rPr lang="ja-JP" altLang="en-US" dirty="0"/>
              <a:t>グローバル・</a:t>
            </a:r>
            <a:r>
              <a:rPr lang="ja-JP" altLang="en-US" dirty="0">
                <a:solidFill>
                  <a:srgbClr val="FF0000"/>
                </a:solidFill>
              </a:rPr>
              <a:t>マトリックス</a:t>
            </a:r>
            <a:r>
              <a:rPr lang="ja-JP" altLang="en-US" dirty="0"/>
              <a:t>組織 ⇒ 必ずしもうまくいかない</a:t>
            </a:r>
            <a:endParaRPr lang="en-US" altLang="ja-JP" sz="16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B15F8FE0-522D-43A3-8DB7-E37D067D3100}" type="slidenum">
              <a:rPr lang="en-US" altLang="ja-JP"/>
              <a:pPr>
                <a:defRPr/>
              </a:pPr>
              <a:t>5</a:t>
            </a:fld>
            <a:endParaRPr lang="en-US" altLang="ja-JP" dirty="0"/>
          </a:p>
        </p:txBody>
      </p:sp>
      <p:sp>
        <p:nvSpPr>
          <p:cNvPr id="11268" name="Rectangle 2"/>
          <p:cNvSpPr>
            <a:spLocks noGrp="1" noChangeArrowheads="1"/>
          </p:cNvSpPr>
          <p:nvPr>
            <p:ph type="title"/>
          </p:nvPr>
        </p:nvSpPr>
        <p:spPr>
          <a:xfrm>
            <a:off x="569913" y="431800"/>
            <a:ext cx="8229600" cy="1252538"/>
          </a:xfrm>
        </p:spPr>
        <p:txBody>
          <a:bodyPr/>
          <a:lstStyle/>
          <a:p>
            <a:pPr eaLnBrk="1" hangingPunct="1"/>
            <a:r>
              <a:rPr lang="ja-JP" altLang="en-US" sz="4400" dirty="0"/>
              <a:t>２．日本的経営</a:t>
            </a:r>
            <a:r>
              <a:rPr lang="en-US" altLang="ja-JP" sz="4400" dirty="0"/>
              <a:t>-1</a:t>
            </a:r>
            <a:endParaRPr lang="ja-JP" altLang="en-US" sz="4400" dirty="0"/>
          </a:p>
        </p:txBody>
      </p:sp>
      <p:sp>
        <p:nvSpPr>
          <p:cNvPr id="11269" name="Rectangle 3"/>
          <p:cNvSpPr>
            <a:spLocks noGrp="1" noChangeArrowheads="1"/>
          </p:cNvSpPr>
          <p:nvPr>
            <p:ph type="body" idx="1"/>
          </p:nvPr>
        </p:nvSpPr>
        <p:spPr>
          <a:xfrm>
            <a:off x="609599" y="1391920"/>
            <a:ext cx="8270875" cy="5018405"/>
          </a:xfrm>
        </p:spPr>
        <p:txBody>
          <a:bodyPr/>
          <a:lstStyle/>
          <a:p>
            <a:pPr eaLnBrk="1" hangingPunct="1">
              <a:spcBef>
                <a:spcPts val="600"/>
              </a:spcBef>
            </a:pPr>
            <a:r>
              <a:rPr lang="ja-JP" altLang="en-US" sz="2800" dirty="0"/>
              <a:t>日本的経営スタイル</a:t>
            </a:r>
            <a:r>
              <a:rPr lang="en-US" altLang="ja-JP" sz="2800" dirty="0"/>
              <a:t>-1</a:t>
            </a:r>
          </a:p>
          <a:p>
            <a:pPr lvl="1" eaLnBrk="1" hangingPunct="1">
              <a:spcBef>
                <a:spcPts val="600"/>
              </a:spcBef>
            </a:pPr>
            <a:r>
              <a:rPr lang="ja-JP" altLang="en-US" sz="2400" dirty="0"/>
              <a:t>終身雇用：会社が定年まで</a:t>
            </a:r>
            <a:r>
              <a:rPr lang="ja-JP" altLang="en-US" sz="2400" dirty="0">
                <a:solidFill>
                  <a:srgbClr val="FF0000"/>
                </a:solidFill>
              </a:rPr>
              <a:t>雇用</a:t>
            </a:r>
            <a:r>
              <a:rPr lang="ja-JP" altLang="en-US" sz="2400" dirty="0"/>
              <a:t>を保証</a:t>
            </a:r>
            <a:endParaRPr lang="en-US" altLang="ja-JP" sz="2400" dirty="0"/>
          </a:p>
          <a:p>
            <a:pPr lvl="2" eaLnBrk="1" hangingPunct="1">
              <a:spcBef>
                <a:spcPts val="600"/>
              </a:spcBef>
            </a:pPr>
            <a:r>
              <a:rPr lang="ja-JP" altLang="en-US" sz="2000" dirty="0"/>
              <a:t>メリット：働く</a:t>
            </a:r>
            <a:r>
              <a:rPr lang="ja-JP" altLang="en-US" sz="2000" dirty="0">
                <a:solidFill>
                  <a:srgbClr val="FF0000"/>
                </a:solidFill>
              </a:rPr>
              <a:t>モチベーション</a:t>
            </a:r>
            <a:r>
              <a:rPr lang="ja-JP" altLang="en-US" sz="2000" dirty="0"/>
              <a:t>を高める</a:t>
            </a:r>
            <a:br>
              <a:rPr lang="en-US" altLang="ja-JP" sz="2000" dirty="0"/>
            </a:br>
            <a:r>
              <a:rPr lang="ja-JP" altLang="en-US" sz="2000" dirty="0"/>
              <a:t>　　　　　技術・ノウハウの</a:t>
            </a:r>
            <a:r>
              <a:rPr lang="ja-JP" altLang="en-US" sz="2000" dirty="0">
                <a:solidFill>
                  <a:srgbClr val="FF0000"/>
                </a:solidFill>
              </a:rPr>
              <a:t>蓄積</a:t>
            </a:r>
            <a:r>
              <a:rPr lang="ja-JP" altLang="en-US" sz="2000" dirty="0"/>
              <a:t>が容易</a:t>
            </a:r>
            <a:endParaRPr lang="en-US" altLang="ja-JP" sz="2000" dirty="0"/>
          </a:p>
          <a:p>
            <a:pPr lvl="2" eaLnBrk="1" hangingPunct="1">
              <a:spcBef>
                <a:spcPts val="600"/>
              </a:spcBef>
            </a:pPr>
            <a:r>
              <a:rPr lang="ja-JP" altLang="en-US" sz="2000" dirty="0"/>
              <a:t>デメリット：簡単に解雇できないため</a:t>
            </a:r>
            <a:r>
              <a:rPr lang="ja-JP" altLang="en-US" sz="2000" dirty="0">
                <a:solidFill>
                  <a:srgbClr val="FF0000"/>
                </a:solidFill>
              </a:rPr>
              <a:t>人件</a:t>
            </a:r>
            <a:r>
              <a:rPr lang="ja-JP" altLang="en-US" sz="2000" dirty="0"/>
              <a:t>費が足枷</a:t>
            </a:r>
            <a:endParaRPr lang="en-US" altLang="ja-JP" sz="2000" dirty="0"/>
          </a:p>
          <a:p>
            <a:pPr lvl="1" eaLnBrk="1" hangingPunct="1">
              <a:spcBef>
                <a:spcPts val="600"/>
              </a:spcBef>
            </a:pPr>
            <a:r>
              <a:rPr lang="ja-JP" altLang="en-US" sz="2400" dirty="0"/>
              <a:t>年功序列：年齢と</a:t>
            </a:r>
            <a:r>
              <a:rPr lang="ja-JP" altLang="en-US" sz="2400" dirty="0">
                <a:solidFill>
                  <a:srgbClr val="FF0000"/>
                </a:solidFill>
              </a:rPr>
              <a:t>勤続</a:t>
            </a:r>
            <a:r>
              <a:rPr lang="ja-JP" altLang="en-US" sz="2400" dirty="0"/>
              <a:t>年数を基準とした昇進・昇級</a:t>
            </a:r>
            <a:endParaRPr lang="en-US" altLang="ja-JP" sz="2400" dirty="0"/>
          </a:p>
          <a:p>
            <a:pPr lvl="2" eaLnBrk="1" hangingPunct="1">
              <a:spcBef>
                <a:spcPts val="600"/>
              </a:spcBef>
            </a:pPr>
            <a:r>
              <a:rPr lang="ja-JP" altLang="en-US" sz="2000" dirty="0"/>
              <a:t>メリット：若くて辞めては損なため、従業員の</a:t>
            </a:r>
            <a:r>
              <a:rPr lang="ja-JP" altLang="en-US" sz="2000" dirty="0">
                <a:solidFill>
                  <a:srgbClr val="FF0000"/>
                </a:solidFill>
              </a:rPr>
              <a:t>定着</a:t>
            </a:r>
            <a:r>
              <a:rPr lang="ja-JP" altLang="en-US" sz="2000" dirty="0"/>
              <a:t>率を上げる</a:t>
            </a:r>
            <a:endParaRPr lang="en-US" altLang="ja-JP" sz="2000" dirty="0"/>
          </a:p>
          <a:p>
            <a:pPr lvl="2" eaLnBrk="1" hangingPunct="1">
              <a:spcBef>
                <a:spcPts val="600"/>
              </a:spcBef>
            </a:pPr>
            <a:r>
              <a:rPr lang="ja-JP" altLang="en-US" sz="2000" dirty="0"/>
              <a:t>デメリット：高齢者が多いと</a:t>
            </a:r>
            <a:r>
              <a:rPr lang="ja-JP" altLang="en-US" sz="2000" dirty="0">
                <a:solidFill>
                  <a:srgbClr val="FF0000"/>
                </a:solidFill>
              </a:rPr>
              <a:t>人件</a:t>
            </a:r>
            <a:r>
              <a:rPr lang="ja-JP" altLang="en-US" sz="2000" dirty="0"/>
              <a:t>費が足枷</a:t>
            </a:r>
            <a:br>
              <a:rPr lang="en-US" altLang="ja-JP" sz="2000" dirty="0"/>
            </a:br>
            <a:r>
              <a:rPr lang="ja-JP" altLang="en-US" sz="2000" dirty="0"/>
              <a:t>　　　　　　 能力と給料が</a:t>
            </a:r>
            <a:r>
              <a:rPr lang="ja-JP" altLang="en-US" sz="2000" dirty="0">
                <a:solidFill>
                  <a:srgbClr val="FF0000"/>
                </a:solidFill>
              </a:rPr>
              <a:t>つり合わない</a:t>
            </a:r>
            <a:r>
              <a:rPr lang="ja-JP" altLang="en-US" sz="2000" dirty="0"/>
              <a:t>ことがある（高齢者も若手も）</a:t>
            </a:r>
            <a:endParaRPr lang="en-US" altLang="ja-JP" sz="2000" dirty="0"/>
          </a:p>
          <a:p>
            <a:pPr lvl="1" eaLnBrk="1" hangingPunct="1">
              <a:spcBef>
                <a:spcPts val="600"/>
              </a:spcBef>
            </a:pPr>
            <a:r>
              <a:rPr lang="ja-JP" altLang="en-US" sz="2400" dirty="0"/>
              <a:t>企業別労働組合：</a:t>
            </a:r>
            <a:r>
              <a:rPr lang="ja-JP" altLang="en-US" sz="2400" dirty="0">
                <a:solidFill>
                  <a:srgbClr val="FF0000"/>
                </a:solidFill>
              </a:rPr>
              <a:t>企業</a:t>
            </a:r>
            <a:r>
              <a:rPr lang="ja-JP" altLang="en-US" sz="2400" dirty="0"/>
              <a:t>別に構成された労働組合</a:t>
            </a:r>
            <a:endParaRPr lang="en-US" altLang="ja-JP" sz="2400" dirty="0"/>
          </a:p>
          <a:p>
            <a:pPr lvl="2" eaLnBrk="1" hangingPunct="1">
              <a:spcBef>
                <a:spcPts val="600"/>
              </a:spcBef>
            </a:pPr>
            <a:r>
              <a:rPr lang="ja-JP" altLang="en-US" sz="2000" dirty="0"/>
              <a:t>メリット：組合と企業が運命共同体のため</a:t>
            </a:r>
            <a:r>
              <a:rPr lang="ja-JP" altLang="en-US" sz="2000" dirty="0">
                <a:solidFill>
                  <a:srgbClr val="FF0000"/>
                </a:solidFill>
              </a:rPr>
              <a:t>争議</a:t>
            </a:r>
            <a:r>
              <a:rPr lang="ja-JP" altLang="en-US" sz="2000" dirty="0"/>
              <a:t>が起きにくい</a:t>
            </a:r>
            <a:endParaRPr lang="en-US" altLang="ja-JP" sz="2000" dirty="0"/>
          </a:p>
          <a:p>
            <a:pPr lvl="2" eaLnBrk="1" hangingPunct="1">
              <a:spcBef>
                <a:spcPts val="600"/>
              </a:spcBef>
            </a:pPr>
            <a:r>
              <a:rPr lang="ja-JP" altLang="en-US" sz="2000" dirty="0"/>
              <a:t>デメリット：御用組合となり、</a:t>
            </a:r>
            <a:r>
              <a:rPr lang="ja-JP" altLang="en-US" sz="2000" dirty="0">
                <a:solidFill>
                  <a:srgbClr val="FF0000"/>
                </a:solidFill>
              </a:rPr>
              <a:t>独立</a:t>
            </a:r>
            <a:r>
              <a:rPr lang="ja-JP" altLang="en-US" sz="2000" dirty="0"/>
              <a:t>性に乏しい</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5BA7FDBF-3580-4797-A5B7-B4CBC155A590}" type="slidenum">
              <a:rPr lang="en-US" altLang="ja-JP"/>
              <a:pPr>
                <a:defRPr/>
              </a:pPr>
              <a:t>6</a:t>
            </a:fld>
            <a:endParaRPr lang="en-US" altLang="ja-JP" dirty="0"/>
          </a:p>
        </p:txBody>
      </p:sp>
      <p:sp>
        <p:nvSpPr>
          <p:cNvPr id="12292" name="Rectangle 2"/>
          <p:cNvSpPr>
            <a:spLocks noGrp="1" noChangeArrowheads="1"/>
          </p:cNvSpPr>
          <p:nvPr>
            <p:ph type="title"/>
          </p:nvPr>
        </p:nvSpPr>
        <p:spPr>
          <a:xfrm>
            <a:off x="569913" y="431800"/>
            <a:ext cx="8229600" cy="1252538"/>
          </a:xfrm>
        </p:spPr>
        <p:txBody>
          <a:bodyPr/>
          <a:lstStyle/>
          <a:p>
            <a:pPr eaLnBrk="1" hangingPunct="1"/>
            <a:r>
              <a:rPr lang="ja-JP" altLang="en-US" dirty="0"/>
              <a:t>２．日本的経営</a:t>
            </a:r>
            <a:r>
              <a:rPr lang="en-US" altLang="ja-JP" dirty="0"/>
              <a:t>-2</a:t>
            </a:r>
            <a:endParaRPr lang="ja-JP" altLang="en-US" sz="4400" dirty="0"/>
          </a:p>
        </p:txBody>
      </p:sp>
      <p:sp>
        <p:nvSpPr>
          <p:cNvPr id="12293" name="Rectangle 3"/>
          <p:cNvSpPr>
            <a:spLocks noGrp="1" noChangeArrowheads="1"/>
          </p:cNvSpPr>
          <p:nvPr>
            <p:ph type="body" idx="1"/>
          </p:nvPr>
        </p:nvSpPr>
        <p:spPr>
          <a:xfrm>
            <a:off x="714375" y="1532890"/>
            <a:ext cx="8166099" cy="4896485"/>
          </a:xfrm>
        </p:spPr>
        <p:txBody>
          <a:bodyPr/>
          <a:lstStyle/>
          <a:p>
            <a:pPr eaLnBrk="1" hangingPunct="1">
              <a:spcBef>
                <a:spcPts val="600"/>
              </a:spcBef>
            </a:pPr>
            <a:r>
              <a:rPr lang="ja-JP" altLang="en-US" sz="2800" dirty="0"/>
              <a:t>日本的経営スタイル</a:t>
            </a:r>
            <a:r>
              <a:rPr lang="en-US" altLang="ja-JP" sz="2800" dirty="0"/>
              <a:t>-2</a:t>
            </a:r>
          </a:p>
          <a:p>
            <a:pPr lvl="1" eaLnBrk="1" hangingPunct="1">
              <a:spcBef>
                <a:spcPts val="600"/>
              </a:spcBef>
            </a:pPr>
            <a:r>
              <a:rPr lang="ja-JP" altLang="en-US" dirty="0"/>
              <a:t>新卒者の</a:t>
            </a:r>
            <a:r>
              <a:rPr lang="ja-JP" altLang="en-US" dirty="0">
                <a:solidFill>
                  <a:srgbClr val="FF0000"/>
                </a:solidFill>
              </a:rPr>
              <a:t>一括採用</a:t>
            </a:r>
            <a:endParaRPr lang="en-US" altLang="ja-JP" dirty="0"/>
          </a:p>
          <a:p>
            <a:pPr marL="344487" lvl="1" indent="0" eaLnBrk="1" hangingPunct="1">
              <a:spcBef>
                <a:spcPts val="600"/>
              </a:spcBef>
              <a:buNone/>
            </a:pPr>
            <a:r>
              <a:rPr lang="ja-JP" altLang="en-US" dirty="0"/>
              <a:t>　 ⇒ 中途採用が少ない</a:t>
            </a:r>
            <a:endParaRPr lang="en-US" altLang="ja-JP" dirty="0"/>
          </a:p>
          <a:p>
            <a:pPr lvl="2" eaLnBrk="1" hangingPunct="1">
              <a:spcBef>
                <a:spcPts val="600"/>
              </a:spcBef>
            </a:pPr>
            <a:r>
              <a:rPr lang="ja-JP" altLang="en-US" sz="2000" dirty="0"/>
              <a:t>メリット：スタートラインが揃うため</a:t>
            </a:r>
            <a:r>
              <a:rPr lang="ja-JP" altLang="en-US" sz="2000" dirty="0">
                <a:solidFill>
                  <a:srgbClr val="FF0000"/>
                </a:solidFill>
              </a:rPr>
              <a:t>年功序列</a:t>
            </a:r>
            <a:r>
              <a:rPr lang="ja-JP" altLang="en-US" sz="2000" dirty="0"/>
              <a:t>を乱さない</a:t>
            </a:r>
            <a:endParaRPr lang="en-US" altLang="ja-JP" sz="2000" dirty="0"/>
          </a:p>
          <a:p>
            <a:pPr lvl="2" eaLnBrk="1" hangingPunct="1">
              <a:spcBef>
                <a:spcPts val="600"/>
              </a:spcBef>
            </a:pPr>
            <a:r>
              <a:rPr lang="ja-JP" altLang="en-US" sz="2000" dirty="0"/>
              <a:t>デメリット：専門家に育てるのに</a:t>
            </a:r>
            <a:r>
              <a:rPr lang="ja-JP" altLang="en-US" sz="2000" dirty="0">
                <a:solidFill>
                  <a:srgbClr val="FF0000"/>
                </a:solidFill>
              </a:rPr>
              <a:t>時間</a:t>
            </a:r>
            <a:r>
              <a:rPr lang="ja-JP" altLang="en-US" sz="2000" dirty="0"/>
              <a:t>がかかる</a:t>
            </a:r>
            <a:endParaRPr lang="en-US" altLang="ja-JP" dirty="0"/>
          </a:p>
          <a:p>
            <a:pPr marL="671513" lvl="2" indent="0" eaLnBrk="1" hangingPunct="1">
              <a:spcBef>
                <a:spcPts val="600"/>
              </a:spcBef>
              <a:buNone/>
            </a:pPr>
            <a:r>
              <a:rPr lang="ja-JP" altLang="en-US" dirty="0">
                <a:solidFill>
                  <a:srgbClr val="FF0000"/>
                </a:solidFill>
              </a:rPr>
              <a:t>　　　　　　　　</a:t>
            </a:r>
            <a:r>
              <a:rPr lang="ja-JP" altLang="en-US" dirty="0"/>
              <a:t>⇒ </a:t>
            </a:r>
            <a:r>
              <a:rPr lang="ja-JP" altLang="en-US" sz="2000" dirty="0">
                <a:solidFill>
                  <a:srgbClr val="FF0000"/>
                </a:solidFill>
              </a:rPr>
              <a:t>ゼネラリスト</a:t>
            </a:r>
            <a:r>
              <a:rPr lang="ja-JP" altLang="en-US" sz="2000" dirty="0"/>
              <a:t>型社員になりやすい</a:t>
            </a:r>
            <a:endParaRPr lang="en-US" altLang="ja-JP" sz="2000" dirty="0"/>
          </a:p>
          <a:p>
            <a:pPr lvl="1" eaLnBrk="1" hangingPunct="1">
              <a:spcBef>
                <a:spcPts val="600"/>
              </a:spcBef>
            </a:pPr>
            <a:r>
              <a:rPr lang="en-US" altLang="ja-JP" sz="2400" dirty="0"/>
              <a:t>OJT</a:t>
            </a:r>
            <a:r>
              <a:rPr lang="ja-JP" altLang="en-US" sz="2400" dirty="0"/>
              <a:t>とジョブ・ローテーション</a:t>
            </a:r>
            <a:endParaRPr lang="en-US" altLang="ja-JP" sz="2400" dirty="0"/>
          </a:p>
          <a:p>
            <a:pPr lvl="2" eaLnBrk="1" hangingPunct="1">
              <a:spcBef>
                <a:spcPts val="600"/>
              </a:spcBef>
            </a:pPr>
            <a:r>
              <a:rPr lang="ja-JP" altLang="en-US" sz="2000" dirty="0"/>
              <a:t>メリット：仕事の</a:t>
            </a:r>
            <a:r>
              <a:rPr lang="ja-JP" altLang="en-US" sz="2000" dirty="0">
                <a:solidFill>
                  <a:srgbClr val="FF0000"/>
                </a:solidFill>
              </a:rPr>
              <a:t>実践</a:t>
            </a:r>
            <a:r>
              <a:rPr lang="ja-JP" altLang="en-US" sz="2000" dirty="0"/>
              <a:t>を通して技術を身につけられる</a:t>
            </a:r>
            <a:endParaRPr lang="en-US" altLang="ja-JP" dirty="0"/>
          </a:p>
          <a:p>
            <a:pPr marL="671513" lvl="2" indent="0" eaLnBrk="1" hangingPunct="1">
              <a:spcBef>
                <a:spcPts val="600"/>
              </a:spcBef>
              <a:buNone/>
            </a:pPr>
            <a:r>
              <a:rPr lang="ja-JP" altLang="en-US" sz="2000" dirty="0"/>
              <a:t>　　　　　　 ⇒ いろいろな仕事を覚えられる</a:t>
            </a:r>
            <a:endParaRPr lang="en-US" altLang="ja-JP" sz="2000" dirty="0"/>
          </a:p>
          <a:p>
            <a:pPr lvl="2" eaLnBrk="1" hangingPunct="1">
              <a:spcBef>
                <a:spcPts val="600"/>
              </a:spcBef>
            </a:pPr>
            <a:r>
              <a:rPr lang="ja-JP" altLang="en-US" sz="2000" dirty="0"/>
              <a:t>デメリット：スペシャリスト型社員に</a:t>
            </a:r>
            <a:r>
              <a:rPr lang="ja-JP" altLang="en-US" sz="2000" dirty="0">
                <a:solidFill>
                  <a:srgbClr val="FF0000"/>
                </a:solidFill>
              </a:rPr>
              <a:t>なりにくい</a:t>
            </a:r>
            <a:endParaRPr lang="en-US" altLang="ja-JP" dirty="0"/>
          </a:p>
          <a:p>
            <a:pPr marL="671513" lvl="2" indent="0" eaLnBrk="1" hangingPunct="1">
              <a:spcBef>
                <a:spcPts val="600"/>
              </a:spcBef>
              <a:buNone/>
            </a:pPr>
            <a:r>
              <a:rPr lang="ja-JP" altLang="en-US" sz="2000" dirty="0"/>
              <a:t>　　　　　　　 ⇒ 一人前になるのに</a:t>
            </a:r>
            <a:r>
              <a:rPr lang="ja-JP" altLang="en-US" sz="2000" dirty="0">
                <a:solidFill>
                  <a:srgbClr val="FF0000"/>
                </a:solidFill>
              </a:rPr>
              <a:t>時間</a:t>
            </a:r>
            <a:r>
              <a:rPr lang="ja-JP" altLang="en-US" sz="2000" dirty="0"/>
              <a:t>がかかる</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85C2D8A9-5E00-4E0E-A77D-9009DFA0C309}" type="slidenum">
              <a:rPr lang="en-US" altLang="ja-JP"/>
              <a:pPr>
                <a:defRPr/>
              </a:pPr>
              <a:t>7</a:t>
            </a:fld>
            <a:endParaRPr lang="en-US" altLang="ja-JP" dirty="0"/>
          </a:p>
        </p:txBody>
      </p:sp>
      <p:sp>
        <p:nvSpPr>
          <p:cNvPr id="13316" name="Rectangle 2"/>
          <p:cNvSpPr>
            <a:spLocks noGrp="1" noChangeArrowheads="1"/>
          </p:cNvSpPr>
          <p:nvPr>
            <p:ph type="title"/>
          </p:nvPr>
        </p:nvSpPr>
        <p:spPr>
          <a:xfrm>
            <a:off x="569913" y="431800"/>
            <a:ext cx="8229600" cy="1252538"/>
          </a:xfrm>
        </p:spPr>
        <p:txBody>
          <a:bodyPr/>
          <a:lstStyle/>
          <a:p>
            <a:pPr eaLnBrk="1" hangingPunct="1"/>
            <a:r>
              <a:rPr lang="ja-JP" altLang="en-US" dirty="0"/>
              <a:t>２．日本的経営</a:t>
            </a:r>
            <a:r>
              <a:rPr lang="en-US" altLang="ja-JP" dirty="0"/>
              <a:t>-3</a:t>
            </a:r>
            <a:endParaRPr lang="ja-JP" altLang="en-US" sz="4400" dirty="0"/>
          </a:p>
        </p:txBody>
      </p:sp>
      <p:sp>
        <p:nvSpPr>
          <p:cNvPr id="13317" name="Rectangle 3"/>
          <p:cNvSpPr>
            <a:spLocks noGrp="1" noChangeArrowheads="1"/>
          </p:cNvSpPr>
          <p:nvPr>
            <p:ph type="body" idx="1"/>
          </p:nvPr>
        </p:nvSpPr>
        <p:spPr>
          <a:xfrm>
            <a:off x="676275" y="1485900"/>
            <a:ext cx="8204200" cy="4886325"/>
          </a:xfrm>
        </p:spPr>
        <p:txBody>
          <a:bodyPr/>
          <a:lstStyle/>
          <a:p>
            <a:pPr eaLnBrk="1" hangingPunct="1">
              <a:spcBef>
                <a:spcPts val="800"/>
              </a:spcBef>
            </a:pPr>
            <a:r>
              <a:rPr lang="ja-JP" altLang="en-US" sz="2800" dirty="0"/>
              <a:t>日本的経営スタイル</a:t>
            </a:r>
            <a:r>
              <a:rPr lang="en-US" altLang="ja-JP" sz="2800" dirty="0"/>
              <a:t>-3</a:t>
            </a:r>
          </a:p>
          <a:p>
            <a:pPr lvl="1" eaLnBrk="1" hangingPunct="1">
              <a:spcBef>
                <a:spcPts val="800"/>
              </a:spcBef>
            </a:pPr>
            <a:r>
              <a:rPr lang="ja-JP" altLang="en-US" sz="2400" dirty="0"/>
              <a:t>稟議制度：複数の管理者による</a:t>
            </a:r>
            <a:r>
              <a:rPr lang="ja-JP" altLang="en-US" sz="2400" dirty="0">
                <a:solidFill>
                  <a:srgbClr val="FF0000"/>
                </a:solidFill>
              </a:rPr>
              <a:t>共同合意</a:t>
            </a:r>
            <a:r>
              <a:rPr lang="ja-JP" altLang="en-US" sz="2400" dirty="0"/>
              <a:t>制度</a:t>
            </a:r>
            <a:endParaRPr lang="en-US" altLang="ja-JP" sz="2400" dirty="0"/>
          </a:p>
          <a:p>
            <a:pPr lvl="2" eaLnBrk="1" hangingPunct="1">
              <a:spcBef>
                <a:spcPts val="800"/>
              </a:spcBef>
            </a:pPr>
            <a:r>
              <a:rPr lang="ja-JP" altLang="en-US" sz="2000" dirty="0"/>
              <a:t>メリット：集団主義的意思決定</a:t>
            </a:r>
            <a:r>
              <a:rPr lang="ja-JP" altLang="en-US" sz="2000" b="1" dirty="0">
                <a:solidFill>
                  <a:srgbClr val="FF33CC"/>
                </a:solidFill>
              </a:rPr>
              <a:t>（</a:t>
            </a:r>
            <a:r>
              <a:rPr lang="ja-JP" altLang="en-US" sz="2000" dirty="0">
                <a:solidFill>
                  <a:srgbClr val="FF0000"/>
                </a:solidFill>
              </a:rPr>
              <a:t>集団責任</a:t>
            </a:r>
            <a:r>
              <a:rPr lang="ja-JP" altLang="en-US" sz="2000" b="1" dirty="0">
                <a:solidFill>
                  <a:srgbClr val="FF33CC"/>
                </a:solidFill>
              </a:rPr>
              <a:t>）*</a:t>
            </a:r>
            <a:r>
              <a:rPr lang="ja-JP" altLang="en-US" sz="2000" dirty="0"/>
              <a:t>にふさわしい</a:t>
            </a:r>
            <a:endParaRPr lang="en-US" altLang="ja-JP" sz="2000" dirty="0"/>
          </a:p>
          <a:p>
            <a:pPr lvl="2" eaLnBrk="1" hangingPunct="1">
              <a:spcBef>
                <a:spcPts val="800"/>
              </a:spcBef>
            </a:pPr>
            <a:r>
              <a:rPr lang="ja-JP" altLang="en-US" sz="2000" dirty="0"/>
              <a:t>デメリット：トップダウン型の意思決定が</a:t>
            </a:r>
            <a:r>
              <a:rPr lang="ja-JP" altLang="en-US" sz="2000" dirty="0">
                <a:solidFill>
                  <a:srgbClr val="FF0000"/>
                </a:solidFill>
              </a:rPr>
              <a:t>できない</a:t>
            </a:r>
            <a:endParaRPr lang="en-US" altLang="ja-JP" dirty="0"/>
          </a:p>
          <a:p>
            <a:pPr marL="671513" lvl="2" indent="0" eaLnBrk="1" hangingPunct="1">
              <a:spcBef>
                <a:spcPts val="800"/>
              </a:spcBef>
              <a:buNone/>
            </a:pPr>
            <a:r>
              <a:rPr lang="ja-JP" altLang="en-US" sz="2000" dirty="0">
                <a:solidFill>
                  <a:srgbClr val="FF0000"/>
                </a:solidFill>
              </a:rPr>
              <a:t>　　　　　</a:t>
            </a:r>
            <a:r>
              <a:rPr lang="ja-JP" altLang="en-US" sz="2000" dirty="0"/>
              <a:t>　　 ⇒ </a:t>
            </a:r>
            <a:r>
              <a:rPr lang="ja-JP" altLang="en-US" sz="2000" dirty="0">
                <a:solidFill>
                  <a:srgbClr val="FF0000"/>
                </a:solidFill>
              </a:rPr>
              <a:t>迅速</a:t>
            </a:r>
            <a:r>
              <a:rPr lang="ja-JP" altLang="en-US" sz="2000" dirty="0"/>
              <a:t>な意思決定ができない</a:t>
            </a:r>
            <a:endParaRPr lang="en-US" altLang="ja-JP" sz="2000" dirty="0"/>
          </a:p>
          <a:p>
            <a:pPr marL="671513" lvl="2" indent="0" eaLnBrk="1" hangingPunct="1">
              <a:spcBef>
                <a:spcPts val="800"/>
              </a:spcBef>
              <a:buNone/>
            </a:pPr>
            <a:r>
              <a:rPr lang="ja-JP" altLang="en-US" dirty="0"/>
              <a:t>　　　　　　　 ⇒ </a:t>
            </a:r>
            <a:r>
              <a:rPr lang="ja-JP" altLang="en-US" sz="2000" dirty="0"/>
              <a:t>責任の所在が</a:t>
            </a:r>
            <a:r>
              <a:rPr lang="ja-JP" altLang="en-US" sz="2000" dirty="0">
                <a:solidFill>
                  <a:srgbClr val="FF0000"/>
                </a:solidFill>
              </a:rPr>
              <a:t>あいまい</a:t>
            </a:r>
            <a:r>
              <a:rPr lang="ja-JP" altLang="en-US" sz="2000" dirty="0"/>
              <a:t>になる</a:t>
            </a:r>
            <a:endParaRPr lang="en-US" altLang="ja-JP" sz="2000" dirty="0"/>
          </a:p>
          <a:p>
            <a:pPr lvl="1" eaLnBrk="1" hangingPunct="1">
              <a:spcBef>
                <a:spcPts val="800"/>
              </a:spcBef>
            </a:pPr>
            <a:r>
              <a:rPr lang="ja-JP" altLang="en-US" sz="2400" dirty="0">
                <a:solidFill>
                  <a:srgbClr val="FF0000"/>
                </a:solidFill>
              </a:rPr>
              <a:t>家族</a:t>
            </a:r>
            <a:r>
              <a:rPr lang="ja-JP" altLang="en-US" sz="2400" dirty="0"/>
              <a:t>主義的、全人的結合の経営</a:t>
            </a:r>
            <a:endParaRPr lang="en-US" altLang="ja-JP" sz="2400" dirty="0"/>
          </a:p>
          <a:p>
            <a:pPr lvl="2" eaLnBrk="1" hangingPunct="1">
              <a:spcBef>
                <a:spcPts val="800"/>
              </a:spcBef>
            </a:pPr>
            <a:r>
              <a:rPr lang="ja-JP" altLang="en-US" sz="2000" dirty="0"/>
              <a:t>メリット：</a:t>
            </a:r>
            <a:r>
              <a:rPr lang="ja-JP" altLang="en-US" sz="2000" dirty="0">
                <a:solidFill>
                  <a:srgbClr val="FF0000"/>
                </a:solidFill>
              </a:rPr>
              <a:t>福利厚生</a:t>
            </a:r>
            <a:r>
              <a:rPr lang="ja-JP" altLang="en-US" sz="2000" dirty="0"/>
              <a:t>制度が手厚くなる</a:t>
            </a:r>
            <a:endParaRPr lang="en-US" altLang="ja-JP" dirty="0"/>
          </a:p>
          <a:p>
            <a:pPr marL="671513" lvl="2" indent="0" eaLnBrk="1" hangingPunct="1">
              <a:spcBef>
                <a:spcPts val="800"/>
              </a:spcBef>
              <a:buNone/>
            </a:pPr>
            <a:r>
              <a:rPr lang="ja-JP" altLang="en-US" sz="2000" dirty="0"/>
              <a:t>　　　　　　 ⇒ 従業員へのきめ細かな</a:t>
            </a:r>
            <a:r>
              <a:rPr lang="ja-JP" altLang="en-US" sz="2000" dirty="0">
                <a:solidFill>
                  <a:srgbClr val="FF0000"/>
                </a:solidFill>
              </a:rPr>
              <a:t>配慮</a:t>
            </a:r>
            <a:r>
              <a:rPr lang="ja-JP" altLang="en-US" sz="2000" dirty="0"/>
              <a:t>に富む</a:t>
            </a:r>
            <a:endParaRPr lang="en-US" altLang="ja-JP" sz="2000" dirty="0"/>
          </a:p>
          <a:p>
            <a:pPr lvl="2" eaLnBrk="1" hangingPunct="1">
              <a:spcBef>
                <a:spcPts val="800"/>
              </a:spcBef>
            </a:pPr>
            <a:r>
              <a:rPr lang="ja-JP" altLang="en-US" sz="2000" dirty="0"/>
              <a:t>デメリット：</a:t>
            </a:r>
            <a:r>
              <a:rPr lang="ja-JP" altLang="en-US" sz="2000" dirty="0">
                <a:solidFill>
                  <a:srgbClr val="FF0000"/>
                </a:solidFill>
              </a:rPr>
              <a:t>福利厚生</a:t>
            </a:r>
            <a:r>
              <a:rPr lang="ja-JP" altLang="en-US" sz="2000" dirty="0"/>
              <a:t>に大きな</a:t>
            </a:r>
            <a:r>
              <a:rPr lang="ja-JP" altLang="en-US" sz="2000" dirty="0">
                <a:solidFill>
                  <a:srgbClr val="FF0000"/>
                </a:solidFill>
              </a:rPr>
              <a:t>コスト</a:t>
            </a:r>
            <a:r>
              <a:rPr lang="ja-JP" altLang="en-US" sz="2000" dirty="0"/>
              <a:t>がかかる</a:t>
            </a:r>
            <a:endParaRPr lang="en-US" altLang="ja-JP" dirty="0"/>
          </a:p>
          <a:p>
            <a:pPr marL="671513" lvl="2" indent="0" eaLnBrk="1" hangingPunct="1">
              <a:spcBef>
                <a:spcPts val="800"/>
              </a:spcBef>
              <a:buNone/>
            </a:pPr>
            <a:r>
              <a:rPr lang="ja-JP" altLang="en-US" dirty="0"/>
              <a:t>　　　　　　　  ⇒ </a:t>
            </a:r>
            <a:r>
              <a:rPr lang="ja-JP" altLang="en-US" sz="2000" dirty="0"/>
              <a:t>簡単に退職勧告できない</a:t>
            </a:r>
            <a:r>
              <a:rPr lang="ja-JP" altLang="en-US" sz="2000" dirty="0">
                <a:solidFill>
                  <a:srgbClr val="FF0000"/>
                </a:solidFill>
              </a:rPr>
              <a:t>終身雇用</a:t>
            </a:r>
            <a:r>
              <a:rPr lang="ja-JP" altLang="en-US" sz="2000" dirty="0"/>
              <a:t>にはプラス</a:t>
            </a:r>
            <a:endParaRPr lang="en-US" altLang="ja-JP" sz="2000" dirty="0"/>
          </a:p>
          <a:p>
            <a:pPr eaLnBrk="1" hangingPunct="1">
              <a:spcBef>
                <a:spcPts val="800"/>
              </a:spcBef>
            </a:pP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567B7042-C2E7-4125-BF8B-8ED64870A964}" type="slidenum">
              <a:rPr lang="en-US" altLang="ja-JP"/>
              <a:pPr>
                <a:defRPr/>
              </a:pPr>
              <a:t>8</a:t>
            </a:fld>
            <a:endParaRPr lang="en-US" altLang="ja-JP" dirty="0"/>
          </a:p>
        </p:txBody>
      </p:sp>
      <p:sp>
        <p:nvSpPr>
          <p:cNvPr id="14340" name="Rectangle 2"/>
          <p:cNvSpPr>
            <a:spLocks noGrp="1" noChangeArrowheads="1"/>
          </p:cNvSpPr>
          <p:nvPr>
            <p:ph type="title"/>
          </p:nvPr>
        </p:nvSpPr>
        <p:spPr>
          <a:xfrm>
            <a:off x="469900" y="582613"/>
            <a:ext cx="8574088" cy="1252537"/>
          </a:xfrm>
        </p:spPr>
        <p:txBody>
          <a:bodyPr/>
          <a:lstStyle/>
          <a:p>
            <a:pPr eaLnBrk="1" hangingPunct="1"/>
            <a:r>
              <a:rPr lang="ja-JP" altLang="en-US" dirty="0"/>
              <a:t>２．日本的経営</a:t>
            </a:r>
            <a:r>
              <a:rPr lang="en-US" altLang="ja-JP" dirty="0"/>
              <a:t>-4</a:t>
            </a:r>
            <a:endParaRPr lang="ja-JP" altLang="en-US" dirty="0"/>
          </a:p>
        </p:txBody>
      </p:sp>
      <p:pic>
        <p:nvPicPr>
          <p:cNvPr id="14342" name="Picture 2"/>
          <p:cNvPicPr>
            <a:picLocks noChangeAspect="1" noChangeArrowheads="1"/>
          </p:cNvPicPr>
          <p:nvPr/>
        </p:nvPicPr>
        <p:blipFill>
          <a:blip r:embed="rId3" cstate="print"/>
          <a:srcRect/>
          <a:stretch>
            <a:fillRect/>
          </a:stretch>
        </p:blipFill>
        <p:spPr bwMode="auto">
          <a:xfrm>
            <a:off x="942975" y="3057501"/>
            <a:ext cx="7686675" cy="2536719"/>
          </a:xfrm>
          <a:prstGeom prst="rect">
            <a:avLst/>
          </a:prstGeom>
          <a:noFill/>
          <a:ln w="9525">
            <a:noFill/>
            <a:miter lim="800000"/>
            <a:headEnd/>
            <a:tailEnd/>
          </a:ln>
        </p:spPr>
      </p:pic>
      <p:sp>
        <p:nvSpPr>
          <p:cNvPr id="7" name="コンテンツ プレースホルダ 6"/>
          <p:cNvSpPr>
            <a:spLocks noGrp="1"/>
          </p:cNvSpPr>
          <p:nvPr>
            <p:ph idx="1"/>
          </p:nvPr>
        </p:nvSpPr>
        <p:spPr>
          <a:xfrm>
            <a:off x="457200" y="1470991"/>
            <a:ext cx="8229600" cy="4631359"/>
          </a:xfrm>
        </p:spPr>
        <p:txBody>
          <a:bodyPr/>
          <a:lstStyle/>
          <a:p>
            <a:r>
              <a:rPr lang="ja-JP" altLang="en-US" dirty="0"/>
              <a:t>日米</a:t>
            </a:r>
            <a:r>
              <a:rPr lang="ja-JP" altLang="en-US" sz="2800" dirty="0"/>
              <a:t>企業の経営スタイルの比較</a:t>
            </a:r>
            <a:endParaRPr lang="en-US" altLang="ja-JP" sz="2800" dirty="0"/>
          </a:p>
          <a:p>
            <a:r>
              <a:rPr kumimoji="1" lang="ja-JP" altLang="en-US" b="1" dirty="0">
                <a:solidFill>
                  <a:srgbClr val="FF0000"/>
                </a:solidFill>
              </a:rPr>
              <a:t>宿題</a:t>
            </a:r>
            <a:r>
              <a:rPr kumimoji="1" lang="en-US" altLang="ja-JP" b="1" dirty="0">
                <a:solidFill>
                  <a:srgbClr val="FF0000"/>
                </a:solidFill>
              </a:rPr>
              <a:t>3</a:t>
            </a:r>
            <a:r>
              <a:rPr kumimoji="1" lang="ja-JP" altLang="en-US" b="1" dirty="0">
                <a:solidFill>
                  <a:srgbClr val="FF0000"/>
                </a:solidFill>
              </a:rPr>
              <a:t>：日中の経営スタイルの違い（</a:t>
            </a:r>
            <a:r>
              <a:rPr lang="en-US" altLang="ja-JP" b="1" dirty="0">
                <a:solidFill>
                  <a:srgbClr val="FF0000"/>
                </a:solidFill>
              </a:rPr>
              <a:t>7</a:t>
            </a:r>
            <a:r>
              <a:rPr kumimoji="1" lang="ja-JP" altLang="en-US" b="1" dirty="0">
                <a:solidFill>
                  <a:srgbClr val="FF0000"/>
                </a:solidFill>
              </a:rPr>
              <a:t>月</a:t>
            </a:r>
            <a:r>
              <a:rPr lang="en-US" altLang="ja-JP" b="1" dirty="0">
                <a:solidFill>
                  <a:srgbClr val="FF0000"/>
                </a:solidFill>
              </a:rPr>
              <a:t>13</a:t>
            </a:r>
            <a:r>
              <a:rPr kumimoji="1" lang="ja-JP" altLang="en-US" b="1" dirty="0">
                <a:solidFill>
                  <a:srgbClr val="FF0000"/>
                </a:solidFill>
              </a:rPr>
              <a:t>日提出）</a:t>
            </a:r>
            <a:endParaRPr kumimoji="1" lang="ja-JP" altLang="en-US" sz="2800" b="1" dirty="0">
              <a:solidFill>
                <a:srgbClr val="FF0000"/>
              </a:solidFill>
            </a:endParaRPr>
          </a:p>
        </p:txBody>
      </p:sp>
      <p:sp>
        <p:nvSpPr>
          <p:cNvPr id="8" name="日付プレースホルダ 7"/>
          <p:cNvSpPr>
            <a:spLocks noGrp="1"/>
          </p:cNvSpPr>
          <p:nvPr>
            <p:ph type="dt" sz="half" idx="10"/>
          </p:nvPr>
        </p:nvSpPr>
        <p:spPr/>
        <p:txBody>
          <a:bodyPr/>
          <a:lstStyle/>
          <a:p>
            <a:pPr>
              <a:defRPr/>
            </a:pPr>
            <a:r>
              <a:rPr lang="ja-JP" altLang="en-US"/>
              <a:t>「マネジメント原理」</a:t>
            </a:r>
            <a:endParaRPr lang="en-US" altLang="ja-JP"/>
          </a:p>
        </p:txBody>
      </p:sp>
      <p:sp>
        <p:nvSpPr>
          <p:cNvPr id="2" name="正方形/長方形 1"/>
          <p:cNvSpPr/>
          <p:nvPr/>
        </p:nvSpPr>
        <p:spPr>
          <a:xfrm>
            <a:off x="3022715" y="2494062"/>
            <a:ext cx="3429144" cy="369332"/>
          </a:xfrm>
          <a:prstGeom prst="rect">
            <a:avLst/>
          </a:prstGeom>
        </p:spPr>
        <p:txBody>
          <a:bodyPr wrap="none">
            <a:spAutoFit/>
          </a:bodyPr>
          <a:lstStyle/>
          <a:p>
            <a:r>
              <a:rPr lang="ja-JP" altLang="en-US" sz="1800" dirty="0"/>
              <a:t>（公務員</a:t>
            </a:r>
            <a:r>
              <a:rPr lang="en-US" altLang="ja-JP" sz="1800" dirty="0"/>
              <a:t>V</a:t>
            </a:r>
            <a:r>
              <a:rPr lang="ja-JP" altLang="en-US" sz="1800" dirty="0"/>
              <a:t>テキスト</a:t>
            </a:r>
            <a:r>
              <a:rPr lang="en-US" altLang="ja-JP" sz="1800" dirty="0"/>
              <a:t>13 </a:t>
            </a:r>
            <a:r>
              <a:rPr lang="ja-JP" altLang="en-US" sz="1800" dirty="0"/>
              <a:t>経営学より）</a:t>
            </a:r>
            <a:endParaRPr lang="en-US" altLang="ja-JP" sz="1800"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42"/>
                                        </p:tgtEl>
                                        <p:attrNameLst>
                                          <p:attrName>style.visibility</p:attrName>
                                        </p:attrNameLst>
                                      </p:cBhvr>
                                      <p:to>
                                        <p:strVal val="visible"/>
                                      </p:to>
                                    </p:set>
                                    <p:animEffect transition="in" filter="fade">
                                      <p:cBhvr>
                                        <p:cTn id="17" dur="500"/>
                                        <p:tgtEl>
                                          <p:spTgt spid="1434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国際経営と日本的経営</a:t>
            </a:r>
            <a:endParaRPr lang="en-US" altLang="ja-JP" dirty="0"/>
          </a:p>
        </p:txBody>
      </p:sp>
      <p:sp>
        <p:nvSpPr>
          <p:cNvPr id="6" name="スライド番号プレースホルダ 5"/>
          <p:cNvSpPr>
            <a:spLocks noGrp="1"/>
          </p:cNvSpPr>
          <p:nvPr>
            <p:ph type="sldNum" sz="quarter" idx="12"/>
          </p:nvPr>
        </p:nvSpPr>
        <p:spPr/>
        <p:txBody>
          <a:bodyPr/>
          <a:lstStyle/>
          <a:p>
            <a:pPr>
              <a:defRPr/>
            </a:pPr>
            <a:fld id="{439E2116-B1CC-4C5B-92CD-EB4B5458C62D}" type="slidenum">
              <a:rPr lang="en-US" altLang="ja-JP"/>
              <a:pPr>
                <a:defRPr/>
              </a:pPr>
              <a:t>9</a:t>
            </a:fld>
            <a:endParaRPr lang="en-US" altLang="ja-JP" dirty="0"/>
          </a:p>
        </p:txBody>
      </p:sp>
      <p:sp>
        <p:nvSpPr>
          <p:cNvPr id="15364" name="Rectangle 2"/>
          <p:cNvSpPr>
            <a:spLocks noGrp="1" noChangeArrowheads="1"/>
          </p:cNvSpPr>
          <p:nvPr>
            <p:ph type="title"/>
          </p:nvPr>
        </p:nvSpPr>
        <p:spPr>
          <a:xfrm>
            <a:off x="569913" y="431800"/>
            <a:ext cx="8229600" cy="1252538"/>
          </a:xfrm>
        </p:spPr>
        <p:txBody>
          <a:bodyPr/>
          <a:lstStyle/>
          <a:p>
            <a:pPr eaLnBrk="1" hangingPunct="1"/>
            <a:r>
              <a:rPr lang="ja-JP" altLang="en-US" dirty="0"/>
              <a:t>２．日本的経営</a:t>
            </a:r>
            <a:r>
              <a:rPr lang="en-US" altLang="ja-JP" dirty="0"/>
              <a:t>-5</a:t>
            </a:r>
            <a:endParaRPr lang="ja-JP" altLang="en-US" sz="4400" dirty="0"/>
          </a:p>
        </p:txBody>
      </p:sp>
      <p:sp>
        <p:nvSpPr>
          <p:cNvPr id="15365" name="Rectangle 3"/>
          <p:cNvSpPr>
            <a:spLocks noGrp="1" noChangeArrowheads="1"/>
          </p:cNvSpPr>
          <p:nvPr>
            <p:ph type="body" idx="1"/>
          </p:nvPr>
        </p:nvSpPr>
        <p:spPr>
          <a:xfrm>
            <a:off x="733425" y="1588770"/>
            <a:ext cx="8410574" cy="4916805"/>
          </a:xfrm>
        </p:spPr>
        <p:txBody>
          <a:bodyPr/>
          <a:lstStyle/>
          <a:p>
            <a:pPr eaLnBrk="1" hangingPunct="1">
              <a:spcBef>
                <a:spcPts val="1200"/>
              </a:spcBef>
            </a:pPr>
            <a:r>
              <a:rPr lang="ja-JP" altLang="en-US" sz="2800" dirty="0"/>
              <a:t>日本的経営スタイルの問題点</a:t>
            </a:r>
            <a:endParaRPr lang="en-US" altLang="ja-JP" sz="2800" dirty="0"/>
          </a:p>
          <a:p>
            <a:pPr lvl="1" eaLnBrk="1" hangingPunct="1">
              <a:spcBef>
                <a:spcPts val="1200"/>
              </a:spcBef>
            </a:pPr>
            <a:r>
              <a:rPr lang="ja-JP" altLang="en-US" sz="2400" dirty="0"/>
              <a:t>企業の</a:t>
            </a:r>
            <a:r>
              <a:rPr lang="ja-JP" altLang="en-US" sz="2400" dirty="0">
                <a:solidFill>
                  <a:srgbClr val="FF0000"/>
                </a:solidFill>
              </a:rPr>
              <a:t>固定</a:t>
            </a:r>
            <a:r>
              <a:rPr lang="ja-JP" altLang="en-US" sz="2400" dirty="0"/>
              <a:t>費を高める</a:t>
            </a:r>
            <a:endParaRPr lang="en-US" altLang="ja-JP" sz="2400" dirty="0"/>
          </a:p>
          <a:p>
            <a:pPr lvl="2" eaLnBrk="1" hangingPunct="1">
              <a:spcBef>
                <a:spcPts val="1200"/>
              </a:spcBef>
            </a:pPr>
            <a:r>
              <a:rPr lang="ja-JP" altLang="en-US" sz="2000" dirty="0"/>
              <a:t>終身雇用による</a:t>
            </a:r>
            <a:r>
              <a:rPr lang="ja-JP" altLang="en-US" sz="2000" dirty="0">
                <a:solidFill>
                  <a:srgbClr val="FF0000"/>
                </a:solidFill>
              </a:rPr>
              <a:t>人件</a:t>
            </a:r>
            <a:r>
              <a:rPr lang="ja-JP" altLang="en-US" sz="2000" dirty="0"/>
              <a:t>費の高騰を招く</a:t>
            </a:r>
            <a:endParaRPr lang="en-US" altLang="ja-JP" sz="2000" dirty="0"/>
          </a:p>
          <a:p>
            <a:pPr lvl="2" eaLnBrk="1" hangingPunct="1">
              <a:spcBef>
                <a:spcPts val="1200"/>
              </a:spcBef>
            </a:pPr>
            <a:r>
              <a:rPr lang="ja-JP" altLang="en-US" sz="2000" dirty="0"/>
              <a:t>米国では人件費は</a:t>
            </a:r>
            <a:r>
              <a:rPr lang="ja-JP" altLang="en-US" sz="2000" dirty="0">
                <a:solidFill>
                  <a:srgbClr val="FF0000"/>
                </a:solidFill>
              </a:rPr>
              <a:t>変動</a:t>
            </a:r>
            <a:r>
              <a:rPr lang="ja-JP" altLang="en-US" sz="2000" dirty="0"/>
              <a:t>費</a:t>
            </a:r>
            <a:endParaRPr lang="en-US" altLang="ja-JP" sz="2000" dirty="0"/>
          </a:p>
          <a:p>
            <a:pPr lvl="1" eaLnBrk="1" hangingPunct="1">
              <a:spcBef>
                <a:spcPts val="1200"/>
              </a:spcBef>
            </a:pPr>
            <a:r>
              <a:rPr lang="ja-JP" altLang="en-US" sz="2400" dirty="0"/>
              <a:t>若手の活躍の</a:t>
            </a:r>
            <a:r>
              <a:rPr lang="ja-JP" altLang="en-US" sz="2400" dirty="0">
                <a:solidFill>
                  <a:srgbClr val="FF0000"/>
                </a:solidFill>
              </a:rPr>
              <a:t>機会</a:t>
            </a:r>
            <a:r>
              <a:rPr lang="ja-JP" altLang="en-US" sz="2400" dirty="0"/>
              <a:t>が少ない</a:t>
            </a:r>
            <a:endParaRPr lang="en-US" altLang="ja-JP" sz="2400" dirty="0"/>
          </a:p>
          <a:p>
            <a:pPr lvl="2" eaLnBrk="1" hangingPunct="1">
              <a:spcBef>
                <a:spcPts val="1200"/>
              </a:spcBef>
            </a:pPr>
            <a:r>
              <a:rPr lang="ja-JP" altLang="en-US" sz="2000" dirty="0"/>
              <a:t>年功序列により若手が大きな仕事をする機会が</a:t>
            </a:r>
            <a:r>
              <a:rPr lang="ja-JP" altLang="en-US" sz="2000" dirty="0">
                <a:solidFill>
                  <a:srgbClr val="FF0000"/>
                </a:solidFill>
              </a:rPr>
              <a:t>限定</a:t>
            </a:r>
            <a:r>
              <a:rPr lang="ja-JP" altLang="en-US" sz="2000" dirty="0"/>
              <a:t>される</a:t>
            </a:r>
            <a:endParaRPr lang="en-US" altLang="ja-JP" dirty="0"/>
          </a:p>
          <a:p>
            <a:pPr lvl="2" eaLnBrk="1" hangingPunct="1">
              <a:spcBef>
                <a:spcPts val="1200"/>
              </a:spcBef>
            </a:pPr>
            <a:r>
              <a:rPr lang="ja-JP" altLang="en-US" sz="2000" dirty="0"/>
              <a:t>若手の</a:t>
            </a:r>
            <a:r>
              <a:rPr lang="ja-JP" altLang="en-US" sz="2000" dirty="0">
                <a:solidFill>
                  <a:srgbClr val="FF0000"/>
                </a:solidFill>
              </a:rPr>
              <a:t>育成</a:t>
            </a:r>
            <a:r>
              <a:rPr lang="ja-JP" altLang="en-US" sz="2000" dirty="0"/>
              <a:t>にマイナス</a:t>
            </a:r>
            <a:endParaRPr lang="en-US" altLang="ja-JP" sz="2000" dirty="0"/>
          </a:p>
          <a:p>
            <a:pPr lvl="1" eaLnBrk="1" hangingPunct="1">
              <a:spcBef>
                <a:spcPts val="1200"/>
              </a:spcBef>
            </a:pPr>
            <a:r>
              <a:rPr lang="ja-JP" altLang="en-US" sz="2400" dirty="0"/>
              <a:t>企業を離れる自由の欠如</a:t>
            </a:r>
            <a:endParaRPr lang="en-US" altLang="ja-JP" sz="2400" dirty="0"/>
          </a:p>
          <a:p>
            <a:pPr lvl="2" eaLnBrk="1" hangingPunct="1">
              <a:spcBef>
                <a:spcPts val="1200"/>
              </a:spcBef>
            </a:pPr>
            <a:r>
              <a:rPr lang="ja-JP" altLang="en-US" sz="2000" dirty="0"/>
              <a:t>労働市場が流動的でないため</a:t>
            </a:r>
            <a:r>
              <a:rPr lang="ja-JP" altLang="en-US" sz="2000" dirty="0">
                <a:solidFill>
                  <a:srgbClr val="FF0000"/>
                </a:solidFill>
              </a:rPr>
              <a:t>不満</a:t>
            </a:r>
            <a:r>
              <a:rPr lang="ja-JP" altLang="en-US" sz="2000" dirty="0"/>
              <a:t>があっても企業に留まる</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マネジメント原理（説明7）&amp;#x0D;&amp;#x0A;　　　１．国際経営&amp;#x0D;&amp;#x0A;　　　２．日本的経営&amp;quot;&quot;/&gt;&lt;property id=&quot;20307&quot; value=&quot;310&quot;/&gt;&lt;/object&gt;&lt;object type=&quot;3&quot; unique_id=&quot;10005&quot;&gt;&lt;property id=&quot;20148&quot; value=&quot;5&quot;/&gt;&lt;property id=&quot;20300&quot; value=&quot;スライド 2 - &amp;quot;１．国際経営-1&amp;quot;&quot;/&gt;&lt;property id=&quot;20307&quot; value=&quot;333&quot;/&gt;&lt;/object&gt;&lt;object type=&quot;3&quot; unique_id=&quot;10006&quot;&gt;&lt;property id=&quot;20148&quot; value=&quot;5&quot;/&gt;&lt;property id=&quot;20300&quot; value=&quot;スライド 3 - &amp;quot;１．国際経営-2&amp;quot;&quot;/&gt;&lt;property id=&quot;20307&quot; value=&quot;334&quot;/&gt;&lt;/object&gt;&lt;object type=&quot;3&quot; unique_id=&quot;10007&quot;&gt;&lt;property id=&quot;20148&quot; value=&quot;5&quot;/&gt;&lt;property id=&quot;20300&quot; value=&quot;スライド 4 - &amp;quot;１．国際経営-3&amp;quot;&quot;/&gt;&lt;property id=&quot;20307&quot; value=&quot;336&quot;/&gt;&lt;/object&gt;&lt;object type=&quot;3&quot; unique_id=&quot;10008&quot;&gt;&lt;property id=&quot;20148&quot; value=&quot;5&quot;/&gt;&lt;property id=&quot;20300&quot; value=&quot;スライド 5 - &amp;quot;２．日本的経営-1&amp;quot;&quot;/&gt;&lt;property id=&quot;20307&quot; value=&quot;327&quot;/&gt;&lt;/object&gt;&lt;object type=&quot;3&quot; unique_id=&quot;10009&quot;&gt;&lt;property id=&quot;20148&quot; value=&quot;5&quot;/&gt;&lt;property id=&quot;20300&quot; value=&quot;スライド 6 - &amp;quot;２．日本的経営-2&amp;quot;&quot;/&gt;&lt;property id=&quot;20307&quot; value=&quot;328&quot;/&gt;&lt;/object&gt;&lt;object type=&quot;3&quot; unique_id=&quot;10010&quot;&gt;&lt;property id=&quot;20148&quot; value=&quot;5&quot;/&gt;&lt;property id=&quot;20300&quot; value=&quot;スライド 7 - &amp;quot;２．日本的経営-3&amp;quot;&quot;/&gt;&lt;property id=&quot;20307&quot; value=&quot;329&quot;/&gt;&lt;/object&gt;&lt;object type=&quot;3&quot; unique_id=&quot;10011&quot;&gt;&lt;property id=&quot;20148&quot; value=&quot;5&quot;/&gt;&lt;property id=&quot;20300&quot; value=&quot;スライド 8 - &amp;quot;２．日本的経営-4&amp;quot;&quot;/&gt;&lt;property id=&quot;20307&quot; value=&quot;330&quot;/&gt;&lt;/object&gt;&lt;object type=&quot;3&quot; unique_id=&quot;10012&quot;&gt;&lt;property id=&quot;20148&quot; value=&quot;5&quot;/&gt;&lt;property id=&quot;20300&quot; value=&quot;スライド 9 - &amp;quot;２．日本的経営-5&amp;quot;&quot;/&gt;&lt;property id=&quot;20307&quot; value=&quot;331&quot;/&gt;&lt;/object&gt;&lt;object type=&quot;3&quot; unique_id=&quot;10013&quot;&gt;&lt;property id=&quot;20148&quot; value=&quot;5&quot;/&gt;&lt;property id=&quot;20300&quot; value=&quot;スライド 10 - &amp;quot;２．日本的経営-6&amp;quot;&quot;/&gt;&lt;property id=&quot;20307&quot; value=&quot;332&quot;/&gt;&lt;/object&gt;&lt;object type=&quot;3&quot; unique_id=&quot;10027&quot;&gt;&lt;property id=&quot;20148&quot; value=&quot;5&quot;/&gt;&lt;property id=&quot;20300&quot; value=&quot;スライド 11 - &amp;quot;宿題４と試験練習問題&amp;quot;&quot;/&gt;&lt;property id=&quot;20307&quot; value=&quot;459&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3229</TotalTime>
  <Words>713</Words>
  <Application>Microsoft Office PowerPoint</Application>
  <PresentationFormat>画面に合わせる (4:3)</PresentationFormat>
  <Paragraphs>160</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Arial</vt:lpstr>
      <vt:lpstr>Garamond</vt:lpstr>
      <vt:lpstr>Wingdings</vt:lpstr>
      <vt:lpstr>Edge</vt:lpstr>
      <vt:lpstr>マネジメント原理（説明7） 　　　１．国際経営 　　　２．日本的経営</vt:lpstr>
      <vt:lpstr>１．国際経営-1</vt:lpstr>
      <vt:lpstr>１．国際経営-2</vt:lpstr>
      <vt:lpstr>１．国際経営-3</vt:lpstr>
      <vt:lpstr>２．日本的経営-1</vt:lpstr>
      <vt:lpstr>２．日本的経営-2</vt:lpstr>
      <vt:lpstr>２．日本的経営-3</vt:lpstr>
      <vt:lpstr>２．日本的経営-4</vt:lpstr>
      <vt:lpstr>２．日本的経営-5</vt:lpstr>
      <vt:lpstr>２．日本的経営-6</vt:lpstr>
      <vt:lpstr>宿題４と試験練習問題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295</cp:revision>
  <cp:lastPrinted>2020-07-10T15:21:04Z</cp:lastPrinted>
  <dcterms:created xsi:type="dcterms:W3CDTF">2007-11-09T04:25:00Z</dcterms:created>
  <dcterms:modified xsi:type="dcterms:W3CDTF">2020-07-11T02:35:23Z</dcterms:modified>
</cp:coreProperties>
</file>