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handoutMasterIdLst>
    <p:handoutMasterId r:id="rId16"/>
  </p:handoutMasterIdLst>
  <p:sldIdLst>
    <p:sldId id="310" r:id="rId2"/>
    <p:sldId id="325" r:id="rId3"/>
    <p:sldId id="327" r:id="rId4"/>
    <p:sldId id="328" r:id="rId5"/>
    <p:sldId id="329" r:id="rId6"/>
    <p:sldId id="330" r:id="rId7"/>
    <p:sldId id="331" r:id="rId8"/>
    <p:sldId id="332" r:id="rId9"/>
    <p:sldId id="343" r:id="rId10"/>
    <p:sldId id="335" r:id="rId11"/>
    <p:sldId id="336" r:id="rId12"/>
    <p:sldId id="337" r:id="rId13"/>
    <p:sldId id="459" r:id="rId14"/>
  </p:sldIdLst>
  <p:sldSz cx="9144000" cy="6858000" type="screen4x3"/>
  <p:notesSz cx="9963150" cy="6832600"/>
  <p:custDataLst>
    <p:tags r:id="rId17"/>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03" autoAdjust="0"/>
    <p:restoredTop sz="93842" autoAdjust="0"/>
  </p:normalViewPr>
  <p:slideViewPr>
    <p:cSldViewPr snapToGrid="0">
      <p:cViewPr varScale="1">
        <p:scale>
          <a:sx n="76" d="100"/>
          <a:sy n="76" d="100"/>
        </p:scale>
        <p:origin x="70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225950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4162704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008152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12315"/>
            <a:fld id="{EC0889AD-F6F8-460F-9F8A-AB3FA73F092D}" type="slidenum">
              <a:rPr lang="en-US" altLang="ja-JP" smtClean="0">
                <a:ea typeface="ＭＳ Ｐゴシック" charset="-128"/>
              </a:rPr>
              <a:pPr defTabSz="912315"/>
              <a:t>10</a:t>
            </a:fld>
            <a:endParaRPr lang="en-US" altLang="ja-JP">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170073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12315"/>
            <a:fld id="{2A9F3689-BE77-4C6A-8834-8EF84D72B3D3}" type="slidenum">
              <a:rPr lang="en-US" altLang="ja-JP" smtClean="0">
                <a:ea typeface="ＭＳ Ｐゴシック" charset="-128"/>
              </a:rPr>
              <a:pPr defTabSz="912315"/>
              <a:t>11</a:t>
            </a:fld>
            <a:endParaRPr lang="en-US" altLang="ja-JP">
              <a:ea typeface="ＭＳ Ｐゴシック"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16343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2315"/>
            <a:fld id="{59236F5E-B36A-4697-A272-311C7C859097}" type="slidenum">
              <a:rPr lang="en-US" altLang="ja-JP" smtClean="0">
                <a:ea typeface="ＭＳ Ｐゴシック" charset="-128"/>
              </a:rPr>
              <a:pPr defTabSz="912315"/>
              <a:t>12</a:t>
            </a:fld>
            <a:endParaRPr lang="en-US" altLang="ja-JP">
              <a:ea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763952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F4BB7DFC-BB47-4D0A-B53E-F115A355C3C1}" type="slidenum">
              <a:rPr lang="en-US" altLang="ja-JP" smtClean="0">
                <a:ea typeface="ＭＳ Ｐゴシック" charset="-128"/>
              </a:rPr>
              <a:pPr defTabSz="912315"/>
              <a:t>13</a:t>
            </a:fld>
            <a:endParaRPr lang="en-US" altLang="ja-JP">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526439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3FD383C0-39A3-4E89-AA87-85090E092619}" type="slidenum">
              <a:rPr lang="en-US" altLang="ja-JP" smtClean="0">
                <a:ea typeface="ＭＳ Ｐゴシック" charset="-128"/>
              </a:rPr>
              <a:pPr defTabSz="912315"/>
              <a:t>2</a:t>
            </a:fld>
            <a:endParaRPr lang="en-US" altLang="ja-JP">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41086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315"/>
            <a:fld id="{5BC4D8F8-7567-4B92-867A-DD047AF765D8}" type="slidenum">
              <a:rPr lang="en-US" altLang="ja-JP" smtClean="0">
                <a:ea typeface="ＭＳ Ｐゴシック" charset="-128"/>
              </a:rPr>
              <a:pPr defTabSz="912315"/>
              <a:t>3</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088190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12315"/>
            <a:fld id="{04DB78C6-EDF2-4ACF-A6E5-481FB0326783}" type="slidenum">
              <a:rPr lang="en-US" altLang="ja-JP" smtClean="0">
                <a:ea typeface="ＭＳ Ｐゴシック" charset="-128"/>
              </a:rPr>
              <a:pPr defTabSz="912315"/>
              <a:t>4</a:t>
            </a:fld>
            <a:endParaRPr lang="en-US" altLang="ja-JP">
              <a:ea typeface="ＭＳ Ｐゴシック"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7914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12315"/>
            <a:fld id="{2FD12CE7-06C6-449B-A450-C36A9182EE45}" type="slidenum">
              <a:rPr lang="en-US" altLang="ja-JP" smtClean="0">
                <a:ea typeface="ＭＳ Ｐゴシック" charset="-128"/>
              </a:rPr>
              <a:pPr defTabSz="912315"/>
              <a:t>5</a:t>
            </a:fld>
            <a:endParaRPr lang="en-US" altLang="ja-JP">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85491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2315"/>
            <a:fld id="{E9759B08-1869-4DEC-8568-89BC53EBDC8E}" type="slidenum">
              <a:rPr lang="en-US" altLang="ja-JP" smtClean="0">
                <a:ea typeface="ＭＳ Ｐゴシック" charset="-128"/>
              </a:rPr>
              <a:pPr defTabSz="912315"/>
              <a:t>6</a:t>
            </a:fld>
            <a:endParaRPr lang="en-US" altLang="ja-JP">
              <a:ea typeface="ＭＳ Ｐゴシック"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29339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2315"/>
            <a:fld id="{A6A4E755-8C44-46D7-B6C6-3101B0FDB0DB}" type="slidenum">
              <a:rPr lang="en-US" altLang="ja-JP" smtClean="0">
                <a:ea typeface="ＭＳ Ｐゴシック" charset="-128"/>
              </a:rPr>
              <a:pPr defTabSz="912315"/>
              <a:t>7</a:t>
            </a:fld>
            <a:endParaRPr lang="en-US" altLang="ja-JP">
              <a:ea typeface="ＭＳ Ｐゴシック"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783603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2315"/>
            <a:fld id="{55A31CAC-2E9C-469F-A6B4-DED45AFF8548}" type="slidenum">
              <a:rPr lang="en-US" altLang="ja-JP" smtClean="0">
                <a:ea typeface="ＭＳ Ｐゴシック" charset="-128"/>
              </a:rPr>
              <a:pPr defTabSz="912315"/>
              <a:t>8</a:t>
            </a:fld>
            <a:endParaRPr lang="en-US" altLang="ja-JP">
              <a:ea typeface="ＭＳ Ｐゴシック"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49663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12315"/>
            <a:fld id="{E7C3C43B-A226-43B3-B064-90BE0EC3830A}" type="slidenum">
              <a:rPr lang="en-US" altLang="ja-JP" smtClean="0">
                <a:ea typeface="ＭＳ Ｐゴシック" charset="-128"/>
              </a:rPr>
              <a:pPr defTabSz="912315"/>
              <a:t>9</a:t>
            </a:fld>
            <a:endParaRPr lang="en-US" altLang="ja-JP">
              <a:ea typeface="ＭＳ Ｐゴシック"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78164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038336"/>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706563" y="3376613"/>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組織文化とリーダーシップ</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組織文化とリーダーシップ</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組織文化とリーダーシップ</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54102" y="1192278"/>
            <a:ext cx="7204668" cy="2153826"/>
          </a:xfrm>
        </p:spPr>
        <p:txBody>
          <a:bodyPr/>
          <a:lstStyle/>
          <a:p>
            <a:pPr eaLnBrk="1" hangingPunct="1"/>
            <a:r>
              <a:rPr lang="ja-JP" altLang="en-US" sz="4400" dirty="0"/>
              <a:t>マネジメント原理（説明</a:t>
            </a:r>
            <a:r>
              <a:rPr lang="en-US" altLang="ja-JP" sz="4400" dirty="0"/>
              <a:t>6</a:t>
            </a:r>
            <a:r>
              <a:rPr lang="ja-JP" altLang="en-US" sz="4400" dirty="0"/>
              <a:t>）</a:t>
            </a:r>
            <a:br>
              <a:rPr lang="en-US" altLang="ja-JP" sz="4400" dirty="0"/>
            </a:br>
            <a:r>
              <a:rPr lang="ja-JP" altLang="en-US" sz="4400" dirty="0"/>
              <a:t>　　　１．組織文化</a:t>
            </a:r>
            <a:br>
              <a:rPr lang="en-US" altLang="ja-JP" sz="4400" dirty="0"/>
            </a:br>
            <a:r>
              <a:rPr lang="ja-JP" altLang="en-US" sz="4400" dirty="0"/>
              <a:t>　　　２．リーダーシップ</a:t>
            </a:r>
            <a:endParaRPr lang="ja-JP" altLang="en-US" sz="4400" dirty="0">
              <a:solidFill>
                <a:srgbClr val="FF0000"/>
              </a:solidFill>
            </a:endParaRPr>
          </a:p>
        </p:txBody>
      </p:sp>
      <p:sp>
        <p:nvSpPr>
          <p:cNvPr id="3075" name="Rectangle 3"/>
          <p:cNvSpPr>
            <a:spLocks noGrp="1" noChangeArrowheads="1"/>
          </p:cNvSpPr>
          <p:nvPr>
            <p:ph type="subTitle" idx="1"/>
          </p:nvPr>
        </p:nvSpPr>
        <p:spPr>
          <a:xfrm>
            <a:off x="1630568" y="3444771"/>
            <a:ext cx="7543800" cy="2855912"/>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p:txBody>
      </p:sp>
      <p:sp>
        <p:nvSpPr>
          <p:cNvPr id="3076" name="テキスト ボックス 3"/>
          <p:cNvSpPr txBox="1">
            <a:spLocks noChangeArrowheads="1"/>
          </p:cNvSpPr>
          <p:nvPr/>
        </p:nvSpPr>
        <p:spPr bwMode="auto">
          <a:xfrm>
            <a:off x="582335" y="6431270"/>
            <a:ext cx="2458815" cy="307777"/>
          </a:xfrm>
          <a:prstGeom prst="rect">
            <a:avLst/>
          </a:prstGeom>
          <a:noFill/>
          <a:ln w="9525">
            <a:noFill/>
            <a:miter lim="800000"/>
            <a:headEnd/>
            <a:tailEnd/>
          </a:ln>
        </p:spPr>
        <p:txBody>
          <a:bodyPr wrap="square">
            <a:spAutoFit/>
          </a:bodyPr>
          <a:lstStyle/>
          <a:p>
            <a:r>
              <a:rPr lang="en-US" altLang="ja-JP" dirty="0"/>
              <a:t>management-6.pptx</a:t>
            </a:r>
            <a:endParaRPr lang="ja-JP" altLang="en-US" dirty="0">
              <a:solidFill>
                <a:srgbClr val="FF0000"/>
              </a:solidFill>
            </a:endParaRPr>
          </a:p>
        </p:txBody>
      </p:sp>
      <p:sp>
        <p:nvSpPr>
          <p:cNvPr id="5" name="正方形/長方形 4"/>
          <p:cNvSpPr/>
          <p:nvPr/>
        </p:nvSpPr>
        <p:spPr>
          <a:xfrm>
            <a:off x="1099336" y="5320772"/>
            <a:ext cx="7455384" cy="738664"/>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p>
          <a:p>
            <a:pPr eaLnBrk="1" hangingPunct="1"/>
            <a:r>
              <a:rPr lang="ja-JP" altLang="en-US" dirty="0"/>
              <a:t>・</a:t>
            </a:r>
            <a:r>
              <a:rPr lang="ja-JP" altLang="en-US" dirty="0">
                <a:solidFill>
                  <a:srgbClr val="FF0000"/>
                </a:solidFill>
              </a:rPr>
              <a:t>組織文化の項目は</a:t>
            </a:r>
            <a:r>
              <a:rPr lang="en-US" altLang="ja-JP" dirty="0">
                <a:solidFill>
                  <a:srgbClr val="FF0000"/>
                </a:solidFill>
              </a:rPr>
              <a:t>『</a:t>
            </a:r>
            <a:r>
              <a:rPr lang="ja-JP" altLang="en-US" dirty="0">
                <a:solidFill>
                  <a:srgbClr val="FF0000"/>
                </a:solidFill>
              </a:rPr>
              <a:t>組織論</a:t>
            </a:r>
            <a:r>
              <a:rPr lang="en-US" altLang="ja-JP" dirty="0">
                <a:solidFill>
                  <a:srgbClr val="FF0000"/>
                </a:solidFill>
              </a:rPr>
              <a:t>』</a:t>
            </a:r>
            <a:r>
              <a:rPr lang="ja-JP" altLang="en-US" dirty="0">
                <a:solidFill>
                  <a:srgbClr val="FF0000"/>
                </a:solidFill>
              </a:rPr>
              <a:t>桑田耕太郎・田尾雅夫</a:t>
            </a:r>
            <a:r>
              <a:rPr lang="en-US" altLang="ja-JP" dirty="0">
                <a:solidFill>
                  <a:srgbClr val="FF0000"/>
                </a:solidFill>
              </a:rPr>
              <a:t>,</a:t>
            </a:r>
            <a:r>
              <a:rPr lang="ja-JP" altLang="en-US" dirty="0">
                <a:solidFill>
                  <a:srgbClr val="FF0000"/>
                </a:solidFill>
              </a:rPr>
              <a:t>有斐閣、</a:t>
            </a:r>
            <a:r>
              <a:rPr lang="en-US" altLang="ja-JP" dirty="0">
                <a:solidFill>
                  <a:srgbClr val="FF0000"/>
                </a:solidFill>
              </a:rPr>
              <a:t>1998 </a:t>
            </a:r>
            <a:r>
              <a:rPr lang="ja-JP" altLang="en-US" dirty="0">
                <a:solidFill>
                  <a:srgbClr val="FF0000"/>
                </a:solidFill>
              </a:rPr>
              <a:t>より第</a:t>
            </a:r>
            <a:r>
              <a:rPr lang="en-US" altLang="ja-JP" dirty="0">
                <a:solidFill>
                  <a:srgbClr val="FF0000"/>
                </a:solidFill>
              </a:rPr>
              <a:t>9</a:t>
            </a:r>
            <a:r>
              <a:rPr lang="ja-JP" altLang="en-US" dirty="0">
                <a:solidFill>
                  <a:srgbClr val="FF0000"/>
                </a:solidFill>
              </a:rPr>
              <a:t>章を参照</a:t>
            </a:r>
          </a:p>
        </p:txBody>
      </p:sp>
      <p:pic>
        <p:nvPicPr>
          <p:cNvPr id="1026" name="Picture 2" descr="C:\Documents and Settings\toshihiko\デスクトップ\万里の長城.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70" y="14685"/>
            <a:ext cx="3215083" cy="9673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5131A986-4D8C-460B-B39B-D971BF92F952}" type="slidenum">
              <a:rPr lang="en-US" altLang="ja-JP"/>
              <a:pPr>
                <a:defRPr/>
              </a:pPr>
              <a:t>10</a:t>
            </a:fld>
            <a:endParaRPr lang="en-US" altLang="ja-JP" dirty="0"/>
          </a:p>
        </p:txBody>
      </p:sp>
      <p:sp>
        <p:nvSpPr>
          <p:cNvPr id="16388" name="Rectangle 2"/>
          <p:cNvSpPr>
            <a:spLocks noGrp="1" noChangeArrowheads="1"/>
          </p:cNvSpPr>
          <p:nvPr>
            <p:ph type="title"/>
          </p:nvPr>
        </p:nvSpPr>
        <p:spPr>
          <a:xfrm>
            <a:off x="569913" y="431800"/>
            <a:ext cx="8229600" cy="1252538"/>
          </a:xfrm>
        </p:spPr>
        <p:txBody>
          <a:bodyPr/>
          <a:lstStyle/>
          <a:p>
            <a:pPr eaLnBrk="1" hangingPunct="1"/>
            <a:r>
              <a:rPr lang="ja-JP" altLang="en-US" dirty="0"/>
              <a:t>２．リーダーシップ</a:t>
            </a:r>
            <a:r>
              <a:rPr lang="en-US" altLang="ja-JP" dirty="0"/>
              <a:t>-4</a:t>
            </a:r>
            <a:endParaRPr lang="ja-JP" altLang="en-US" sz="4400" dirty="0"/>
          </a:p>
        </p:txBody>
      </p:sp>
      <p:sp>
        <p:nvSpPr>
          <p:cNvPr id="16389" name="Rectangle 3"/>
          <p:cNvSpPr>
            <a:spLocks noGrp="1" noChangeArrowheads="1"/>
          </p:cNvSpPr>
          <p:nvPr>
            <p:ph type="body" idx="1"/>
          </p:nvPr>
        </p:nvSpPr>
        <p:spPr>
          <a:xfrm>
            <a:off x="370784" y="1557495"/>
            <a:ext cx="8594311" cy="4852830"/>
          </a:xfrm>
        </p:spPr>
        <p:txBody>
          <a:bodyPr/>
          <a:lstStyle/>
          <a:p>
            <a:pPr eaLnBrk="1" hangingPunct="1">
              <a:spcBef>
                <a:spcPts val="1200"/>
              </a:spcBef>
            </a:pPr>
            <a:r>
              <a:rPr lang="ja-JP" altLang="en-US" dirty="0"/>
              <a:t>リーダーシップの</a:t>
            </a:r>
            <a:r>
              <a:rPr lang="en-US" altLang="ja-JP" dirty="0"/>
              <a:t>2</a:t>
            </a:r>
            <a:r>
              <a:rPr lang="ja-JP" altLang="en-US" dirty="0"/>
              <a:t>次元構造</a:t>
            </a:r>
            <a:r>
              <a:rPr lang="en-US" altLang="ja-JP" dirty="0"/>
              <a:t>-2</a:t>
            </a:r>
          </a:p>
          <a:p>
            <a:pPr lvl="1" eaLnBrk="1" hangingPunct="1">
              <a:spcBef>
                <a:spcPts val="1200"/>
              </a:spcBef>
            </a:pPr>
            <a:r>
              <a:rPr lang="ja-JP" altLang="en-US" dirty="0"/>
              <a:t>専制的リーダーシップと</a:t>
            </a:r>
            <a:r>
              <a:rPr lang="ja-JP" altLang="en-US" dirty="0">
                <a:solidFill>
                  <a:srgbClr val="FF0000"/>
                </a:solidFill>
              </a:rPr>
              <a:t>民主</a:t>
            </a:r>
            <a:r>
              <a:rPr lang="ja-JP" altLang="en-US" dirty="0"/>
              <a:t>的リーダーシップ</a:t>
            </a:r>
            <a:br>
              <a:rPr lang="en-US" altLang="ja-JP" dirty="0"/>
            </a:br>
            <a:r>
              <a:rPr lang="ja-JP" altLang="en-US" sz="2400" dirty="0"/>
              <a:t>（アイオワ研究：クルト・レヴィンら）</a:t>
            </a:r>
            <a:endParaRPr lang="en-US" altLang="ja-JP" dirty="0"/>
          </a:p>
          <a:p>
            <a:pPr lvl="2" eaLnBrk="1" hangingPunct="1">
              <a:spcBef>
                <a:spcPts val="1200"/>
              </a:spcBef>
            </a:pPr>
            <a:r>
              <a:rPr lang="ja-JP" altLang="en-US" dirty="0"/>
              <a:t>専制的リーダーシップ</a:t>
            </a:r>
            <a:endParaRPr lang="en-US" altLang="ja-JP" dirty="0"/>
          </a:p>
          <a:p>
            <a:pPr lvl="3" eaLnBrk="1" hangingPunct="1">
              <a:spcBef>
                <a:spcPts val="1200"/>
              </a:spcBef>
            </a:pPr>
            <a:r>
              <a:rPr lang="ja-JP" altLang="en-US" dirty="0"/>
              <a:t>一元化された</a:t>
            </a:r>
            <a:r>
              <a:rPr lang="ja-JP" altLang="en-US" dirty="0">
                <a:solidFill>
                  <a:srgbClr val="FF0000"/>
                </a:solidFill>
              </a:rPr>
              <a:t>権威</a:t>
            </a:r>
            <a:r>
              <a:rPr lang="ja-JP" altLang="en-US" dirty="0"/>
              <a:t>に基づく命令に迅速に反応することが求められる場合</a:t>
            </a:r>
            <a:endParaRPr lang="en-US" altLang="ja-JP" dirty="0"/>
          </a:p>
          <a:p>
            <a:pPr lvl="2" eaLnBrk="1" hangingPunct="1">
              <a:spcBef>
                <a:spcPts val="1200"/>
              </a:spcBef>
            </a:pPr>
            <a:r>
              <a:rPr lang="ja-JP" altLang="en-US" dirty="0"/>
              <a:t>民主的リーダーシップ</a:t>
            </a:r>
            <a:endParaRPr lang="en-US" altLang="ja-JP" dirty="0"/>
          </a:p>
          <a:p>
            <a:pPr lvl="3" eaLnBrk="1" hangingPunct="1">
              <a:spcBef>
                <a:spcPts val="1200"/>
              </a:spcBef>
            </a:pPr>
            <a:r>
              <a:rPr lang="ja-JP" altLang="en-US" dirty="0"/>
              <a:t>リーダーの過剰な</a:t>
            </a:r>
            <a:r>
              <a:rPr lang="ja-JP" altLang="en-US" dirty="0">
                <a:solidFill>
                  <a:srgbClr val="FF0000"/>
                </a:solidFill>
              </a:rPr>
              <a:t>独立心</a:t>
            </a:r>
            <a:r>
              <a:rPr lang="ja-JP" altLang="en-US" dirty="0"/>
              <a:t>がフォロワーからの進言を</a:t>
            </a:r>
            <a:r>
              <a:rPr lang="ja-JP" altLang="en-US" dirty="0">
                <a:solidFill>
                  <a:srgbClr val="FF0000"/>
                </a:solidFill>
              </a:rPr>
              <a:t>妨げる</a:t>
            </a:r>
            <a:r>
              <a:rPr lang="ja-JP" altLang="en-US" dirty="0"/>
              <a:t>ような場合が</a:t>
            </a:r>
            <a:br>
              <a:rPr lang="en-US" altLang="ja-JP" dirty="0"/>
            </a:br>
            <a:r>
              <a:rPr lang="ja-JP" altLang="en-US" dirty="0"/>
              <a:t>あることを防ぐ</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678674DD-88FB-4BD3-9582-1D447DB031B3}" type="slidenum">
              <a:rPr lang="en-US" altLang="ja-JP"/>
              <a:pPr>
                <a:defRPr/>
              </a:pPr>
              <a:t>11</a:t>
            </a:fld>
            <a:endParaRPr lang="en-US" altLang="ja-JP" dirty="0"/>
          </a:p>
        </p:txBody>
      </p:sp>
      <p:sp>
        <p:nvSpPr>
          <p:cNvPr id="17412" name="Rectangle 2"/>
          <p:cNvSpPr>
            <a:spLocks noGrp="1" noChangeArrowheads="1"/>
          </p:cNvSpPr>
          <p:nvPr>
            <p:ph type="title"/>
          </p:nvPr>
        </p:nvSpPr>
        <p:spPr>
          <a:xfrm>
            <a:off x="569913" y="322471"/>
            <a:ext cx="8229600" cy="1252538"/>
          </a:xfrm>
        </p:spPr>
        <p:txBody>
          <a:bodyPr/>
          <a:lstStyle/>
          <a:p>
            <a:pPr eaLnBrk="1" hangingPunct="1"/>
            <a:r>
              <a:rPr lang="ja-JP" altLang="en-US" dirty="0"/>
              <a:t>２．リーダーシップ</a:t>
            </a:r>
            <a:r>
              <a:rPr lang="en-US" altLang="ja-JP" dirty="0"/>
              <a:t>-5</a:t>
            </a:r>
            <a:endParaRPr lang="ja-JP" altLang="en-US" sz="4400" dirty="0"/>
          </a:p>
        </p:txBody>
      </p:sp>
      <p:sp>
        <p:nvSpPr>
          <p:cNvPr id="17413" name="Rectangle 3"/>
          <p:cNvSpPr>
            <a:spLocks noGrp="1" noChangeArrowheads="1"/>
          </p:cNvSpPr>
          <p:nvPr>
            <p:ph type="body" idx="1"/>
          </p:nvPr>
        </p:nvSpPr>
        <p:spPr>
          <a:xfrm>
            <a:off x="633046" y="1145512"/>
            <a:ext cx="8510953" cy="5185301"/>
          </a:xfrm>
        </p:spPr>
        <p:txBody>
          <a:bodyPr/>
          <a:lstStyle/>
          <a:p>
            <a:pPr eaLnBrk="1" hangingPunct="1">
              <a:spcBef>
                <a:spcPts val="600"/>
              </a:spcBef>
            </a:pPr>
            <a:r>
              <a:rPr lang="ja-JP" altLang="en-US" sz="2800" dirty="0"/>
              <a:t>リーダーシップの代替アプローチ</a:t>
            </a:r>
            <a:endParaRPr lang="en-US" altLang="ja-JP" sz="2800" dirty="0"/>
          </a:p>
          <a:p>
            <a:pPr lvl="1" eaLnBrk="1" hangingPunct="1">
              <a:spcBef>
                <a:spcPts val="600"/>
              </a:spcBef>
            </a:pPr>
            <a:r>
              <a:rPr lang="ja-JP" altLang="en-US" sz="2400" dirty="0"/>
              <a:t>リーダーシップは常に発揮できるとは</a:t>
            </a:r>
            <a:r>
              <a:rPr lang="ja-JP" altLang="en-US" sz="2400" dirty="0">
                <a:solidFill>
                  <a:srgbClr val="FF0000"/>
                </a:solidFill>
              </a:rPr>
              <a:t>限らない</a:t>
            </a:r>
            <a:endParaRPr lang="en-US" altLang="ja-JP" sz="2400" dirty="0">
              <a:solidFill>
                <a:srgbClr val="FF0000"/>
              </a:solidFill>
            </a:endParaRPr>
          </a:p>
          <a:p>
            <a:pPr lvl="2" eaLnBrk="1" hangingPunct="1">
              <a:spcBef>
                <a:spcPts val="600"/>
              </a:spcBef>
            </a:pPr>
            <a:r>
              <a:rPr lang="ja-JP" altLang="en-US" dirty="0"/>
              <a:t>リーダーの行動が部下に影響を与えることが</a:t>
            </a:r>
            <a:r>
              <a:rPr lang="ja-JP" altLang="en-US" dirty="0">
                <a:solidFill>
                  <a:srgbClr val="FF0000"/>
                </a:solidFill>
              </a:rPr>
              <a:t>できない</a:t>
            </a:r>
            <a:endParaRPr lang="en-US" altLang="ja-JP" dirty="0">
              <a:solidFill>
                <a:srgbClr val="FF0000"/>
              </a:solidFill>
            </a:endParaRPr>
          </a:p>
          <a:p>
            <a:pPr lvl="3" eaLnBrk="1" hangingPunct="1">
              <a:spcBef>
                <a:spcPts val="600"/>
              </a:spcBef>
            </a:pPr>
            <a:r>
              <a:rPr lang="ja-JP" altLang="en-US" dirty="0"/>
              <a:t>リーダーを</a:t>
            </a:r>
            <a:r>
              <a:rPr lang="ja-JP" altLang="en-US" dirty="0">
                <a:solidFill>
                  <a:srgbClr val="FF0000"/>
                </a:solidFill>
              </a:rPr>
              <a:t>必要とし</a:t>
            </a:r>
            <a:r>
              <a:rPr lang="ja-JP" altLang="en-US" dirty="0"/>
              <a:t>ない</a:t>
            </a:r>
            <a:endParaRPr lang="en-US" altLang="ja-JP" dirty="0"/>
          </a:p>
          <a:p>
            <a:pPr lvl="2" eaLnBrk="1" hangingPunct="1">
              <a:spcBef>
                <a:spcPts val="600"/>
              </a:spcBef>
            </a:pPr>
            <a:r>
              <a:rPr lang="ja-JP" altLang="en-US" sz="2000" dirty="0"/>
              <a:t>部下のプロフェッショナル志向が</a:t>
            </a:r>
            <a:r>
              <a:rPr lang="ja-JP" altLang="en-US" sz="2000" dirty="0">
                <a:solidFill>
                  <a:srgbClr val="FF0000"/>
                </a:solidFill>
              </a:rPr>
              <a:t>強い</a:t>
            </a:r>
            <a:r>
              <a:rPr lang="ja-JP" altLang="en-US" sz="2000" dirty="0"/>
              <a:t>場合</a:t>
            </a:r>
            <a:endParaRPr lang="en-US" altLang="ja-JP" sz="2000" dirty="0"/>
          </a:p>
          <a:p>
            <a:pPr lvl="3" eaLnBrk="1" hangingPunct="1">
              <a:spcBef>
                <a:spcPts val="600"/>
              </a:spcBef>
            </a:pPr>
            <a:r>
              <a:rPr lang="ja-JP" altLang="en-US" dirty="0"/>
              <a:t>面倒見のよいリーダの影響が</a:t>
            </a:r>
            <a:r>
              <a:rPr lang="ja-JP" altLang="en-US" dirty="0">
                <a:solidFill>
                  <a:srgbClr val="FF0000"/>
                </a:solidFill>
              </a:rPr>
              <a:t>活かされ</a:t>
            </a:r>
            <a:r>
              <a:rPr lang="ja-JP" altLang="en-US" dirty="0"/>
              <a:t>ない</a:t>
            </a:r>
            <a:endParaRPr lang="en-US" altLang="ja-JP" dirty="0"/>
          </a:p>
          <a:p>
            <a:pPr lvl="1" eaLnBrk="1" hangingPunct="1">
              <a:spcBef>
                <a:spcPts val="600"/>
              </a:spcBef>
            </a:pPr>
            <a:r>
              <a:rPr lang="ja-JP" altLang="en-US" sz="2400" dirty="0"/>
              <a:t>リーダーシップの代替、無効化</a:t>
            </a:r>
            <a:endParaRPr lang="en-US" altLang="ja-JP" sz="2400" dirty="0"/>
          </a:p>
          <a:p>
            <a:pPr lvl="2" eaLnBrk="1" hangingPunct="1">
              <a:spcBef>
                <a:spcPts val="600"/>
              </a:spcBef>
            </a:pPr>
            <a:r>
              <a:rPr lang="ja-JP" altLang="en-US" sz="2000" dirty="0"/>
              <a:t>部下の</a:t>
            </a:r>
            <a:r>
              <a:rPr lang="ja-JP" altLang="en-US" sz="2000" dirty="0">
                <a:solidFill>
                  <a:srgbClr val="FF0000"/>
                </a:solidFill>
              </a:rPr>
              <a:t>能力</a:t>
            </a:r>
            <a:r>
              <a:rPr lang="ja-JP" altLang="en-US" sz="2000" dirty="0"/>
              <a:t>・経験がある場合</a:t>
            </a:r>
            <a:endParaRPr lang="en-US" altLang="ja-JP" sz="2000" dirty="0"/>
          </a:p>
          <a:p>
            <a:pPr lvl="3" eaLnBrk="1" hangingPunct="1">
              <a:spcBef>
                <a:spcPts val="600"/>
              </a:spcBef>
            </a:pPr>
            <a:r>
              <a:rPr lang="ja-JP" altLang="en-US" dirty="0"/>
              <a:t>リーダーシップの構造づくり機能を</a:t>
            </a:r>
            <a:r>
              <a:rPr lang="ja-JP" altLang="en-US" dirty="0">
                <a:solidFill>
                  <a:srgbClr val="FF0000"/>
                </a:solidFill>
              </a:rPr>
              <a:t>代替</a:t>
            </a:r>
            <a:r>
              <a:rPr lang="ja-JP" altLang="en-US" dirty="0"/>
              <a:t>・阻害する</a:t>
            </a:r>
            <a:endParaRPr lang="en-US" altLang="ja-JP" dirty="0"/>
          </a:p>
          <a:p>
            <a:pPr lvl="2" eaLnBrk="1" hangingPunct="1">
              <a:spcBef>
                <a:spcPts val="600"/>
              </a:spcBef>
            </a:pPr>
            <a:r>
              <a:rPr lang="ja-JP" altLang="en-US" sz="2000" dirty="0"/>
              <a:t>独立への欲求</a:t>
            </a:r>
            <a:r>
              <a:rPr lang="ja-JP" altLang="en-US" dirty="0"/>
              <a:t>･</a:t>
            </a:r>
            <a:r>
              <a:rPr lang="ja-JP" altLang="en-US" sz="2000" dirty="0"/>
              <a:t>プロフェッショナル</a:t>
            </a:r>
            <a:r>
              <a:rPr lang="ja-JP" altLang="en-US" sz="2000" dirty="0">
                <a:solidFill>
                  <a:srgbClr val="FF0000"/>
                </a:solidFill>
              </a:rPr>
              <a:t>志向</a:t>
            </a:r>
            <a:r>
              <a:rPr lang="ja-JP" altLang="en-US" sz="2000" dirty="0"/>
              <a:t>・経済的報酬への</a:t>
            </a:r>
            <a:r>
              <a:rPr lang="ja-JP" altLang="en-US" sz="2000" dirty="0">
                <a:solidFill>
                  <a:srgbClr val="FF0000"/>
                </a:solidFill>
              </a:rPr>
              <a:t>無関心</a:t>
            </a:r>
            <a:endParaRPr lang="en-US" altLang="ja-JP" sz="2000" dirty="0">
              <a:solidFill>
                <a:srgbClr val="FF0000"/>
              </a:solidFill>
            </a:endParaRPr>
          </a:p>
          <a:p>
            <a:pPr lvl="3" eaLnBrk="1" hangingPunct="1">
              <a:spcBef>
                <a:spcPts val="600"/>
              </a:spcBef>
            </a:pPr>
            <a:r>
              <a:rPr lang="ja-JP" altLang="en-US" dirty="0"/>
              <a:t>構造づくり機能と配慮機能の両方を代替・</a:t>
            </a:r>
            <a:r>
              <a:rPr lang="ja-JP" altLang="en-US" dirty="0">
                <a:solidFill>
                  <a:srgbClr val="FF0000"/>
                </a:solidFill>
              </a:rPr>
              <a:t>阻害</a:t>
            </a:r>
            <a:r>
              <a:rPr lang="ja-JP" altLang="en-US" dirty="0"/>
              <a:t>する</a:t>
            </a:r>
            <a:endParaRPr lang="en-US" altLang="ja-JP" dirty="0"/>
          </a:p>
          <a:p>
            <a:pPr lvl="2" eaLnBrk="1" hangingPunct="1">
              <a:spcBef>
                <a:spcPts val="600"/>
              </a:spcBef>
            </a:pPr>
            <a:r>
              <a:rPr lang="ja-JP" altLang="en-US" sz="2000" dirty="0"/>
              <a:t>個人に能力・</a:t>
            </a:r>
            <a:r>
              <a:rPr lang="ja-JP" altLang="en-US" sz="2000" dirty="0">
                <a:solidFill>
                  <a:srgbClr val="FF0000"/>
                </a:solidFill>
              </a:rPr>
              <a:t>経験</a:t>
            </a:r>
            <a:r>
              <a:rPr lang="ja-JP" altLang="en-US" sz="2000" dirty="0"/>
              <a:t>がある集団</a:t>
            </a:r>
            <a:endParaRPr lang="en-US" altLang="ja-JP" sz="2000" dirty="0"/>
          </a:p>
          <a:p>
            <a:pPr lvl="3" eaLnBrk="1" hangingPunct="1">
              <a:spcBef>
                <a:spcPts val="600"/>
              </a:spcBef>
            </a:pPr>
            <a:r>
              <a:rPr lang="ja-JP" altLang="en-US" dirty="0"/>
              <a:t>構造づくりにリーダーシップを</a:t>
            </a:r>
            <a:r>
              <a:rPr lang="ja-JP" altLang="en-US" dirty="0">
                <a:solidFill>
                  <a:srgbClr val="FF0000"/>
                </a:solidFill>
              </a:rPr>
              <a:t>必要とし</a:t>
            </a:r>
            <a:r>
              <a:rPr lang="ja-JP" altLang="en-US" dirty="0"/>
              <a:t>ない</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F08529F0-4B69-48E6-BDC5-7C9C75A44DD4}" type="slidenum">
              <a:rPr lang="en-US" altLang="ja-JP"/>
              <a:pPr>
                <a:defRPr/>
              </a:pPr>
              <a:t>12</a:t>
            </a:fld>
            <a:endParaRPr lang="en-US" altLang="ja-JP" dirty="0"/>
          </a:p>
        </p:txBody>
      </p:sp>
      <p:sp>
        <p:nvSpPr>
          <p:cNvPr id="18436" name="Rectangle 2"/>
          <p:cNvSpPr>
            <a:spLocks noGrp="1" noChangeArrowheads="1"/>
          </p:cNvSpPr>
          <p:nvPr>
            <p:ph type="title"/>
          </p:nvPr>
        </p:nvSpPr>
        <p:spPr>
          <a:xfrm>
            <a:off x="569913" y="574566"/>
            <a:ext cx="8229600" cy="1211372"/>
          </a:xfrm>
        </p:spPr>
        <p:txBody>
          <a:bodyPr/>
          <a:lstStyle/>
          <a:p>
            <a:pPr eaLnBrk="1" hangingPunct="1">
              <a:lnSpc>
                <a:spcPts val="4000"/>
              </a:lnSpc>
            </a:pPr>
            <a:r>
              <a:rPr lang="ja-JP" altLang="en-US" dirty="0"/>
              <a:t>２．リーダーシップ</a:t>
            </a:r>
            <a:r>
              <a:rPr lang="en-US" altLang="ja-JP" dirty="0"/>
              <a:t>-6</a:t>
            </a:r>
            <a:endParaRPr lang="ja-JP" altLang="en-US" sz="4400" dirty="0"/>
          </a:p>
        </p:txBody>
      </p:sp>
      <p:sp>
        <p:nvSpPr>
          <p:cNvPr id="18437" name="Rectangle 3"/>
          <p:cNvSpPr>
            <a:spLocks noGrp="1" noChangeArrowheads="1"/>
          </p:cNvSpPr>
          <p:nvPr>
            <p:ph type="body" idx="1"/>
          </p:nvPr>
        </p:nvSpPr>
        <p:spPr>
          <a:xfrm>
            <a:off x="713433" y="1336431"/>
            <a:ext cx="8239648" cy="5123590"/>
          </a:xfrm>
        </p:spPr>
        <p:txBody>
          <a:bodyPr/>
          <a:lstStyle/>
          <a:p>
            <a:pPr eaLnBrk="1" hangingPunct="1">
              <a:spcBef>
                <a:spcPts val="600"/>
              </a:spcBef>
            </a:pPr>
            <a:r>
              <a:rPr lang="ja-JP" altLang="en-US" sz="2800" dirty="0"/>
              <a:t>リーダーのライフサイクル・モデル</a:t>
            </a:r>
            <a:endParaRPr lang="en-US" altLang="ja-JP" sz="2800" dirty="0"/>
          </a:p>
          <a:p>
            <a:pPr lvl="1" eaLnBrk="1" hangingPunct="1">
              <a:spcBef>
                <a:spcPts val="600"/>
              </a:spcBef>
            </a:pPr>
            <a:r>
              <a:rPr lang="ja-JP" altLang="en-US" dirty="0"/>
              <a:t>ハーシー＆ブランチャードの研究</a:t>
            </a:r>
            <a:endParaRPr lang="en-US" altLang="ja-JP" dirty="0"/>
          </a:p>
          <a:p>
            <a:pPr lvl="2">
              <a:spcBef>
                <a:spcPts val="600"/>
              </a:spcBef>
            </a:pPr>
            <a:r>
              <a:rPr lang="ja-JP" altLang="en-US" dirty="0"/>
              <a:t>リーダーはフォロワーにより、リーダーシップが</a:t>
            </a:r>
            <a:r>
              <a:rPr lang="ja-JP" altLang="en-US" dirty="0">
                <a:solidFill>
                  <a:srgbClr val="FF0000"/>
                </a:solidFill>
              </a:rPr>
              <a:t>相違</a:t>
            </a:r>
            <a:r>
              <a:rPr lang="ja-JP" altLang="en-US" dirty="0"/>
              <a:t>する</a:t>
            </a:r>
            <a:endParaRPr lang="en-US" altLang="ja-JP" dirty="0"/>
          </a:p>
          <a:p>
            <a:pPr lvl="3" eaLnBrk="1" hangingPunct="1">
              <a:spcBef>
                <a:spcPts val="600"/>
              </a:spcBef>
            </a:pPr>
            <a:r>
              <a:rPr lang="ja-JP" altLang="en-US" dirty="0"/>
              <a:t>フォロワーの</a:t>
            </a:r>
            <a:r>
              <a:rPr lang="ja-JP" altLang="en-US" dirty="0">
                <a:solidFill>
                  <a:srgbClr val="FF0000"/>
                </a:solidFill>
              </a:rPr>
              <a:t>成熟</a:t>
            </a:r>
            <a:r>
              <a:rPr lang="ja-JP" altLang="en-US" dirty="0"/>
              <a:t>度合いに応じてリーダーシップは変化する</a:t>
            </a:r>
            <a:endParaRPr lang="en-US" altLang="ja-JP" dirty="0"/>
          </a:p>
          <a:p>
            <a:pPr lvl="3" eaLnBrk="1" hangingPunct="1">
              <a:spcBef>
                <a:spcPts val="600"/>
              </a:spcBef>
            </a:pPr>
            <a:r>
              <a:rPr lang="ja-JP" altLang="en-US" dirty="0">
                <a:solidFill>
                  <a:srgbClr val="FF0000"/>
                </a:solidFill>
              </a:rPr>
              <a:t>仕事</a:t>
            </a:r>
            <a:r>
              <a:rPr lang="ja-JP" altLang="en-US" dirty="0"/>
              <a:t>中心のリーダーシップ：フォロワーが成熟</a:t>
            </a:r>
            <a:r>
              <a:rPr lang="ja-JP" altLang="en-US" dirty="0">
                <a:solidFill>
                  <a:srgbClr val="FF0000"/>
                </a:solidFill>
              </a:rPr>
              <a:t>してい</a:t>
            </a:r>
            <a:r>
              <a:rPr lang="ja-JP" altLang="en-US" dirty="0"/>
              <a:t>ない場合</a:t>
            </a:r>
            <a:endParaRPr lang="en-US" altLang="ja-JP" dirty="0"/>
          </a:p>
          <a:p>
            <a:pPr lvl="3" eaLnBrk="1" hangingPunct="1">
              <a:spcBef>
                <a:spcPts val="600"/>
              </a:spcBef>
            </a:pPr>
            <a:r>
              <a:rPr lang="ja-JP" altLang="en-US" dirty="0"/>
              <a:t>仕事中心と人間関係の</a:t>
            </a:r>
            <a:r>
              <a:rPr lang="ja-JP" altLang="en-US" dirty="0">
                <a:solidFill>
                  <a:srgbClr val="FF0000"/>
                </a:solidFill>
              </a:rPr>
              <a:t>組合せ</a:t>
            </a:r>
            <a:r>
              <a:rPr lang="ja-JP" altLang="en-US" dirty="0"/>
              <a:t>：フォロワーが成熟中</a:t>
            </a:r>
            <a:endParaRPr lang="en-US" altLang="ja-JP" dirty="0"/>
          </a:p>
          <a:p>
            <a:pPr lvl="3" eaLnBrk="1" hangingPunct="1">
              <a:spcBef>
                <a:spcPts val="600"/>
              </a:spcBef>
            </a:pPr>
            <a:r>
              <a:rPr lang="ja-JP" altLang="en-US" dirty="0">
                <a:solidFill>
                  <a:srgbClr val="FF0000"/>
                </a:solidFill>
              </a:rPr>
              <a:t>人間関係</a:t>
            </a:r>
            <a:r>
              <a:rPr lang="ja-JP" altLang="en-US" dirty="0"/>
              <a:t>中心のリーダーシップ：フォロワーが十分</a:t>
            </a:r>
            <a:r>
              <a:rPr lang="ja-JP" altLang="en-US" dirty="0">
                <a:solidFill>
                  <a:srgbClr val="FF0000"/>
                </a:solidFill>
              </a:rPr>
              <a:t>成熟</a:t>
            </a:r>
            <a:r>
              <a:rPr lang="ja-JP" altLang="en-US" dirty="0"/>
              <a:t>している場合</a:t>
            </a:r>
            <a:endParaRPr lang="en-US" altLang="ja-JP" dirty="0"/>
          </a:p>
          <a:p>
            <a:pPr eaLnBrk="1" hangingPunct="1">
              <a:spcBef>
                <a:spcPts val="600"/>
              </a:spcBef>
            </a:pPr>
            <a:r>
              <a:rPr lang="ja-JP" altLang="en-US" sz="2800" dirty="0"/>
              <a:t>リーダーシップのコンティンジェンシー・モデル</a:t>
            </a:r>
            <a:endParaRPr lang="en-US" altLang="ja-JP" sz="2800" dirty="0">
              <a:solidFill>
                <a:srgbClr val="FF0000"/>
              </a:solidFill>
            </a:endParaRPr>
          </a:p>
          <a:p>
            <a:pPr lvl="1" eaLnBrk="1" hangingPunct="1">
              <a:spcBef>
                <a:spcPts val="600"/>
              </a:spcBef>
            </a:pPr>
            <a:r>
              <a:rPr lang="ja-JP" altLang="en-US" dirty="0"/>
              <a:t>フィードラーの研究：</a:t>
            </a:r>
            <a:r>
              <a:rPr lang="en-US" altLang="ja-JP" dirty="0"/>
              <a:t>1960</a:t>
            </a:r>
            <a:r>
              <a:rPr lang="ja-JP" altLang="en-US" dirty="0"/>
              <a:t>年代～</a:t>
            </a:r>
            <a:endParaRPr lang="en-US" altLang="ja-JP" dirty="0"/>
          </a:p>
          <a:p>
            <a:pPr lvl="2" eaLnBrk="1" hangingPunct="1">
              <a:spcBef>
                <a:spcPts val="600"/>
              </a:spcBef>
            </a:pPr>
            <a:r>
              <a:rPr lang="ja-JP" altLang="en-US" dirty="0"/>
              <a:t>リーダーシップ・スタイルは</a:t>
            </a:r>
            <a:r>
              <a:rPr lang="ja-JP" altLang="en-US" dirty="0">
                <a:solidFill>
                  <a:srgbClr val="FF0000"/>
                </a:solidFill>
              </a:rPr>
              <a:t>普遍</a:t>
            </a:r>
            <a:r>
              <a:rPr lang="ja-JP" altLang="en-US" dirty="0"/>
              <a:t>ではなく、リーダーや部下の</a:t>
            </a:r>
            <a:br>
              <a:rPr lang="en-US" altLang="ja-JP" dirty="0"/>
            </a:br>
            <a:r>
              <a:rPr lang="ja-JP" altLang="en-US" dirty="0"/>
              <a:t>置かれた</a:t>
            </a:r>
            <a:r>
              <a:rPr lang="ja-JP" altLang="en-US" dirty="0">
                <a:solidFill>
                  <a:srgbClr val="FF0000"/>
                </a:solidFill>
              </a:rPr>
              <a:t>状況</a:t>
            </a:r>
            <a:r>
              <a:rPr lang="ja-JP" altLang="en-US" dirty="0"/>
              <a:t>に依存する</a:t>
            </a:r>
            <a:endParaRPr lang="en-US" altLang="ja-JP" dirty="0"/>
          </a:p>
          <a:p>
            <a:pPr lvl="2" eaLnBrk="1" hangingPunct="1">
              <a:spcBef>
                <a:spcPts val="600"/>
              </a:spcBef>
            </a:pPr>
            <a:r>
              <a:rPr lang="ja-JP" altLang="en-US" dirty="0">
                <a:solidFill>
                  <a:srgbClr val="FF0000"/>
                </a:solidFill>
              </a:rPr>
              <a:t>状況適合</a:t>
            </a:r>
            <a:r>
              <a:rPr lang="ja-JP" altLang="en-US" dirty="0"/>
              <a:t>型リーダーシップが求められる</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pic>
        <p:nvPicPr>
          <p:cNvPr id="7" name="Picture 2" descr="C:\Documents and Settings\toshihiko\Local Settings\Temporary Internet Files\Content.IE5\V96PQNOG\MC9002869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4975" y="5620637"/>
            <a:ext cx="640865" cy="6508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86FFDD01-8F33-4113-B8AD-26DDC7906CBB}" type="slidenum">
              <a:rPr lang="en-US" altLang="ja-JP"/>
              <a:pPr>
                <a:defRPr/>
              </a:pPr>
              <a:t>13</a:t>
            </a:fld>
            <a:endParaRPr lang="en-US" altLang="ja-JP" dirty="0"/>
          </a:p>
        </p:txBody>
      </p:sp>
      <p:sp>
        <p:nvSpPr>
          <p:cNvPr id="14340" name="Rectangle 2"/>
          <p:cNvSpPr>
            <a:spLocks noGrp="1" noChangeArrowheads="1"/>
          </p:cNvSpPr>
          <p:nvPr>
            <p:ph type="title"/>
          </p:nvPr>
        </p:nvSpPr>
        <p:spPr>
          <a:xfrm>
            <a:off x="569913" y="311224"/>
            <a:ext cx="8229600" cy="1252538"/>
          </a:xfrm>
        </p:spPr>
        <p:txBody>
          <a:bodyPr/>
          <a:lstStyle/>
          <a:p>
            <a:pPr eaLnBrk="1" hangingPunct="1"/>
            <a:r>
              <a:rPr lang="ja-JP" altLang="en-US" dirty="0">
                <a:latin typeface="+mj-ea"/>
              </a:rPr>
              <a:t>宿題３：レポート</a:t>
            </a:r>
            <a:r>
              <a:rPr lang="en-US" altLang="ja-JP" dirty="0">
                <a:latin typeface="+mj-ea"/>
              </a:rPr>
              <a:t>3</a:t>
            </a:r>
            <a:endParaRPr lang="ja-JP" altLang="en-US" sz="4400" dirty="0"/>
          </a:p>
        </p:txBody>
      </p:sp>
      <p:sp>
        <p:nvSpPr>
          <p:cNvPr id="8" name="日付プレースホルダ 7"/>
          <p:cNvSpPr>
            <a:spLocks noGrp="1"/>
          </p:cNvSpPr>
          <p:nvPr>
            <p:ph type="dt" sz="half" idx="10"/>
          </p:nvPr>
        </p:nvSpPr>
        <p:spPr/>
        <p:txBody>
          <a:bodyPr/>
          <a:lstStyle/>
          <a:p>
            <a:pPr>
              <a:defRPr/>
            </a:pPr>
            <a:r>
              <a:rPr lang="ja-JP" altLang="en-US"/>
              <a:t>「マネジメント原理」</a:t>
            </a:r>
            <a:endParaRPr lang="en-US" altLang="ja-JP" dirty="0"/>
          </a:p>
        </p:txBody>
      </p:sp>
      <p:sp>
        <p:nvSpPr>
          <p:cNvPr id="14341" name="Rectangle 3"/>
          <p:cNvSpPr>
            <a:spLocks noGrp="1" noChangeArrowheads="1"/>
          </p:cNvSpPr>
          <p:nvPr>
            <p:ph type="body" idx="1"/>
          </p:nvPr>
        </p:nvSpPr>
        <p:spPr>
          <a:xfrm>
            <a:off x="306878" y="1508665"/>
            <a:ext cx="8690818" cy="5130800"/>
          </a:xfrm>
        </p:spPr>
        <p:txBody>
          <a:bodyPr/>
          <a:lstStyle/>
          <a:p>
            <a:pPr eaLnBrk="1" hangingPunct="1">
              <a:spcBef>
                <a:spcPts val="400"/>
              </a:spcBef>
            </a:pPr>
            <a:r>
              <a:rPr lang="ja-JP" altLang="en-US" dirty="0"/>
              <a:t>テーマ</a:t>
            </a:r>
            <a:endParaRPr lang="en-US" altLang="ja-JP" dirty="0"/>
          </a:p>
          <a:p>
            <a:pPr lvl="1" eaLnBrk="1" hangingPunct="1">
              <a:spcBef>
                <a:spcPts val="400"/>
              </a:spcBef>
            </a:pPr>
            <a:r>
              <a:rPr lang="ja-JP" altLang="en-US" dirty="0"/>
              <a:t>「電気</a:t>
            </a:r>
            <a:r>
              <a:rPr lang="ja-JP" altLang="en-US" dirty="0">
                <a:solidFill>
                  <a:srgbClr val="3333CC"/>
                </a:solidFill>
              </a:rPr>
              <a:t>自動車の</a:t>
            </a:r>
            <a:r>
              <a:rPr lang="en-US" altLang="ja-JP" dirty="0">
                <a:solidFill>
                  <a:srgbClr val="3333CC"/>
                </a:solidFill>
              </a:rPr>
              <a:t>5</a:t>
            </a:r>
            <a:r>
              <a:rPr lang="ja-JP" altLang="en-US" dirty="0">
                <a:solidFill>
                  <a:srgbClr val="3333CC"/>
                </a:solidFill>
              </a:rPr>
              <a:t>大競争要因と</a:t>
            </a:r>
            <a:r>
              <a:rPr lang="en-US" altLang="ja-JP" dirty="0">
                <a:solidFill>
                  <a:srgbClr val="3333CC"/>
                </a:solidFill>
              </a:rPr>
              <a:t>SWOT</a:t>
            </a:r>
            <a:r>
              <a:rPr lang="ja-JP" altLang="en-US" dirty="0">
                <a:solidFill>
                  <a:srgbClr val="3333CC"/>
                </a:solidFill>
              </a:rPr>
              <a:t>分析の作成</a:t>
            </a:r>
            <a:r>
              <a:rPr lang="ja-JP" altLang="en-US" dirty="0"/>
              <a:t>」</a:t>
            </a:r>
            <a:endParaRPr lang="en-US" altLang="ja-JP" dirty="0"/>
          </a:p>
          <a:p>
            <a:pPr eaLnBrk="1" hangingPunct="1">
              <a:spcBef>
                <a:spcPts val="400"/>
              </a:spcBef>
            </a:pPr>
            <a:r>
              <a:rPr lang="ja-JP" altLang="en-US" dirty="0"/>
              <a:t>宿題</a:t>
            </a:r>
            <a:endParaRPr lang="en-US" altLang="ja-JP" dirty="0"/>
          </a:p>
          <a:p>
            <a:pPr lvl="1" eaLnBrk="1" hangingPunct="1">
              <a:spcBef>
                <a:spcPts val="400"/>
              </a:spcBef>
            </a:pPr>
            <a:r>
              <a:rPr lang="ja-JP" altLang="en-US" dirty="0"/>
              <a:t>調査した内容を基に、</a:t>
            </a:r>
            <a:r>
              <a:rPr lang="ja-JP" altLang="en-US" dirty="0">
                <a:solidFill>
                  <a:srgbClr val="3333CC"/>
                </a:solidFill>
              </a:rPr>
              <a:t>自分の考え</a:t>
            </a:r>
            <a:r>
              <a:rPr lang="ja-JP" altLang="en-US" dirty="0"/>
              <a:t>で、</a:t>
            </a:r>
            <a:r>
              <a:rPr lang="ja-JP" altLang="en-US" dirty="0">
                <a:solidFill>
                  <a:srgbClr val="3333CC"/>
                </a:solidFill>
              </a:rPr>
              <a:t>レポート</a:t>
            </a:r>
            <a:r>
              <a:rPr lang="ja-JP" altLang="en-US" dirty="0"/>
              <a:t>にまとめること</a:t>
            </a:r>
            <a:endParaRPr lang="en-US" altLang="ja-JP" dirty="0"/>
          </a:p>
          <a:p>
            <a:pPr lvl="1" eaLnBrk="1" hangingPunct="1">
              <a:spcBef>
                <a:spcPts val="400"/>
              </a:spcBef>
            </a:pPr>
            <a:r>
              <a:rPr lang="en-US" altLang="ja-JP" dirty="0">
                <a:solidFill>
                  <a:srgbClr val="3333CC"/>
                </a:solidFill>
              </a:rPr>
              <a:t>A4</a:t>
            </a:r>
            <a:r>
              <a:rPr lang="ja-JP" altLang="en-US" dirty="0"/>
              <a:t>用紙に</a:t>
            </a:r>
            <a:r>
              <a:rPr lang="en-US" altLang="ja-JP" dirty="0"/>
              <a:t>Word</a:t>
            </a:r>
            <a:r>
              <a:rPr lang="ja-JP" altLang="en-US" dirty="0"/>
              <a:t>またはコンピュータ入力文字で</a:t>
            </a:r>
            <a:r>
              <a:rPr lang="ja-JP" altLang="en-US" dirty="0">
                <a:solidFill>
                  <a:srgbClr val="3333CC"/>
                </a:solidFill>
              </a:rPr>
              <a:t>１ページ以上</a:t>
            </a:r>
            <a:endParaRPr lang="en-US" altLang="ja-JP" dirty="0">
              <a:solidFill>
                <a:srgbClr val="3333CC"/>
              </a:solidFill>
            </a:endParaRPr>
          </a:p>
          <a:p>
            <a:pPr lvl="1" eaLnBrk="1" hangingPunct="1">
              <a:spcBef>
                <a:spcPts val="400"/>
              </a:spcBef>
            </a:pPr>
            <a:r>
              <a:rPr lang="ja-JP" altLang="en-US" dirty="0"/>
              <a:t>表紙はいらない⇒タイトル名の下に</a:t>
            </a:r>
            <a:r>
              <a:rPr lang="ja-JP" altLang="en-US" dirty="0">
                <a:solidFill>
                  <a:srgbClr val="3333CC"/>
                </a:solidFill>
              </a:rPr>
              <a:t>学籍番号と氏名</a:t>
            </a:r>
            <a:r>
              <a:rPr lang="ja-JP" altLang="en-US" dirty="0"/>
              <a:t>を記入</a:t>
            </a:r>
            <a:endParaRPr lang="en-US" altLang="ja-JP" dirty="0"/>
          </a:p>
          <a:p>
            <a:pPr lvl="1" eaLnBrk="1" hangingPunct="1">
              <a:spcBef>
                <a:spcPts val="400"/>
              </a:spcBef>
            </a:pPr>
            <a:r>
              <a:rPr lang="ja-JP" altLang="en-US" dirty="0">
                <a:solidFill>
                  <a:srgbClr val="FF0000"/>
                </a:solidFill>
              </a:rPr>
              <a:t>自分の考えがほとんどでも参考文献を必ず記入</a:t>
            </a:r>
            <a:br>
              <a:rPr lang="en-US" altLang="ja-JP" dirty="0">
                <a:solidFill>
                  <a:srgbClr val="FF0000"/>
                </a:solidFill>
              </a:rPr>
            </a:br>
            <a:r>
              <a:rPr lang="ja-JP" altLang="en-US" dirty="0"/>
              <a:t>（教科書、ネットの情報、その他参考書）</a:t>
            </a:r>
            <a:endParaRPr lang="en-US" altLang="ja-JP" dirty="0"/>
          </a:p>
          <a:p>
            <a:pPr lvl="1" eaLnBrk="1" hangingPunct="1">
              <a:spcBef>
                <a:spcPts val="400"/>
              </a:spcBef>
            </a:pPr>
            <a:r>
              <a:rPr lang="ja-JP" altLang="en-US" dirty="0"/>
              <a:t>提出方法：</a:t>
            </a:r>
            <a:r>
              <a:rPr lang="en-US" altLang="ja-JP" dirty="0">
                <a:solidFill>
                  <a:srgbClr val="FF0000"/>
                </a:solidFill>
              </a:rPr>
              <a:t>7</a:t>
            </a:r>
            <a:r>
              <a:rPr lang="ja-JP" altLang="en-US" dirty="0">
                <a:solidFill>
                  <a:srgbClr val="FF0000"/>
                </a:solidFill>
              </a:rPr>
              <a:t>月</a:t>
            </a:r>
            <a:r>
              <a:rPr lang="en-US" altLang="ja-JP" dirty="0">
                <a:solidFill>
                  <a:srgbClr val="FF0000"/>
                </a:solidFill>
              </a:rPr>
              <a:t>10</a:t>
            </a:r>
            <a:r>
              <a:rPr lang="ja-JP" altLang="en-US" dirty="0">
                <a:solidFill>
                  <a:srgbClr val="FF0000"/>
                </a:solidFill>
              </a:rPr>
              <a:t>日</a:t>
            </a:r>
            <a:r>
              <a:rPr lang="ja-JP" altLang="en-US" dirty="0">
                <a:solidFill>
                  <a:srgbClr val="3333CC"/>
                </a:solidFill>
              </a:rPr>
              <a:t>（金）までにメール添付で送ること</a:t>
            </a:r>
            <a:br>
              <a:rPr lang="en-US" altLang="ja-JP" dirty="0">
                <a:solidFill>
                  <a:srgbClr val="3333CC"/>
                </a:solidFill>
              </a:rPr>
            </a:br>
            <a:r>
              <a:rPr lang="en-US" altLang="ja-JP" dirty="0">
                <a:solidFill>
                  <a:srgbClr val="3333CC"/>
                </a:solidFill>
              </a:rPr>
              <a:t>7</a:t>
            </a:r>
            <a:r>
              <a:rPr lang="ja-JP" altLang="en-US" dirty="0">
                <a:solidFill>
                  <a:srgbClr val="3333CC"/>
                </a:solidFill>
              </a:rPr>
              <a:t>月</a:t>
            </a:r>
            <a:r>
              <a:rPr lang="en-US" altLang="ja-JP" dirty="0">
                <a:solidFill>
                  <a:srgbClr val="3333CC"/>
                </a:solidFill>
              </a:rPr>
              <a:t>10</a:t>
            </a:r>
            <a:r>
              <a:rPr lang="ja-JP" altLang="en-US" dirty="0">
                <a:solidFill>
                  <a:srgbClr val="3333CC"/>
                </a:solidFill>
              </a:rPr>
              <a:t>日を過ぎると減点とする</a:t>
            </a:r>
            <a:endParaRPr lang="en-US" altLang="ja-JP" dirty="0">
              <a:solidFill>
                <a:srgbClr val="3333CC"/>
              </a:solidFill>
            </a:endParaRPr>
          </a:p>
          <a:p>
            <a:pPr lvl="2" eaLnBrk="1" hangingPunct="1">
              <a:spcBef>
                <a:spcPts val="400"/>
              </a:spcBef>
            </a:pPr>
            <a:r>
              <a:rPr lang="en-US" altLang="ja-JP" sz="2400" dirty="0"/>
              <a:t>Kana-toshi@ab.auone-net.jp</a:t>
            </a:r>
          </a:p>
        </p:txBody>
      </p:sp>
      <p:pic>
        <p:nvPicPr>
          <p:cNvPr id="12" name="Picture 2" descr="C:\Documents and Settings\toshihiko\Local Settings\Temporary Internet Files\Content.IE5\V96PQNOG\MC9002869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0135" y="5527612"/>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2981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fade">
                                      <p:cBhvr>
                                        <p:cTn id="7" dur="500"/>
                                        <p:tgtEl>
                                          <p:spTgt spid="1434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41">
                                            <p:txEl>
                                              <p:pRg st="1" end="1"/>
                                            </p:txEl>
                                          </p:spTgt>
                                        </p:tgtEl>
                                        <p:attrNameLst>
                                          <p:attrName>style.visibility</p:attrName>
                                        </p:attrNameLst>
                                      </p:cBhvr>
                                      <p:to>
                                        <p:strVal val="visible"/>
                                      </p:to>
                                    </p:set>
                                    <p:animEffect transition="in" filter="fade">
                                      <p:cBhvr>
                                        <p:cTn id="10" dur="500"/>
                                        <p:tgtEl>
                                          <p:spTgt spid="1434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341">
                                            <p:txEl>
                                              <p:pRg st="2" end="2"/>
                                            </p:txEl>
                                          </p:spTgt>
                                        </p:tgtEl>
                                        <p:attrNameLst>
                                          <p:attrName>style.visibility</p:attrName>
                                        </p:attrNameLst>
                                      </p:cBhvr>
                                      <p:to>
                                        <p:strVal val="visible"/>
                                      </p:to>
                                    </p:set>
                                    <p:animEffect transition="in" filter="fade">
                                      <p:cBhvr>
                                        <p:cTn id="15" dur="500"/>
                                        <p:tgtEl>
                                          <p:spTgt spid="1434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341">
                                            <p:txEl>
                                              <p:pRg st="3" end="3"/>
                                            </p:txEl>
                                          </p:spTgt>
                                        </p:tgtEl>
                                        <p:attrNameLst>
                                          <p:attrName>style.visibility</p:attrName>
                                        </p:attrNameLst>
                                      </p:cBhvr>
                                      <p:to>
                                        <p:strVal val="visible"/>
                                      </p:to>
                                    </p:set>
                                    <p:animEffect transition="in" filter="fade">
                                      <p:cBhvr>
                                        <p:cTn id="18" dur="500"/>
                                        <p:tgtEl>
                                          <p:spTgt spid="1434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341">
                                            <p:txEl>
                                              <p:pRg st="4" end="4"/>
                                            </p:txEl>
                                          </p:spTgt>
                                        </p:tgtEl>
                                        <p:attrNameLst>
                                          <p:attrName>style.visibility</p:attrName>
                                        </p:attrNameLst>
                                      </p:cBhvr>
                                      <p:to>
                                        <p:strVal val="visible"/>
                                      </p:to>
                                    </p:set>
                                    <p:animEffect transition="in" filter="fade">
                                      <p:cBhvr>
                                        <p:cTn id="21" dur="500"/>
                                        <p:tgtEl>
                                          <p:spTgt spid="1434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341">
                                            <p:txEl>
                                              <p:pRg st="5" end="5"/>
                                            </p:txEl>
                                          </p:spTgt>
                                        </p:tgtEl>
                                        <p:attrNameLst>
                                          <p:attrName>style.visibility</p:attrName>
                                        </p:attrNameLst>
                                      </p:cBhvr>
                                      <p:to>
                                        <p:strVal val="visible"/>
                                      </p:to>
                                    </p:set>
                                    <p:animEffect transition="in" filter="fade">
                                      <p:cBhvr>
                                        <p:cTn id="24" dur="500"/>
                                        <p:tgtEl>
                                          <p:spTgt spid="14341">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341">
                                            <p:txEl>
                                              <p:pRg st="6" end="6"/>
                                            </p:txEl>
                                          </p:spTgt>
                                        </p:tgtEl>
                                        <p:attrNameLst>
                                          <p:attrName>style.visibility</p:attrName>
                                        </p:attrNameLst>
                                      </p:cBhvr>
                                      <p:to>
                                        <p:strVal val="visible"/>
                                      </p:to>
                                    </p:set>
                                    <p:animEffect transition="in" filter="fade">
                                      <p:cBhvr>
                                        <p:cTn id="27" dur="500"/>
                                        <p:tgtEl>
                                          <p:spTgt spid="14341">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341">
                                            <p:txEl>
                                              <p:pRg st="7" end="7"/>
                                            </p:txEl>
                                          </p:spTgt>
                                        </p:tgtEl>
                                        <p:attrNameLst>
                                          <p:attrName>style.visibility</p:attrName>
                                        </p:attrNameLst>
                                      </p:cBhvr>
                                      <p:to>
                                        <p:strVal val="visible"/>
                                      </p:to>
                                    </p:set>
                                    <p:animEffect transition="in" filter="fade">
                                      <p:cBhvr>
                                        <p:cTn id="30" dur="500"/>
                                        <p:tgtEl>
                                          <p:spTgt spid="14341">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341">
                                            <p:txEl>
                                              <p:pRg st="8" end="8"/>
                                            </p:txEl>
                                          </p:spTgt>
                                        </p:tgtEl>
                                        <p:attrNameLst>
                                          <p:attrName>style.visibility</p:attrName>
                                        </p:attrNameLst>
                                      </p:cBhvr>
                                      <p:to>
                                        <p:strVal val="visible"/>
                                      </p:to>
                                    </p:set>
                                    <p:animEffect transition="in" filter="fade">
                                      <p:cBhvr>
                                        <p:cTn id="33" dur="500"/>
                                        <p:tgtEl>
                                          <p:spTgt spid="1434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C9FF6E67-0F60-48C5-830F-512ECF568557}"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dirty="0"/>
              <a:t>１</a:t>
            </a:r>
            <a:r>
              <a:rPr lang="ja-JP" altLang="en-US" sz="4400" dirty="0"/>
              <a:t>．組織文化</a:t>
            </a:r>
            <a:r>
              <a:rPr lang="en-US" altLang="ja-JP" sz="4400" dirty="0"/>
              <a:t>-1</a:t>
            </a:r>
            <a:endParaRPr lang="ja-JP" altLang="en-US" sz="4400" dirty="0"/>
          </a:p>
        </p:txBody>
      </p:sp>
      <p:sp>
        <p:nvSpPr>
          <p:cNvPr id="5125" name="Rectangle 3"/>
          <p:cNvSpPr>
            <a:spLocks noGrp="1" noChangeArrowheads="1"/>
          </p:cNvSpPr>
          <p:nvPr>
            <p:ph type="body" idx="1"/>
          </p:nvPr>
        </p:nvSpPr>
        <p:spPr>
          <a:xfrm>
            <a:off x="422030" y="1352164"/>
            <a:ext cx="8721969" cy="5120323"/>
          </a:xfrm>
        </p:spPr>
        <p:txBody>
          <a:bodyPr/>
          <a:lstStyle/>
          <a:p>
            <a:pPr eaLnBrk="1" hangingPunct="1">
              <a:spcBef>
                <a:spcPts val="600"/>
              </a:spcBef>
            </a:pPr>
            <a:r>
              <a:rPr lang="ja-JP" altLang="en-US" sz="2800" dirty="0"/>
              <a:t>組織文化の定義</a:t>
            </a:r>
            <a:endParaRPr lang="en-US" altLang="ja-JP" sz="2800" dirty="0"/>
          </a:p>
          <a:p>
            <a:pPr lvl="1" eaLnBrk="1" hangingPunct="1">
              <a:spcBef>
                <a:spcPts val="600"/>
              </a:spcBef>
            </a:pPr>
            <a:r>
              <a:rPr lang="ja-JP" altLang="en-US" sz="2400" dirty="0"/>
              <a:t>組織文化とは</a:t>
            </a:r>
            <a:endParaRPr lang="en-US" altLang="ja-JP" sz="2400" dirty="0"/>
          </a:p>
          <a:p>
            <a:pPr lvl="2" eaLnBrk="1" hangingPunct="1">
              <a:spcBef>
                <a:spcPts val="600"/>
              </a:spcBef>
            </a:pPr>
            <a:r>
              <a:rPr lang="ja-JP" altLang="en-US" dirty="0"/>
              <a:t>組織の構成員に共有された</a:t>
            </a:r>
            <a:r>
              <a:rPr lang="ja-JP" altLang="en-US" dirty="0">
                <a:solidFill>
                  <a:srgbClr val="FF0000"/>
                </a:solidFill>
              </a:rPr>
              <a:t>価値観</a:t>
            </a:r>
            <a:r>
              <a:rPr lang="ja-JP" altLang="en-US" dirty="0"/>
              <a:t>、規範、信念、ものの見方</a:t>
            </a:r>
            <a:br>
              <a:rPr lang="en-US" altLang="ja-JP" dirty="0"/>
            </a:br>
            <a:r>
              <a:rPr lang="ja-JP" altLang="en-US" dirty="0"/>
              <a:t>の集合体のこと</a:t>
            </a:r>
            <a:endParaRPr lang="en-US" altLang="ja-JP" dirty="0"/>
          </a:p>
          <a:p>
            <a:pPr lvl="2" eaLnBrk="1" hangingPunct="1">
              <a:spcBef>
                <a:spcPts val="600"/>
              </a:spcBef>
            </a:pPr>
            <a:r>
              <a:rPr lang="ja-JP" altLang="en-US" dirty="0"/>
              <a:t>厳密には「企業文化」は違うが、一般的には</a:t>
            </a:r>
            <a:r>
              <a:rPr lang="ja-JP" altLang="en-US" dirty="0">
                <a:solidFill>
                  <a:srgbClr val="FF0000"/>
                </a:solidFill>
              </a:rPr>
              <a:t>同義</a:t>
            </a:r>
            <a:r>
              <a:rPr lang="ja-JP" altLang="en-US" dirty="0"/>
              <a:t>で扱う</a:t>
            </a:r>
            <a:br>
              <a:rPr lang="en-US" altLang="ja-JP" dirty="0"/>
            </a:br>
            <a:r>
              <a:rPr lang="ja-JP" altLang="en-US" dirty="0"/>
              <a:t>⇒企業文化は</a:t>
            </a:r>
            <a:r>
              <a:rPr lang="ja-JP" altLang="en-US" dirty="0">
                <a:solidFill>
                  <a:srgbClr val="FF0000"/>
                </a:solidFill>
              </a:rPr>
              <a:t>コーポレート</a:t>
            </a:r>
            <a:r>
              <a:rPr lang="ja-JP" altLang="en-US" dirty="0"/>
              <a:t>・</a:t>
            </a:r>
            <a:r>
              <a:rPr lang="ja-JP" altLang="en-US" dirty="0">
                <a:solidFill>
                  <a:srgbClr val="FF0000"/>
                </a:solidFill>
              </a:rPr>
              <a:t>カルチャー</a:t>
            </a:r>
            <a:r>
              <a:rPr lang="ja-JP" altLang="en-US" dirty="0"/>
              <a:t>とも呼ばれる</a:t>
            </a:r>
            <a:endParaRPr lang="en-US" altLang="ja-JP" dirty="0"/>
          </a:p>
          <a:p>
            <a:pPr lvl="2" eaLnBrk="1" hangingPunct="1">
              <a:spcBef>
                <a:spcPts val="600"/>
              </a:spcBef>
            </a:pPr>
            <a:r>
              <a:rPr lang="ja-JP" altLang="en-US" dirty="0"/>
              <a:t>組織構造（</a:t>
            </a:r>
            <a:r>
              <a:rPr lang="en-US" altLang="ja-JP" dirty="0"/>
              <a:t>=</a:t>
            </a:r>
            <a:r>
              <a:rPr lang="ja-JP" altLang="en-US" dirty="0"/>
              <a:t>分業と調整の体系）のように明示されているものでない</a:t>
            </a:r>
            <a:br>
              <a:rPr lang="en-US" altLang="ja-JP" dirty="0"/>
            </a:br>
            <a:r>
              <a:rPr lang="ja-JP" altLang="en-US" dirty="0"/>
              <a:t>が、組織の活動の</a:t>
            </a:r>
            <a:r>
              <a:rPr lang="ja-JP" altLang="en-US" dirty="0">
                <a:solidFill>
                  <a:srgbClr val="FF0000"/>
                </a:solidFill>
              </a:rPr>
              <a:t>背後</a:t>
            </a:r>
            <a:r>
              <a:rPr lang="ja-JP" altLang="en-US" dirty="0"/>
              <a:t>にあり組織に強い</a:t>
            </a:r>
            <a:r>
              <a:rPr lang="ja-JP" altLang="en-US" dirty="0">
                <a:solidFill>
                  <a:srgbClr val="FF0000"/>
                </a:solidFill>
              </a:rPr>
              <a:t>影響</a:t>
            </a:r>
            <a:r>
              <a:rPr lang="ja-JP" altLang="en-US" dirty="0"/>
              <a:t>を及ぼす</a:t>
            </a:r>
            <a:endParaRPr lang="en-US" altLang="ja-JP" dirty="0"/>
          </a:p>
          <a:p>
            <a:pPr lvl="1" eaLnBrk="1" hangingPunct="1">
              <a:spcBef>
                <a:spcPts val="600"/>
              </a:spcBef>
            </a:pPr>
            <a:r>
              <a:rPr lang="ja-JP" altLang="en-US" sz="2400" dirty="0"/>
              <a:t>組織風土との違い（下記２つは組織風土）</a:t>
            </a:r>
            <a:endParaRPr lang="en-US" altLang="ja-JP" sz="2400" dirty="0"/>
          </a:p>
          <a:p>
            <a:pPr lvl="2" eaLnBrk="1" hangingPunct="1">
              <a:spcBef>
                <a:spcPts val="600"/>
              </a:spcBef>
            </a:pPr>
            <a:r>
              <a:rPr lang="ja-JP" altLang="en-US" dirty="0"/>
              <a:t>組織の構成員により知覚された</a:t>
            </a:r>
            <a:r>
              <a:rPr lang="ja-JP" altLang="en-US" dirty="0">
                <a:solidFill>
                  <a:srgbClr val="FF0000"/>
                </a:solidFill>
              </a:rPr>
              <a:t>目にみえる</a:t>
            </a:r>
            <a:r>
              <a:rPr lang="ja-JP" altLang="en-US" dirty="0"/>
              <a:t>組織特性のこと</a:t>
            </a:r>
            <a:endParaRPr lang="en-US" altLang="ja-JP" dirty="0"/>
          </a:p>
          <a:p>
            <a:pPr lvl="2" eaLnBrk="1" hangingPunct="1">
              <a:spcBef>
                <a:spcPts val="600"/>
              </a:spcBef>
            </a:pPr>
            <a:r>
              <a:rPr lang="ja-JP" altLang="en-US" dirty="0"/>
              <a:t>組織文化より</a:t>
            </a:r>
            <a:r>
              <a:rPr lang="ja-JP" altLang="en-US" dirty="0">
                <a:solidFill>
                  <a:srgbClr val="FF0000"/>
                </a:solidFill>
              </a:rPr>
              <a:t>ミクロ</a:t>
            </a:r>
            <a:r>
              <a:rPr lang="ja-JP" altLang="en-US" dirty="0"/>
              <a:t>的なことを扱う ⇒ 測定可能で</a:t>
            </a:r>
            <a:r>
              <a:rPr lang="ja-JP" altLang="en-US" dirty="0">
                <a:solidFill>
                  <a:srgbClr val="FF0000"/>
                </a:solidFill>
              </a:rPr>
              <a:t>定量</a:t>
            </a:r>
            <a:r>
              <a:rPr lang="ja-JP" altLang="en-US" dirty="0"/>
              <a:t>的である</a:t>
            </a:r>
            <a:endParaRPr lang="en-US" altLang="ja-JP" dirty="0"/>
          </a:p>
          <a:p>
            <a:pPr lvl="2" eaLnBrk="1" hangingPunct="1">
              <a:spcBef>
                <a:spcPts val="600"/>
              </a:spcBef>
            </a:pPr>
            <a:r>
              <a:rPr lang="ja-JP" altLang="en-US" dirty="0"/>
              <a:t>組織文化は、より</a:t>
            </a:r>
            <a:r>
              <a:rPr lang="ja-JP" altLang="en-US" dirty="0">
                <a:solidFill>
                  <a:srgbClr val="FF0000"/>
                </a:solidFill>
              </a:rPr>
              <a:t>マクロ</a:t>
            </a:r>
            <a:r>
              <a:rPr lang="ja-JP" altLang="en-US" dirty="0"/>
              <a:t>的なことを扱う ⇒ 測定</a:t>
            </a:r>
            <a:r>
              <a:rPr lang="ja-JP" altLang="en-US" dirty="0">
                <a:solidFill>
                  <a:srgbClr val="FF0000"/>
                </a:solidFill>
              </a:rPr>
              <a:t>不可能</a:t>
            </a:r>
            <a:r>
              <a:rPr lang="ja-JP" altLang="en-US" dirty="0"/>
              <a:t>な現象を</a:t>
            </a:r>
            <a:br>
              <a:rPr lang="en-US" altLang="ja-JP" dirty="0"/>
            </a:br>
            <a:r>
              <a:rPr lang="ja-JP" altLang="en-US" dirty="0"/>
              <a:t>含み</a:t>
            </a:r>
            <a:r>
              <a:rPr lang="ja-JP" altLang="en-US" dirty="0">
                <a:solidFill>
                  <a:srgbClr val="FF0000"/>
                </a:solidFill>
              </a:rPr>
              <a:t>定性</a:t>
            </a:r>
            <a:r>
              <a:rPr lang="ja-JP" altLang="en-US" dirty="0"/>
              <a:t>的である</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3E8425B2-959D-41EF-A590-610376967034}" type="slidenum">
              <a:rPr lang="en-US" altLang="ja-JP"/>
              <a:pPr>
                <a:defRPr/>
              </a:pPr>
              <a:t>3</a:t>
            </a:fld>
            <a:endParaRPr lang="en-US" altLang="ja-JP" dirty="0"/>
          </a:p>
        </p:txBody>
      </p:sp>
      <p:sp>
        <p:nvSpPr>
          <p:cNvPr id="7172" name="Rectangle 2"/>
          <p:cNvSpPr>
            <a:spLocks noGrp="1" noChangeArrowheads="1"/>
          </p:cNvSpPr>
          <p:nvPr>
            <p:ph type="title"/>
          </p:nvPr>
        </p:nvSpPr>
        <p:spPr>
          <a:xfrm>
            <a:off x="569913" y="431800"/>
            <a:ext cx="8229600" cy="1252538"/>
          </a:xfrm>
        </p:spPr>
        <p:txBody>
          <a:bodyPr/>
          <a:lstStyle/>
          <a:p>
            <a:pPr eaLnBrk="1" hangingPunct="1"/>
            <a:r>
              <a:rPr lang="ja-JP" altLang="en-US" dirty="0"/>
              <a:t>１．組織文化</a:t>
            </a:r>
            <a:r>
              <a:rPr lang="en-US" altLang="ja-JP" sz="4400" dirty="0"/>
              <a:t>-2</a:t>
            </a:r>
            <a:br>
              <a:rPr lang="en-US" altLang="ja-JP" sz="4400" dirty="0"/>
            </a:br>
            <a:endParaRPr lang="ja-JP" altLang="en-US" sz="4400" dirty="0"/>
          </a:p>
        </p:txBody>
      </p:sp>
      <p:sp>
        <p:nvSpPr>
          <p:cNvPr id="7173" name="Rectangle 3"/>
          <p:cNvSpPr>
            <a:spLocks noGrp="1" noChangeArrowheads="1"/>
          </p:cNvSpPr>
          <p:nvPr>
            <p:ph type="body" idx="1"/>
          </p:nvPr>
        </p:nvSpPr>
        <p:spPr>
          <a:xfrm>
            <a:off x="562708" y="1490470"/>
            <a:ext cx="8542595" cy="4930775"/>
          </a:xfrm>
        </p:spPr>
        <p:txBody>
          <a:bodyPr/>
          <a:lstStyle/>
          <a:p>
            <a:pPr eaLnBrk="1" hangingPunct="1">
              <a:spcBef>
                <a:spcPts val="600"/>
              </a:spcBef>
            </a:pPr>
            <a:r>
              <a:rPr lang="ja-JP" altLang="en-US" sz="2800" dirty="0"/>
              <a:t>組織文化の形成</a:t>
            </a:r>
            <a:r>
              <a:rPr lang="en-US" altLang="ja-JP" sz="2800" dirty="0"/>
              <a:t>-1</a:t>
            </a:r>
          </a:p>
          <a:p>
            <a:pPr lvl="1" eaLnBrk="1" hangingPunct="1">
              <a:spcBef>
                <a:spcPts val="600"/>
              </a:spcBef>
            </a:pPr>
            <a:r>
              <a:rPr lang="ja-JP" altLang="en-US" sz="2400" dirty="0"/>
              <a:t>組織文化として成立する要因</a:t>
            </a:r>
            <a:endParaRPr lang="en-US" altLang="ja-JP" sz="2400" dirty="0"/>
          </a:p>
          <a:p>
            <a:pPr lvl="2" eaLnBrk="1" hangingPunct="1">
              <a:spcBef>
                <a:spcPts val="600"/>
              </a:spcBef>
            </a:pPr>
            <a:r>
              <a:rPr lang="ja-JP" altLang="en-US" sz="2000" dirty="0"/>
              <a:t>近接性</a:t>
            </a:r>
            <a:endParaRPr lang="en-US" altLang="ja-JP" sz="2000" dirty="0"/>
          </a:p>
          <a:p>
            <a:pPr lvl="3" eaLnBrk="1" hangingPunct="1">
              <a:spcBef>
                <a:spcPts val="600"/>
              </a:spcBef>
            </a:pPr>
            <a:r>
              <a:rPr lang="ja-JP" altLang="en-US" sz="1800" dirty="0"/>
              <a:t>メンバーが近くにいて対面的な関係が考えや物の</a:t>
            </a:r>
            <a:r>
              <a:rPr lang="ja-JP" altLang="en-US" sz="1800" dirty="0">
                <a:solidFill>
                  <a:srgbClr val="FF0000"/>
                </a:solidFill>
              </a:rPr>
              <a:t>見方</a:t>
            </a:r>
            <a:r>
              <a:rPr lang="ja-JP" altLang="en-US" sz="1800" dirty="0"/>
              <a:t>の</a:t>
            </a:r>
            <a:r>
              <a:rPr lang="ja-JP" altLang="en-US" sz="1800" dirty="0">
                <a:solidFill>
                  <a:srgbClr val="FF0000"/>
                </a:solidFill>
              </a:rPr>
              <a:t>共有</a:t>
            </a:r>
            <a:r>
              <a:rPr lang="ja-JP" altLang="en-US" sz="1800" dirty="0"/>
              <a:t>を促す</a:t>
            </a:r>
            <a:endParaRPr lang="en-US" altLang="ja-JP" sz="1800" dirty="0"/>
          </a:p>
          <a:p>
            <a:pPr lvl="2" eaLnBrk="1" hangingPunct="1">
              <a:spcBef>
                <a:spcPts val="600"/>
              </a:spcBef>
            </a:pPr>
            <a:r>
              <a:rPr lang="ja-JP" altLang="en-US" sz="2000" dirty="0"/>
              <a:t>同質性</a:t>
            </a:r>
            <a:endParaRPr lang="en-US" altLang="ja-JP" sz="2000" dirty="0"/>
          </a:p>
          <a:p>
            <a:pPr lvl="3" eaLnBrk="1" hangingPunct="1">
              <a:spcBef>
                <a:spcPts val="600"/>
              </a:spcBef>
            </a:pPr>
            <a:r>
              <a:rPr lang="ja-JP" altLang="en-US" sz="1800" dirty="0"/>
              <a:t>メンバーが互いに</a:t>
            </a:r>
            <a:r>
              <a:rPr lang="ja-JP" altLang="en-US" sz="1800" dirty="0">
                <a:solidFill>
                  <a:srgbClr val="FF0000"/>
                </a:solidFill>
              </a:rPr>
              <a:t>類似</a:t>
            </a:r>
            <a:r>
              <a:rPr lang="ja-JP" altLang="en-US" sz="1800" dirty="0"/>
              <a:t>するほど、</a:t>
            </a:r>
            <a:r>
              <a:rPr lang="ja-JP" altLang="en-US" sz="1800" dirty="0">
                <a:solidFill>
                  <a:srgbClr val="FF0000"/>
                </a:solidFill>
              </a:rPr>
              <a:t>強固</a:t>
            </a:r>
            <a:r>
              <a:rPr lang="ja-JP" altLang="en-US" sz="1800" dirty="0"/>
              <a:t>な文化が形成される</a:t>
            </a:r>
            <a:endParaRPr lang="en-US" altLang="ja-JP" sz="1800" dirty="0"/>
          </a:p>
          <a:p>
            <a:pPr lvl="2" eaLnBrk="1" hangingPunct="1">
              <a:spcBef>
                <a:spcPts val="600"/>
              </a:spcBef>
            </a:pPr>
            <a:r>
              <a:rPr lang="ja-JP" altLang="en-US" sz="2000" dirty="0"/>
              <a:t>相互依存性</a:t>
            </a:r>
            <a:endParaRPr lang="en-US" altLang="ja-JP" sz="2000" dirty="0"/>
          </a:p>
          <a:p>
            <a:pPr lvl="3" eaLnBrk="1" hangingPunct="1">
              <a:spcBef>
                <a:spcPts val="600"/>
              </a:spcBef>
            </a:pPr>
            <a:r>
              <a:rPr lang="ja-JP" altLang="en-US" sz="1800" dirty="0"/>
              <a:t>協力が必要な仕事で相互に</a:t>
            </a:r>
            <a:r>
              <a:rPr lang="ja-JP" altLang="en-US" sz="1800" dirty="0">
                <a:solidFill>
                  <a:srgbClr val="FF0000"/>
                </a:solidFill>
              </a:rPr>
              <a:t>依存</a:t>
            </a:r>
            <a:r>
              <a:rPr lang="ja-JP" altLang="en-US" sz="1800" dirty="0"/>
              <a:t>しあう関係ほど文化の形成に</a:t>
            </a:r>
            <a:r>
              <a:rPr lang="ja-JP" altLang="en-US" sz="1800" dirty="0">
                <a:solidFill>
                  <a:srgbClr val="FF0000"/>
                </a:solidFill>
              </a:rPr>
              <a:t>貢献</a:t>
            </a:r>
            <a:endParaRPr lang="en-US" altLang="ja-JP" sz="1800" dirty="0">
              <a:solidFill>
                <a:srgbClr val="FF0000"/>
              </a:solidFill>
            </a:endParaRPr>
          </a:p>
          <a:p>
            <a:pPr lvl="2" eaLnBrk="1" hangingPunct="1">
              <a:spcBef>
                <a:spcPts val="600"/>
              </a:spcBef>
            </a:pPr>
            <a:r>
              <a:rPr lang="ja-JP" altLang="en-US" sz="2000" dirty="0"/>
              <a:t>コミュニケーション・ネットワーク</a:t>
            </a:r>
            <a:endParaRPr lang="en-US" altLang="ja-JP" sz="2000" dirty="0"/>
          </a:p>
          <a:p>
            <a:pPr lvl="3" eaLnBrk="1" hangingPunct="1">
              <a:spcBef>
                <a:spcPts val="600"/>
              </a:spcBef>
            </a:pPr>
            <a:r>
              <a:rPr lang="ja-JP" altLang="en-US" sz="1800" dirty="0"/>
              <a:t>コミュニケーション</a:t>
            </a:r>
            <a:r>
              <a:rPr lang="ja-JP" altLang="en-US" sz="1800" dirty="0">
                <a:solidFill>
                  <a:srgbClr val="FF0000"/>
                </a:solidFill>
              </a:rPr>
              <a:t>経路</a:t>
            </a:r>
            <a:r>
              <a:rPr lang="ja-JP" altLang="en-US" sz="1800" dirty="0"/>
              <a:t>の発達が組織文化の形成に貢献</a:t>
            </a:r>
            <a:endParaRPr lang="en-US" altLang="ja-JP" sz="1800" dirty="0"/>
          </a:p>
          <a:p>
            <a:pPr lvl="2" eaLnBrk="1" hangingPunct="1">
              <a:spcBef>
                <a:spcPts val="600"/>
              </a:spcBef>
            </a:pPr>
            <a:r>
              <a:rPr lang="ja-JP" altLang="en-US" sz="2000" dirty="0"/>
              <a:t>帰属意識の高揚</a:t>
            </a:r>
            <a:endParaRPr lang="en-US" altLang="ja-JP" sz="2000" dirty="0"/>
          </a:p>
          <a:p>
            <a:pPr lvl="3" eaLnBrk="1" hangingPunct="1">
              <a:spcBef>
                <a:spcPts val="600"/>
              </a:spcBef>
            </a:pPr>
            <a:r>
              <a:rPr lang="ja-JP" altLang="en-US" sz="1800" dirty="0">
                <a:solidFill>
                  <a:srgbClr val="FF0000"/>
                </a:solidFill>
              </a:rPr>
              <a:t>研修</a:t>
            </a:r>
            <a:r>
              <a:rPr lang="ja-JP" altLang="en-US" sz="1800" dirty="0"/>
              <a:t>などで文化を伝えようとするので、組織への</a:t>
            </a:r>
            <a:r>
              <a:rPr lang="ja-JP" altLang="en-US" sz="1800" dirty="0">
                <a:solidFill>
                  <a:srgbClr val="FF0000"/>
                </a:solidFill>
              </a:rPr>
              <a:t>ロイヤリティ</a:t>
            </a:r>
            <a:r>
              <a:rPr lang="ja-JP" altLang="en-US" sz="1800" dirty="0"/>
              <a:t>が高まる</a:t>
            </a:r>
            <a:endParaRPr lang="en-US" altLang="ja-JP" sz="1800"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72A787CB-3CE3-44AD-85BF-DF37169058D0}" type="slidenum">
              <a:rPr lang="en-US" altLang="ja-JP"/>
              <a:pPr>
                <a:defRPr/>
              </a:pPr>
              <a:t>4</a:t>
            </a:fld>
            <a:endParaRPr lang="en-US" altLang="ja-JP" dirty="0"/>
          </a:p>
        </p:txBody>
      </p:sp>
      <p:sp>
        <p:nvSpPr>
          <p:cNvPr id="8196" name="Rectangle 2"/>
          <p:cNvSpPr>
            <a:spLocks noGrp="1" noChangeArrowheads="1"/>
          </p:cNvSpPr>
          <p:nvPr>
            <p:ph type="title"/>
          </p:nvPr>
        </p:nvSpPr>
        <p:spPr>
          <a:xfrm>
            <a:off x="569913" y="431800"/>
            <a:ext cx="8229600" cy="1252538"/>
          </a:xfrm>
        </p:spPr>
        <p:txBody>
          <a:bodyPr/>
          <a:lstStyle/>
          <a:p>
            <a:pPr eaLnBrk="1" hangingPunct="1"/>
            <a:r>
              <a:rPr lang="ja-JP" altLang="en-US" dirty="0"/>
              <a:t>１．組織文化</a:t>
            </a:r>
            <a:r>
              <a:rPr lang="en-US" altLang="ja-JP" sz="4400" dirty="0"/>
              <a:t>-3</a:t>
            </a:r>
            <a:endParaRPr lang="ja-JP" altLang="en-US" sz="4400" dirty="0"/>
          </a:p>
        </p:txBody>
      </p:sp>
      <p:sp>
        <p:nvSpPr>
          <p:cNvPr id="8197" name="Rectangle 3"/>
          <p:cNvSpPr>
            <a:spLocks noGrp="1" noChangeArrowheads="1"/>
          </p:cNvSpPr>
          <p:nvPr>
            <p:ph type="body" idx="1"/>
          </p:nvPr>
        </p:nvSpPr>
        <p:spPr>
          <a:xfrm>
            <a:off x="522514" y="1520825"/>
            <a:ext cx="8472261" cy="4930775"/>
          </a:xfrm>
        </p:spPr>
        <p:txBody>
          <a:bodyPr/>
          <a:lstStyle/>
          <a:p>
            <a:pPr eaLnBrk="1" hangingPunct="1">
              <a:spcBef>
                <a:spcPts val="1200"/>
              </a:spcBef>
            </a:pPr>
            <a:r>
              <a:rPr lang="ja-JP" altLang="en-US" dirty="0"/>
              <a:t>組織文化の機能と逆機能</a:t>
            </a:r>
            <a:r>
              <a:rPr lang="en-US" altLang="ja-JP" dirty="0"/>
              <a:t>-1</a:t>
            </a:r>
          </a:p>
          <a:p>
            <a:pPr lvl="1" eaLnBrk="1" hangingPunct="1">
              <a:spcBef>
                <a:spcPts val="1200"/>
              </a:spcBef>
            </a:pPr>
            <a:r>
              <a:rPr lang="ja-JP" altLang="en-US" dirty="0"/>
              <a:t>コミュニケーション</a:t>
            </a:r>
            <a:endParaRPr lang="en-US" altLang="ja-JP" dirty="0"/>
          </a:p>
          <a:p>
            <a:pPr lvl="2" eaLnBrk="1" hangingPunct="1">
              <a:spcBef>
                <a:spcPts val="1200"/>
              </a:spcBef>
            </a:pPr>
            <a:r>
              <a:rPr lang="ja-JP" altLang="en-US" dirty="0"/>
              <a:t>知識やルールの</a:t>
            </a:r>
            <a:r>
              <a:rPr lang="ja-JP" altLang="en-US" dirty="0">
                <a:solidFill>
                  <a:srgbClr val="FF0000"/>
                </a:solidFill>
              </a:rPr>
              <a:t>共有</a:t>
            </a:r>
            <a:r>
              <a:rPr lang="ja-JP" altLang="en-US" dirty="0"/>
              <a:t>でコミュニケーションを</a:t>
            </a:r>
            <a:r>
              <a:rPr lang="ja-JP" altLang="en-US" dirty="0">
                <a:solidFill>
                  <a:srgbClr val="FF0000"/>
                </a:solidFill>
              </a:rPr>
              <a:t>容易</a:t>
            </a:r>
            <a:r>
              <a:rPr lang="ja-JP" altLang="en-US" dirty="0"/>
              <a:t>にする</a:t>
            </a:r>
            <a:endParaRPr lang="en-US" altLang="ja-JP" dirty="0"/>
          </a:p>
          <a:p>
            <a:pPr lvl="2" eaLnBrk="1" hangingPunct="1">
              <a:spcBef>
                <a:spcPts val="1200"/>
              </a:spcBef>
            </a:pPr>
            <a:r>
              <a:rPr lang="ja-JP" altLang="en-US" dirty="0"/>
              <a:t>コミュニケーションの逆機能</a:t>
            </a:r>
            <a:endParaRPr lang="en-US" altLang="ja-JP" dirty="0"/>
          </a:p>
          <a:p>
            <a:pPr lvl="3" eaLnBrk="1" hangingPunct="1">
              <a:spcBef>
                <a:spcPts val="1200"/>
              </a:spcBef>
            </a:pPr>
            <a:r>
              <a:rPr lang="ja-JP" altLang="en-US" dirty="0">
                <a:solidFill>
                  <a:srgbClr val="FF0000"/>
                </a:solidFill>
              </a:rPr>
              <a:t>他の文化</a:t>
            </a:r>
            <a:r>
              <a:rPr lang="ja-JP" altLang="en-US" dirty="0"/>
              <a:t>を持っているメンバーとの意思疎通を</a:t>
            </a:r>
            <a:r>
              <a:rPr lang="ja-JP" altLang="en-US" dirty="0">
                <a:solidFill>
                  <a:srgbClr val="FF0000"/>
                </a:solidFill>
              </a:rPr>
              <a:t>困難</a:t>
            </a:r>
            <a:r>
              <a:rPr lang="ja-JP" altLang="en-US" dirty="0"/>
              <a:t>にする</a:t>
            </a:r>
            <a:endParaRPr lang="en-US" altLang="ja-JP" dirty="0"/>
          </a:p>
          <a:p>
            <a:pPr lvl="3" eaLnBrk="1" hangingPunct="1">
              <a:spcBef>
                <a:spcPts val="1200"/>
              </a:spcBef>
            </a:pPr>
            <a:r>
              <a:rPr lang="ja-JP" altLang="en-US" dirty="0">
                <a:solidFill>
                  <a:srgbClr val="FF0000"/>
                </a:solidFill>
              </a:rPr>
              <a:t>下位文化</a:t>
            </a:r>
            <a:r>
              <a:rPr lang="ja-JP" altLang="en-US" dirty="0"/>
              <a:t>の発達による日常的コミュニケーションの</a:t>
            </a:r>
            <a:r>
              <a:rPr lang="ja-JP" altLang="en-US" dirty="0">
                <a:solidFill>
                  <a:srgbClr val="FF0000"/>
                </a:solidFill>
              </a:rPr>
              <a:t>困難</a:t>
            </a:r>
            <a:r>
              <a:rPr lang="ja-JP" altLang="en-US" dirty="0"/>
              <a:t>性</a:t>
            </a:r>
            <a:endParaRPr lang="en-US" altLang="ja-JP" dirty="0"/>
          </a:p>
          <a:p>
            <a:pPr lvl="2" eaLnBrk="1" hangingPunct="1">
              <a:spcBef>
                <a:spcPts val="1200"/>
              </a:spcBef>
            </a:pPr>
            <a:r>
              <a:rPr lang="ja-JP" altLang="en-US" dirty="0"/>
              <a:t>下位文化とは</a:t>
            </a:r>
            <a:endParaRPr lang="en-US" altLang="ja-JP" dirty="0"/>
          </a:p>
          <a:p>
            <a:pPr lvl="3">
              <a:spcBef>
                <a:spcPts val="1200"/>
              </a:spcBef>
            </a:pPr>
            <a:r>
              <a:rPr lang="ja-JP" altLang="en-US" dirty="0"/>
              <a:t>副次文化、</a:t>
            </a:r>
            <a:r>
              <a:rPr lang="ja-JP" altLang="en-US" dirty="0">
                <a:solidFill>
                  <a:srgbClr val="FF0000"/>
                </a:solidFill>
              </a:rPr>
              <a:t>サブカルチャー</a:t>
            </a:r>
            <a:r>
              <a:rPr lang="ja-JP" altLang="en-US" dirty="0"/>
              <a:t>とも訳される</a:t>
            </a:r>
            <a:endParaRPr lang="en-US" altLang="ja-JP" dirty="0"/>
          </a:p>
          <a:p>
            <a:pPr lvl="3">
              <a:spcBef>
                <a:spcPts val="1200"/>
              </a:spcBef>
            </a:pPr>
            <a:r>
              <a:rPr lang="ja-JP" altLang="en-US" dirty="0"/>
              <a:t>社会システムや文化の中で相対的に</a:t>
            </a:r>
            <a:r>
              <a:rPr lang="ja-JP" altLang="en-US" dirty="0">
                <a:solidFill>
                  <a:srgbClr val="FF0000"/>
                </a:solidFill>
              </a:rPr>
              <a:t>区別</a:t>
            </a:r>
            <a:r>
              <a:rPr lang="ja-JP" altLang="en-US" dirty="0"/>
              <a:t>されうる社会的下位</a:t>
            </a:r>
            <a:br>
              <a:rPr lang="en-US" altLang="ja-JP" dirty="0"/>
            </a:br>
            <a:r>
              <a:rPr lang="ja-JP" altLang="en-US" dirty="0"/>
              <a:t>体系と結びついている</a:t>
            </a:r>
            <a:r>
              <a:rPr lang="ja-JP" altLang="en-US" dirty="0">
                <a:solidFill>
                  <a:srgbClr val="FF0000"/>
                </a:solidFill>
              </a:rPr>
              <a:t>信念</a:t>
            </a:r>
            <a:r>
              <a:rPr lang="ja-JP" altLang="en-US" dirty="0"/>
              <a:t>、価値や</a:t>
            </a:r>
            <a:r>
              <a:rPr lang="ja-JP" altLang="en-US" dirty="0">
                <a:solidFill>
                  <a:srgbClr val="FF0000"/>
                </a:solidFill>
              </a:rPr>
              <a:t>規範</a:t>
            </a:r>
            <a:r>
              <a:rPr lang="ja-JP" altLang="en-US" dirty="0"/>
              <a:t>の体系</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DAA0DB2F-685D-4092-9400-197313A5DFA3}" type="slidenum">
              <a:rPr lang="en-US" altLang="ja-JP"/>
              <a:pPr>
                <a:defRPr/>
              </a:pPr>
              <a:t>5</a:t>
            </a:fld>
            <a:endParaRPr lang="en-US" altLang="ja-JP" dirty="0"/>
          </a:p>
        </p:txBody>
      </p:sp>
      <p:sp>
        <p:nvSpPr>
          <p:cNvPr id="9220" name="Rectangle 2"/>
          <p:cNvSpPr>
            <a:spLocks noGrp="1" noChangeArrowheads="1"/>
          </p:cNvSpPr>
          <p:nvPr>
            <p:ph type="title"/>
          </p:nvPr>
        </p:nvSpPr>
        <p:spPr>
          <a:xfrm>
            <a:off x="569913" y="431800"/>
            <a:ext cx="8229600" cy="1252538"/>
          </a:xfrm>
        </p:spPr>
        <p:txBody>
          <a:bodyPr/>
          <a:lstStyle/>
          <a:p>
            <a:pPr eaLnBrk="1" hangingPunct="1"/>
            <a:r>
              <a:rPr lang="ja-JP" altLang="en-US" dirty="0"/>
              <a:t>１．組織文化</a:t>
            </a:r>
            <a:r>
              <a:rPr lang="en-US" altLang="ja-JP" sz="4400" dirty="0"/>
              <a:t>-4</a:t>
            </a:r>
            <a:endParaRPr lang="ja-JP" altLang="en-US" sz="4400" dirty="0"/>
          </a:p>
        </p:txBody>
      </p:sp>
      <p:sp>
        <p:nvSpPr>
          <p:cNvPr id="9221" name="Rectangle 3"/>
          <p:cNvSpPr>
            <a:spLocks noGrp="1" noChangeArrowheads="1"/>
          </p:cNvSpPr>
          <p:nvPr>
            <p:ph type="body" idx="1"/>
          </p:nvPr>
        </p:nvSpPr>
        <p:spPr>
          <a:xfrm>
            <a:off x="532563" y="1479550"/>
            <a:ext cx="8462212" cy="4930775"/>
          </a:xfrm>
        </p:spPr>
        <p:txBody>
          <a:bodyPr/>
          <a:lstStyle/>
          <a:p>
            <a:pPr eaLnBrk="1" hangingPunct="1">
              <a:spcBef>
                <a:spcPts val="1000"/>
              </a:spcBef>
            </a:pPr>
            <a:r>
              <a:rPr lang="ja-JP" altLang="en-US" dirty="0"/>
              <a:t>組織文化の機能と逆機能</a:t>
            </a:r>
            <a:r>
              <a:rPr lang="en-US" altLang="ja-JP" dirty="0"/>
              <a:t>-2</a:t>
            </a:r>
            <a:endParaRPr lang="en-US" altLang="ja-JP" sz="2400" dirty="0"/>
          </a:p>
          <a:p>
            <a:pPr lvl="1" eaLnBrk="1" hangingPunct="1">
              <a:spcBef>
                <a:spcPts val="1000"/>
              </a:spcBef>
            </a:pPr>
            <a:r>
              <a:rPr lang="ja-JP" altLang="en-US" dirty="0"/>
              <a:t>意思決定</a:t>
            </a:r>
            <a:endParaRPr lang="en-US" altLang="ja-JP" dirty="0"/>
          </a:p>
          <a:p>
            <a:pPr lvl="2" eaLnBrk="1" hangingPunct="1">
              <a:spcBef>
                <a:spcPts val="1000"/>
              </a:spcBef>
            </a:pPr>
            <a:r>
              <a:rPr lang="ja-JP" altLang="en-US" dirty="0">
                <a:solidFill>
                  <a:srgbClr val="FF0000"/>
                </a:solidFill>
              </a:rPr>
              <a:t>価値</a:t>
            </a:r>
            <a:r>
              <a:rPr lang="ja-JP" altLang="en-US" dirty="0"/>
              <a:t>基準の共有による意思決定の</a:t>
            </a:r>
            <a:r>
              <a:rPr lang="ja-JP" altLang="en-US" dirty="0">
                <a:solidFill>
                  <a:srgbClr val="FF0000"/>
                </a:solidFill>
              </a:rPr>
              <a:t>迅速</a:t>
            </a:r>
            <a:r>
              <a:rPr lang="ja-JP" altLang="en-US" dirty="0"/>
              <a:t>化</a:t>
            </a:r>
            <a:endParaRPr lang="en-US" altLang="ja-JP" dirty="0"/>
          </a:p>
          <a:p>
            <a:pPr lvl="2" eaLnBrk="1" hangingPunct="1">
              <a:spcBef>
                <a:spcPts val="1000"/>
              </a:spcBef>
            </a:pPr>
            <a:r>
              <a:rPr lang="ja-JP" altLang="en-US" dirty="0"/>
              <a:t>意思決定の逆機能</a:t>
            </a:r>
            <a:endParaRPr lang="en-US" altLang="ja-JP" dirty="0"/>
          </a:p>
          <a:p>
            <a:pPr lvl="3" eaLnBrk="1" hangingPunct="1">
              <a:spcBef>
                <a:spcPts val="1000"/>
              </a:spcBef>
            </a:pPr>
            <a:r>
              <a:rPr lang="ja-JP" altLang="en-US" dirty="0"/>
              <a:t>価値基準の</a:t>
            </a:r>
            <a:r>
              <a:rPr lang="ja-JP" altLang="en-US" dirty="0">
                <a:solidFill>
                  <a:srgbClr val="FF0000"/>
                </a:solidFill>
              </a:rPr>
              <a:t>過度</a:t>
            </a:r>
            <a:r>
              <a:rPr lang="ja-JP" altLang="en-US" dirty="0"/>
              <a:t>な</a:t>
            </a:r>
            <a:r>
              <a:rPr lang="ja-JP" altLang="en-US" dirty="0">
                <a:solidFill>
                  <a:srgbClr val="FF0000"/>
                </a:solidFill>
              </a:rPr>
              <a:t>共有</a:t>
            </a:r>
            <a:r>
              <a:rPr lang="ja-JP" altLang="en-US" dirty="0"/>
              <a:t>により、環境への</a:t>
            </a:r>
            <a:r>
              <a:rPr lang="ja-JP" altLang="en-US" dirty="0">
                <a:solidFill>
                  <a:srgbClr val="FF0000"/>
                </a:solidFill>
              </a:rPr>
              <a:t>不適合</a:t>
            </a:r>
            <a:r>
              <a:rPr lang="ja-JP" altLang="en-US" dirty="0"/>
              <a:t>を起こす</a:t>
            </a:r>
            <a:endParaRPr lang="en-US" altLang="ja-JP" dirty="0"/>
          </a:p>
          <a:p>
            <a:pPr lvl="1" eaLnBrk="1" hangingPunct="1">
              <a:spcBef>
                <a:spcPts val="1000"/>
              </a:spcBef>
            </a:pPr>
            <a:r>
              <a:rPr lang="ja-JP" altLang="en-US" dirty="0"/>
              <a:t>モチベーション</a:t>
            </a:r>
            <a:endParaRPr lang="en-US" altLang="ja-JP" dirty="0"/>
          </a:p>
          <a:p>
            <a:pPr lvl="2" eaLnBrk="1" hangingPunct="1">
              <a:spcBef>
                <a:spcPts val="1000"/>
              </a:spcBef>
            </a:pPr>
            <a:r>
              <a:rPr lang="ja-JP" altLang="en-US" dirty="0"/>
              <a:t>組織の目的や価値が重要と</a:t>
            </a:r>
            <a:r>
              <a:rPr lang="ja-JP" altLang="en-US" dirty="0">
                <a:solidFill>
                  <a:srgbClr val="FF0000"/>
                </a:solidFill>
              </a:rPr>
              <a:t>共感</a:t>
            </a:r>
            <a:r>
              <a:rPr lang="ja-JP" altLang="en-US" dirty="0"/>
              <a:t>すればモチベーションが高まる</a:t>
            </a:r>
            <a:endParaRPr lang="en-US" altLang="ja-JP" dirty="0"/>
          </a:p>
          <a:p>
            <a:pPr lvl="2" eaLnBrk="1" hangingPunct="1">
              <a:spcBef>
                <a:spcPts val="1000"/>
              </a:spcBef>
            </a:pPr>
            <a:r>
              <a:rPr lang="ja-JP" altLang="en-US" dirty="0"/>
              <a:t>モチベーションの逆機能</a:t>
            </a:r>
            <a:endParaRPr lang="en-US" altLang="ja-JP" dirty="0"/>
          </a:p>
          <a:p>
            <a:pPr lvl="3" eaLnBrk="1" hangingPunct="1">
              <a:spcBef>
                <a:spcPts val="1000"/>
              </a:spcBef>
            </a:pPr>
            <a:r>
              <a:rPr lang="ja-JP" altLang="en-US" dirty="0"/>
              <a:t>組織で共有された価値観が社会や他のメンバーに</a:t>
            </a:r>
            <a:r>
              <a:rPr lang="ja-JP" altLang="en-US" dirty="0">
                <a:solidFill>
                  <a:srgbClr val="FF0000"/>
                </a:solidFill>
              </a:rPr>
              <a:t>受け入れ</a:t>
            </a:r>
            <a:r>
              <a:rPr lang="ja-JP" altLang="en-US" dirty="0"/>
              <a:t>られない</a:t>
            </a:r>
            <a:br>
              <a:rPr lang="en-US" altLang="ja-JP" dirty="0"/>
            </a:br>
            <a:r>
              <a:rPr lang="ja-JP" altLang="en-US" dirty="0"/>
              <a:t>場合、モチベーションを</a:t>
            </a:r>
            <a:r>
              <a:rPr lang="ja-JP" altLang="en-US" dirty="0">
                <a:solidFill>
                  <a:srgbClr val="FF0000"/>
                </a:solidFill>
              </a:rPr>
              <a:t>下げる</a:t>
            </a:r>
            <a:endParaRPr lang="en-US" altLang="ja-JP" dirty="0">
              <a:solidFill>
                <a:srgbClr val="FF0000"/>
              </a:solidFill>
            </a:endParaRPr>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28B98D92-5E3F-4E34-B925-8B13D6E2F639}" type="slidenum">
              <a:rPr lang="en-US" altLang="ja-JP"/>
              <a:pPr>
                <a:defRPr/>
              </a:pPr>
              <a:t>6</a:t>
            </a:fld>
            <a:endParaRPr lang="en-US" altLang="ja-JP" dirty="0"/>
          </a:p>
        </p:txBody>
      </p:sp>
      <p:sp>
        <p:nvSpPr>
          <p:cNvPr id="10244" name="Rectangle 2"/>
          <p:cNvSpPr>
            <a:spLocks noGrp="1" noChangeArrowheads="1"/>
          </p:cNvSpPr>
          <p:nvPr>
            <p:ph type="title"/>
          </p:nvPr>
        </p:nvSpPr>
        <p:spPr>
          <a:xfrm>
            <a:off x="569913" y="431800"/>
            <a:ext cx="8229600" cy="1252538"/>
          </a:xfrm>
        </p:spPr>
        <p:txBody>
          <a:bodyPr/>
          <a:lstStyle/>
          <a:p>
            <a:pPr eaLnBrk="1" hangingPunct="1"/>
            <a:r>
              <a:rPr lang="ja-JP" altLang="en-US" dirty="0"/>
              <a:t>１．組織文化</a:t>
            </a:r>
            <a:r>
              <a:rPr lang="en-US" altLang="ja-JP" sz="4400" dirty="0"/>
              <a:t>-5</a:t>
            </a:r>
            <a:endParaRPr lang="ja-JP" altLang="en-US" sz="4400" dirty="0"/>
          </a:p>
        </p:txBody>
      </p:sp>
      <p:sp>
        <p:nvSpPr>
          <p:cNvPr id="10245" name="Rectangle 3"/>
          <p:cNvSpPr>
            <a:spLocks noGrp="1" noChangeArrowheads="1"/>
          </p:cNvSpPr>
          <p:nvPr>
            <p:ph type="body" idx="1"/>
          </p:nvPr>
        </p:nvSpPr>
        <p:spPr>
          <a:xfrm>
            <a:off x="622997" y="1489159"/>
            <a:ext cx="8381825" cy="4930775"/>
          </a:xfrm>
        </p:spPr>
        <p:txBody>
          <a:bodyPr/>
          <a:lstStyle/>
          <a:p>
            <a:pPr eaLnBrk="1" hangingPunct="1">
              <a:spcBef>
                <a:spcPts val="1000"/>
              </a:spcBef>
            </a:pPr>
            <a:r>
              <a:rPr lang="ja-JP" altLang="en-US" dirty="0"/>
              <a:t>組織文化の変革</a:t>
            </a:r>
            <a:endParaRPr lang="en-US" altLang="ja-JP" dirty="0"/>
          </a:p>
          <a:p>
            <a:pPr lvl="1" eaLnBrk="1" hangingPunct="1">
              <a:spcBef>
                <a:spcPts val="1000"/>
              </a:spcBef>
            </a:pPr>
            <a:r>
              <a:rPr lang="ja-JP" altLang="en-US" dirty="0"/>
              <a:t>組織文化の変革の困難性</a:t>
            </a:r>
            <a:endParaRPr lang="en-US" altLang="ja-JP" dirty="0"/>
          </a:p>
          <a:p>
            <a:pPr lvl="2" eaLnBrk="1" hangingPunct="1">
              <a:spcBef>
                <a:spcPts val="1000"/>
              </a:spcBef>
            </a:pPr>
            <a:r>
              <a:rPr lang="ja-JP" altLang="en-US" dirty="0"/>
              <a:t>日常的な相互作用で形成</a:t>
            </a:r>
            <a:endParaRPr lang="en-US" altLang="ja-JP" dirty="0"/>
          </a:p>
          <a:p>
            <a:pPr lvl="3" eaLnBrk="1" hangingPunct="1">
              <a:spcBef>
                <a:spcPts val="1000"/>
              </a:spcBef>
            </a:pPr>
            <a:r>
              <a:rPr lang="ja-JP" altLang="en-US" dirty="0"/>
              <a:t>組織文化はメンバーの日常的な</a:t>
            </a:r>
            <a:r>
              <a:rPr lang="ja-JP" altLang="en-US" dirty="0">
                <a:solidFill>
                  <a:srgbClr val="FF0000"/>
                </a:solidFill>
              </a:rPr>
              <a:t>相互作用</a:t>
            </a:r>
            <a:r>
              <a:rPr lang="ja-JP" altLang="en-US" dirty="0"/>
              <a:t>を通じて形成</a:t>
            </a:r>
            <a:endParaRPr lang="en-US" altLang="ja-JP" dirty="0"/>
          </a:p>
          <a:p>
            <a:pPr lvl="3" eaLnBrk="1" hangingPunct="1">
              <a:spcBef>
                <a:spcPts val="1000"/>
              </a:spcBef>
            </a:pPr>
            <a:r>
              <a:rPr lang="ja-JP" altLang="en-US" dirty="0"/>
              <a:t>組織文化を</a:t>
            </a:r>
            <a:r>
              <a:rPr lang="ja-JP" altLang="en-US" dirty="0">
                <a:solidFill>
                  <a:srgbClr val="FF0000"/>
                </a:solidFill>
              </a:rPr>
              <a:t>意識</a:t>
            </a:r>
            <a:r>
              <a:rPr lang="ja-JP" altLang="en-US" dirty="0"/>
              <a:t>的に形成したり、</a:t>
            </a:r>
            <a:r>
              <a:rPr lang="ja-JP" altLang="en-US" dirty="0">
                <a:solidFill>
                  <a:srgbClr val="FF0000"/>
                </a:solidFill>
              </a:rPr>
              <a:t>変革</a:t>
            </a:r>
            <a:r>
              <a:rPr lang="ja-JP" altLang="en-US" dirty="0"/>
              <a:t>したりすることは</a:t>
            </a:r>
            <a:r>
              <a:rPr lang="ja-JP" altLang="en-US" dirty="0">
                <a:solidFill>
                  <a:srgbClr val="FF0000"/>
                </a:solidFill>
              </a:rPr>
              <a:t>容易で</a:t>
            </a:r>
            <a:r>
              <a:rPr lang="ja-JP" altLang="en-US" dirty="0"/>
              <a:t>はない</a:t>
            </a:r>
            <a:endParaRPr lang="en-US" altLang="ja-JP" dirty="0"/>
          </a:p>
          <a:p>
            <a:pPr lvl="2" eaLnBrk="1" hangingPunct="1">
              <a:spcBef>
                <a:spcPts val="1000"/>
              </a:spcBef>
            </a:pPr>
            <a:r>
              <a:rPr lang="ja-JP" altLang="en-US" dirty="0"/>
              <a:t>歴史的に形成</a:t>
            </a:r>
            <a:endParaRPr lang="en-US" altLang="ja-JP" dirty="0"/>
          </a:p>
          <a:p>
            <a:pPr lvl="3" eaLnBrk="1" hangingPunct="1">
              <a:spcBef>
                <a:spcPts val="1000"/>
              </a:spcBef>
            </a:pPr>
            <a:r>
              <a:rPr lang="ja-JP" altLang="en-US" dirty="0"/>
              <a:t>組織が経験する出来事などで</a:t>
            </a:r>
            <a:r>
              <a:rPr lang="ja-JP" altLang="en-US" dirty="0">
                <a:solidFill>
                  <a:srgbClr val="FF0000"/>
                </a:solidFill>
              </a:rPr>
              <a:t>歴史</a:t>
            </a:r>
            <a:r>
              <a:rPr lang="ja-JP" altLang="en-US" dirty="0"/>
              <a:t>的に形成され、</a:t>
            </a:r>
            <a:r>
              <a:rPr lang="ja-JP" altLang="en-US" dirty="0">
                <a:solidFill>
                  <a:srgbClr val="FF0000"/>
                </a:solidFill>
              </a:rPr>
              <a:t>判断基準</a:t>
            </a:r>
            <a:r>
              <a:rPr lang="ja-JP" altLang="en-US" dirty="0"/>
              <a:t>や</a:t>
            </a:r>
            <a:br>
              <a:rPr lang="en-US" altLang="ja-JP" dirty="0"/>
            </a:br>
            <a:r>
              <a:rPr lang="ja-JP" altLang="en-US" dirty="0"/>
              <a:t>コミュニケーションの形式など日々の活動に</a:t>
            </a:r>
            <a:r>
              <a:rPr lang="ja-JP" altLang="en-US" dirty="0">
                <a:solidFill>
                  <a:srgbClr val="FF0000"/>
                </a:solidFill>
              </a:rPr>
              <a:t>埋め込</a:t>
            </a:r>
            <a:r>
              <a:rPr lang="ja-JP" altLang="en-US" dirty="0"/>
              <a:t>まれている</a:t>
            </a:r>
            <a:endParaRPr lang="en-US" altLang="ja-JP" dirty="0"/>
          </a:p>
          <a:p>
            <a:pPr marL="1023938" lvl="3" indent="0" eaLnBrk="1" hangingPunct="1">
              <a:spcBef>
                <a:spcPts val="1000"/>
              </a:spcBef>
              <a:buNone/>
            </a:pPr>
            <a:r>
              <a:rPr lang="ja-JP" altLang="en-US" dirty="0"/>
              <a:t>　 ⇒メンバーは通常意識することがない</a:t>
            </a:r>
            <a:endParaRPr lang="en-US" altLang="ja-JP" dirty="0"/>
          </a:p>
          <a:p>
            <a:pPr lvl="3" eaLnBrk="1" hangingPunct="1">
              <a:spcBef>
                <a:spcPts val="1000"/>
              </a:spcBef>
            </a:pPr>
            <a:r>
              <a:rPr lang="ja-JP" altLang="en-US" dirty="0"/>
              <a:t>たとえ困難でも、よい</a:t>
            </a:r>
            <a:r>
              <a:rPr lang="ja-JP" altLang="en-US" dirty="0">
                <a:solidFill>
                  <a:srgbClr val="FF0000"/>
                </a:solidFill>
              </a:rPr>
              <a:t>組織文化</a:t>
            </a:r>
            <a:r>
              <a:rPr lang="ja-JP" altLang="en-US" dirty="0"/>
              <a:t>を持つように試みる価値あり</a:t>
            </a:r>
            <a:endParaRPr lang="en-US" altLang="ja-JP" dirty="0"/>
          </a:p>
          <a:p>
            <a:pPr marL="1023938" lvl="3" indent="0" eaLnBrk="1" hangingPunct="1">
              <a:spcBef>
                <a:spcPts val="1000"/>
              </a:spcBef>
              <a:buNone/>
            </a:pPr>
            <a:r>
              <a:rPr lang="ja-JP" altLang="en-US" dirty="0"/>
              <a:t>　 ⇒よい組織文化は</a:t>
            </a:r>
            <a:r>
              <a:rPr lang="ja-JP" altLang="en-US" dirty="0">
                <a:solidFill>
                  <a:srgbClr val="FF0000"/>
                </a:solidFill>
              </a:rPr>
              <a:t>持続的</a:t>
            </a:r>
            <a:r>
              <a:rPr lang="ja-JP" altLang="en-US" dirty="0"/>
              <a:t>な競争</a:t>
            </a:r>
            <a:r>
              <a:rPr lang="ja-JP" altLang="en-US" dirty="0">
                <a:solidFill>
                  <a:srgbClr val="FF0000"/>
                </a:solidFill>
              </a:rPr>
              <a:t>優位</a:t>
            </a:r>
            <a:r>
              <a:rPr lang="ja-JP" altLang="en-US" dirty="0"/>
              <a:t>をもたらす</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8CFF513F-05B3-4C30-A8DB-715525A71F6D}" type="slidenum">
              <a:rPr lang="en-US" altLang="ja-JP"/>
              <a:pPr>
                <a:defRPr/>
              </a:pPr>
              <a:t>7</a:t>
            </a:fld>
            <a:endParaRPr lang="en-US" altLang="ja-JP" dirty="0"/>
          </a:p>
        </p:txBody>
      </p:sp>
      <p:sp>
        <p:nvSpPr>
          <p:cNvPr id="12292" name="Rectangle 2"/>
          <p:cNvSpPr>
            <a:spLocks noGrp="1" noChangeArrowheads="1"/>
          </p:cNvSpPr>
          <p:nvPr>
            <p:ph type="title"/>
          </p:nvPr>
        </p:nvSpPr>
        <p:spPr>
          <a:xfrm>
            <a:off x="569913" y="431800"/>
            <a:ext cx="8229600" cy="1252538"/>
          </a:xfrm>
        </p:spPr>
        <p:txBody>
          <a:bodyPr/>
          <a:lstStyle/>
          <a:p>
            <a:pPr eaLnBrk="1" hangingPunct="1"/>
            <a:r>
              <a:rPr lang="ja-JP" altLang="en-US" dirty="0"/>
              <a:t>２</a:t>
            </a:r>
            <a:r>
              <a:rPr lang="ja-JP" altLang="en-US" sz="4400" dirty="0"/>
              <a:t>．リーダーシップ</a:t>
            </a:r>
            <a:r>
              <a:rPr lang="en-US" altLang="ja-JP" sz="4400" dirty="0"/>
              <a:t>-1</a:t>
            </a:r>
            <a:endParaRPr lang="ja-JP" altLang="en-US" sz="4400" dirty="0"/>
          </a:p>
        </p:txBody>
      </p:sp>
      <p:sp>
        <p:nvSpPr>
          <p:cNvPr id="12293" name="Rectangle 3"/>
          <p:cNvSpPr>
            <a:spLocks noGrp="1" noChangeArrowheads="1"/>
          </p:cNvSpPr>
          <p:nvPr>
            <p:ph type="body" idx="1"/>
          </p:nvPr>
        </p:nvSpPr>
        <p:spPr>
          <a:xfrm>
            <a:off x="477078" y="1554163"/>
            <a:ext cx="8517697" cy="4856162"/>
          </a:xfrm>
        </p:spPr>
        <p:txBody>
          <a:bodyPr/>
          <a:lstStyle/>
          <a:p>
            <a:pPr eaLnBrk="1" hangingPunct="1">
              <a:spcBef>
                <a:spcPts val="1200"/>
              </a:spcBef>
            </a:pPr>
            <a:r>
              <a:rPr lang="ja-JP" altLang="en-US" dirty="0"/>
              <a:t>リーダーシップの定義</a:t>
            </a:r>
            <a:endParaRPr lang="en-US" altLang="ja-JP" dirty="0"/>
          </a:p>
          <a:p>
            <a:pPr lvl="1" eaLnBrk="1" hangingPunct="1">
              <a:spcBef>
                <a:spcPts val="1200"/>
              </a:spcBef>
            </a:pPr>
            <a:r>
              <a:rPr lang="ja-JP" altLang="en-US" dirty="0"/>
              <a:t>リーダーとフォロワー間の双方的な</a:t>
            </a:r>
            <a:r>
              <a:rPr lang="ja-JP" altLang="en-US" dirty="0">
                <a:solidFill>
                  <a:srgbClr val="FF0000"/>
                </a:solidFill>
              </a:rPr>
              <a:t>影響力</a:t>
            </a:r>
            <a:endParaRPr lang="en-US" altLang="ja-JP" dirty="0"/>
          </a:p>
          <a:p>
            <a:pPr lvl="2" eaLnBrk="1" hangingPunct="1">
              <a:spcBef>
                <a:spcPts val="1200"/>
              </a:spcBef>
            </a:pPr>
            <a:r>
              <a:rPr lang="ja-JP" altLang="en-US" dirty="0"/>
              <a:t>上司が部下に</a:t>
            </a:r>
            <a:r>
              <a:rPr lang="ja-JP" altLang="en-US" dirty="0">
                <a:solidFill>
                  <a:srgbClr val="FF0000"/>
                </a:solidFill>
              </a:rPr>
              <a:t>命令</a:t>
            </a:r>
            <a:r>
              <a:rPr lang="ja-JP" altLang="en-US" dirty="0"/>
              <a:t>を与えて、</a:t>
            </a:r>
            <a:r>
              <a:rPr lang="ja-JP" altLang="en-US" dirty="0">
                <a:solidFill>
                  <a:srgbClr val="FF0000"/>
                </a:solidFill>
              </a:rPr>
              <a:t>指導者</a:t>
            </a:r>
            <a:r>
              <a:rPr lang="ja-JP" altLang="en-US" dirty="0"/>
              <a:t>としての役割を果たすこと</a:t>
            </a:r>
            <a:endParaRPr lang="en-US" altLang="ja-JP" dirty="0"/>
          </a:p>
          <a:p>
            <a:pPr lvl="1" eaLnBrk="1" hangingPunct="1">
              <a:spcBef>
                <a:spcPts val="1200"/>
              </a:spcBef>
            </a:pPr>
            <a:r>
              <a:rPr lang="ja-JP" altLang="en-US" dirty="0"/>
              <a:t>リーダーとフォロワー</a:t>
            </a:r>
            <a:endParaRPr lang="en-US" altLang="ja-JP" dirty="0"/>
          </a:p>
          <a:p>
            <a:pPr lvl="2" eaLnBrk="1" hangingPunct="1">
              <a:spcBef>
                <a:spcPts val="1200"/>
              </a:spcBef>
            </a:pPr>
            <a:r>
              <a:rPr lang="ja-JP" altLang="en-US" dirty="0"/>
              <a:t>リーダーに率先してついていくのが</a:t>
            </a:r>
            <a:r>
              <a:rPr lang="ja-JP" altLang="en-US" dirty="0">
                <a:solidFill>
                  <a:srgbClr val="FF0000"/>
                </a:solidFill>
              </a:rPr>
              <a:t>フォロワー</a:t>
            </a:r>
            <a:endParaRPr lang="en-US" altLang="ja-JP" dirty="0"/>
          </a:p>
          <a:p>
            <a:pPr lvl="3" eaLnBrk="1" hangingPunct="1">
              <a:spcBef>
                <a:spcPts val="1200"/>
              </a:spcBef>
            </a:pPr>
            <a:r>
              <a:rPr lang="ja-JP" altLang="en-US" dirty="0"/>
              <a:t>フォロワーは</a:t>
            </a:r>
            <a:r>
              <a:rPr lang="ja-JP" altLang="en-US" dirty="0">
                <a:solidFill>
                  <a:srgbClr val="FF0000"/>
                </a:solidFill>
              </a:rPr>
              <a:t>部下</a:t>
            </a:r>
            <a:r>
              <a:rPr lang="ja-JP" altLang="en-US" dirty="0"/>
              <a:t>に限らない</a:t>
            </a:r>
            <a:endParaRPr lang="en-US" altLang="ja-JP" dirty="0"/>
          </a:p>
          <a:p>
            <a:pPr lvl="2" eaLnBrk="1" hangingPunct="1">
              <a:spcBef>
                <a:spcPts val="1200"/>
              </a:spcBef>
            </a:pPr>
            <a:r>
              <a:rPr lang="ja-JP" altLang="en-US" dirty="0"/>
              <a:t>リーダーはパワー（</a:t>
            </a:r>
            <a:r>
              <a:rPr lang="ja-JP" altLang="en-US" dirty="0">
                <a:solidFill>
                  <a:srgbClr val="FF0000"/>
                </a:solidFill>
              </a:rPr>
              <a:t>権力</a:t>
            </a:r>
            <a:r>
              <a:rPr lang="ja-JP" altLang="en-US" dirty="0"/>
              <a:t>）を用いてフォロワーに</a:t>
            </a:r>
            <a:r>
              <a:rPr lang="ja-JP" altLang="en-US" dirty="0">
                <a:solidFill>
                  <a:srgbClr val="FF0000"/>
                </a:solidFill>
              </a:rPr>
              <a:t>影響</a:t>
            </a:r>
            <a:r>
              <a:rPr lang="ja-JP" altLang="en-US" dirty="0"/>
              <a:t>を与える</a:t>
            </a:r>
            <a:endParaRPr lang="en-US" altLang="ja-JP" dirty="0"/>
          </a:p>
          <a:p>
            <a:pPr lvl="3" eaLnBrk="1" hangingPunct="1">
              <a:spcBef>
                <a:spcPts val="1200"/>
              </a:spcBef>
            </a:pPr>
            <a:r>
              <a:rPr lang="ja-JP" altLang="en-US" dirty="0"/>
              <a:t>フォロワーに</a:t>
            </a:r>
            <a:r>
              <a:rPr lang="ja-JP" altLang="en-US" dirty="0">
                <a:solidFill>
                  <a:srgbClr val="FF0000"/>
                </a:solidFill>
              </a:rPr>
              <a:t>目標</a:t>
            </a:r>
            <a:r>
              <a:rPr lang="ja-JP" altLang="en-US" dirty="0"/>
              <a:t>を受け入れさせることが必要</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9E3B4FF9-E8C3-4DC0-BCC6-2746AEDC0094}" type="slidenum">
              <a:rPr lang="en-US" altLang="ja-JP"/>
              <a:pPr>
                <a:defRPr/>
              </a:pPr>
              <a:t>8</a:t>
            </a:fld>
            <a:endParaRPr lang="en-US" altLang="ja-JP" dirty="0"/>
          </a:p>
        </p:txBody>
      </p:sp>
      <p:sp>
        <p:nvSpPr>
          <p:cNvPr id="13316" name="Rectangle 2"/>
          <p:cNvSpPr>
            <a:spLocks noGrp="1" noChangeArrowheads="1"/>
          </p:cNvSpPr>
          <p:nvPr>
            <p:ph type="title"/>
          </p:nvPr>
        </p:nvSpPr>
        <p:spPr>
          <a:xfrm>
            <a:off x="569913" y="272231"/>
            <a:ext cx="8229600" cy="1252538"/>
          </a:xfrm>
        </p:spPr>
        <p:txBody>
          <a:bodyPr/>
          <a:lstStyle/>
          <a:p>
            <a:pPr eaLnBrk="1" hangingPunct="1"/>
            <a:r>
              <a:rPr lang="ja-JP" altLang="en-US" dirty="0"/>
              <a:t>２．リーダーシップ</a:t>
            </a:r>
            <a:r>
              <a:rPr lang="en-US" altLang="ja-JP" dirty="0"/>
              <a:t>-2</a:t>
            </a:r>
            <a:endParaRPr lang="ja-JP" altLang="en-US" sz="4400" dirty="0"/>
          </a:p>
        </p:txBody>
      </p:sp>
      <p:sp>
        <p:nvSpPr>
          <p:cNvPr id="13317" name="Rectangle 3"/>
          <p:cNvSpPr>
            <a:spLocks noGrp="1" noChangeArrowheads="1"/>
          </p:cNvSpPr>
          <p:nvPr>
            <p:ph type="body" idx="1"/>
          </p:nvPr>
        </p:nvSpPr>
        <p:spPr>
          <a:xfrm>
            <a:off x="562708" y="1055078"/>
            <a:ext cx="8432067" cy="5285432"/>
          </a:xfrm>
        </p:spPr>
        <p:txBody>
          <a:bodyPr/>
          <a:lstStyle/>
          <a:p>
            <a:pPr eaLnBrk="1" hangingPunct="1">
              <a:spcBef>
                <a:spcPts val="600"/>
              </a:spcBef>
            </a:pPr>
            <a:r>
              <a:rPr lang="ja-JP" altLang="en-US" dirty="0"/>
              <a:t>リーダーに期待される役割</a:t>
            </a:r>
            <a:endParaRPr lang="en-US" altLang="ja-JP" dirty="0"/>
          </a:p>
          <a:p>
            <a:pPr lvl="1" eaLnBrk="1" hangingPunct="1">
              <a:spcBef>
                <a:spcPts val="600"/>
              </a:spcBef>
            </a:pPr>
            <a:r>
              <a:rPr lang="ja-JP" altLang="en-US" dirty="0"/>
              <a:t>貢献意欲を</a:t>
            </a:r>
            <a:r>
              <a:rPr lang="ja-JP" altLang="en-US" dirty="0">
                <a:solidFill>
                  <a:srgbClr val="FF0000"/>
                </a:solidFill>
              </a:rPr>
              <a:t>喚起</a:t>
            </a:r>
            <a:r>
              <a:rPr lang="ja-JP" altLang="en-US" dirty="0"/>
              <a:t>させること</a:t>
            </a:r>
            <a:endParaRPr lang="en-US" altLang="ja-JP" dirty="0"/>
          </a:p>
          <a:p>
            <a:pPr lvl="2" eaLnBrk="1" hangingPunct="1">
              <a:spcBef>
                <a:spcPts val="600"/>
              </a:spcBef>
            </a:pPr>
            <a:r>
              <a:rPr lang="ja-JP" altLang="en-US" dirty="0"/>
              <a:t>目標に向かって人を</a:t>
            </a:r>
            <a:r>
              <a:rPr lang="ja-JP" altLang="en-US" dirty="0">
                <a:solidFill>
                  <a:srgbClr val="FF0000"/>
                </a:solidFill>
              </a:rPr>
              <a:t>導く</a:t>
            </a:r>
            <a:endParaRPr lang="en-US" altLang="ja-JP" dirty="0">
              <a:solidFill>
                <a:srgbClr val="FF0000"/>
              </a:solidFill>
            </a:endParaRPr>
          </a:p>
          <a:p>
            <a:pPr lvl="1" eaLnBrk="1" hangingPunct="1">
              <a:spcBef>
                <a:spcPts val="600"/>
              </a:spcBef>
            </a:pPr>
            <a:r>
              <a:rPr lang="ja-JP" altLang="en-US" dirty="0"/>
              <a:t>部下を</a:t>
            </a:r>
            <a:r>
              <a:rPr lang="ja-JP" altLang="en-US" dirty="0">
                <a:solidFill>
                  <a:srgbClr val="FF0000"/>
                </a:solidFill>
              </a:rPr>
              <a:t>自然</a:t>
            </a:r>
            <a:r>
              <a:rPr lang="ja-JP" altLang="en-US" dirty="0"/>
              <a:t>にモチベーションづける</a:t>
            </a:r>
            <a:endParaRPr lang="en-US" altLang="ja-JP" dirty="0"/>
          </a:p>
          <a:p>
            <a:pPr lvl="2" eaLnBrk="1" hangingPunct="1">
              <a:spcBef>
                <a:spcPts val="600"/>
              </a:spcBef>
            </a:pPr>
            <a:r>
              <a:rPr lang="ja-JP" altLang="en-US" dirty="0"/>
              <a:t>部下が</a:t>
            </a:r>
            <a:r>
              <a:rPr lang="ja-JP" altLang="en-US" dirty="0">
                <a:solidFill>
                  <a:srgbClr val="FF0000"/>
                </a:solidFill>
              </a:rPr>
              <a:t>自主</a:t>
            </a:r>
            <a:r>
              <a:rPr lang="ja-JP" altLang="en-US" dirty="0"/>
              <a:t>的に行動するように促す</a:t>
            </a:r>
            <a:endParaRPr lang="en-US" altLang="ja-JP" dirty="0"/>
          </a:p>
          <a:p>
            <a:pPr lvl="1" eaLnBrk="1" hangingPunct="1">
              <a:spcBef>
                <a:spcPts val="600"/>
              </a:spcBef>
            </a:pPr>
            <a:r>
              <a:rPr lang="ja-JP" altLang="en-US" dirty="0"/>
              <a:t>リーダーの役割</a:t>
            </a:r>
            <a:endParaRPr lang="en-US" altLang="ja-JP" dirty="0"/>
          </a:p>
          <a:p>
            <a:pPr lvl="2" eaLnBrk="1" hangingPunct="1">
              <a:spcBef>
                <a:spcPts val="600"/>
              </a:spcBef>
            </a:pPr>
            <a:r>
              <a:rPr lang="ja-JP" altLang="en-US" dirty="0"/>
              <a:t>役職に付随する役割とリーダーの役割の</a:t>
            </a:r>
            <a:r>
              <a:rPr lang="ja-JP" altLang="en-US" dirty="0">
                <a:solidFill>
                  <a:srgbClr val="FF0000"/>
                </a:solidFill>
              </a:rPr>
              <a:t>一致</a:t>
            </a:r>
            <a:endParaRPr lang="en-US" altLang="ja-JP" dirty="0">
              <a:solidFill>
                <a:srgbClr val="FF0000"/>
              </a:solidFill>
            </a:endParaRPr>
          </a:p>
          <a:p>
            <a:pPr lvl="2" eaLnBrk="1" hangingPunct="1">
              <a:spcBef>
                <a:spcPts val="600"/>
              </a:spcBef>
            </a:pPr>
            <a:r>
              <a:rPr lang="ja-JP" altLang="en-US" dirty="0"/>
              <a:t>リーダーに必ずしも</a:t>
            </a:r>
            <a:r>
              <a:rPr lang="ja-JP" altLang="en-US" dirty="0">
                <a:solidFill>
                  <a:srgbClr val="FF0000"/>
                </a:solidFill>
              </a:rPr>
              <a:t>専門性</a:t>
            </a:r>
            <a:r>
              <a:rPr lang="ja-JP" altLang="en-US" dirty="0"/>
              <a:t>は求められない</a:t>
            </a:r>
            <a:endParaRPr lang="en-US" altLang="ja-JP" dirty="0"/>
          </a:p>
          <a:p>
            <a:pPr lvl="2" eaLnBrk="1" hangingPunct="1">
              <a:spcBef>
                <a:spcPts val="600"/>
              </a:spcBef>
            </a:pPr>
            <a:r>
              <a:rPr lang="ja-JP" altLang="en-US" dirty="0"/>
              <a:t>目標達成のための</a:t>
            </a:r>
            <a:r>
              <a:rPr lang="ja-JP" altLang="en-US" dirty="0">
                <a:solidFill>
                  <a:srgbClr val="FF0000"/>
                </a:solidFill>
              </a:rPr>
              <a:t>体制</a:t>
            </a:r>
            <a:r>
              <a:rPr lang="ja-JP" altLang="en-US" dirty="0"/>
              <a:t>づくりや他者の貢献を</a:t>
            </a:r>
            <a:r>
              <a:rPr lang="ja-JP" altLang="en-US" dirty="0">
                <a:solidFill>
                  <a:srgbClr val="FF0000"/>
                </a:solidFill>
              </a:rPr>
              <a:t>喚起</a:t>
            </a:r>
            <a:r>
              <a:rPr lang="ja-JP" altLang="en-US" dirty="0"/>
              <a:t>させる</a:t>
            </a:r>
            <a:br>
              <a:rPr lang="en-US" altLang="ja-JP" dirty="0"/>
            </a:br>
            <a:r>
              <a:rPr lang="ja-JP" altLang="en-US" dirty="0"/>
              <a:t>ことがより期待される</a:t>
            </a:r>
            <a:endParaRPr lang="en-US" altLang="ja-JP" dirty="0"/>
          </a:p>
          <a:p>
            <a:pPr lvl="2" eaLnBrk="1" hangingPunct="1">
              <a:spcBef>
                <a:spcPts val="600"/>
              </a:spcBef>
            </a:pPr>
            <a:r>
              <a:rPr lang="ja-JP" altLang="en-US" dirty="0"/>
              <a:t>リーダーがフォロワーに回ることもある</a:t>
            </a:r>
            <a:endParaRPr lang="en-US" altLang="ja-JP" dirty="0"/>
          </a:p>
          <a:p>
            <a:pPr lvl="3" eaLnBrk="1" hangingPunct="1">
              <a:spcBef>
                <a:spcPts val="600"/>
              </a:spcBef>
            </a:pPr>
            <a:r>
              <a:rPr lang="ja-JP" altLang="en-US" dirty="0"/>
              <a:t>組織のために</a:t>
            </a:r>
            <a:r>
              <a:rPr lang="ja-JP" altLang="en-US" dirty="0">
                <a:solidFill>
                  <a:srgbClr val="FF0000"/>
                </a:solidFill>
              </a:rPr>
              <a:t>次の</a:t>
            </a:r>
            <a:r>
              <a:rPr lang="ja-JP" altLang="en-US" dirty="0"/>
              <a:t>リーダーをつくるため</a:t>
            </a:r>
            <a:endParaRPr lang="en-US" altLang="ja-JP" dirty="0"/>
          </a:p>
          <a:p>
            <a:pPr lvl="2" eaLnBrk="1" hangingPunct="1">
              <a:spcBef>
                <a:spcPts val="600"/>
              </a:spcBef>
            </a:pPr>
            <a:r>
              <a:rPr lang="ja-JP" altLang="en-US" dirty="0"/>
              <a:t>全体を見渡して組織の状態を把握する能力 ⇒ </a:t>
            </a:r>
            <a:r>
              <a:rPr lang="ja-JP" altLang="en-US" dirty="0">
                <a:solidFill>
                  <a:srgbClr val="FF0000"/>
                </a:solidFill>
              </a:rPr>
              <a:t>状況判断能力</a:t>
            </a:r>
            <a:endParaRPr lang="en-US" altLang="ja-JP" dirty="0">
              <a:solidFill>
                <a:schemeClr val="tx1"/>
              </a:solidFill>
            </a:endParaRPr>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組織文化とリーダーシップ</a:t>
            </a:r>
            <a:endParaRPr lang="en-US" altLang="ja-JP" dirty="0"/>
          </a:p>
        </p:txBody>
      </p:sp>
      <p:sp>
        <p:nvSpPr>
          <p:cNvPr id="6" name="スライド番号プレースホルダ 5"/>
          <p:cNvSpPr>
            <a:spLocks noGrp="1"/>
          </p:cNvSpPr>
          <p:nvPr>
            <p:ph type="sldNum" sz="quarter" idx="12"/>
          </p:nvPr>
        </p:nvSpPr>
        <p:spPr/>
        <p:txBody>
          <a:bodyPr/>
          <a:lstStyle/>
          <a:p>
            <a:pPr>
              <a:defRPr/>
            </a:pPr>
            <a:fld id="{F6C133FD-B09B-4A47-915E-AD52BDF45846}" type="slidenum">
              <a:rPr lang="en-US" altLang="ja-JP"/>
              <a:pPr>
                <a:defRPr/>
              </a:pPr>
              <a:t>9</a:t>
            </a:fld>
            <a:endParaRPr lang="en-US" altLang="ja-JP" dirty="0"/>
          </a:p>
        </p:txBody>
      </p:sp>
      <p:sp>
        <p:nvSpPr>
          <p:cNvPr id="14340" name="Rectangle 2"/>
          <p:cNvSpPr>
            <a:spLocks noGrp="1" noChangeArrowheads="1"/>
          </p:cNvSpPr>
          <p:nvPr>
            <p:ph type="title"/>
          </p:nvPr>
        </p:nvSpPr>
        <p:spPr>
          <a:xfrm>
            <a:off x="569913" y="302593"/>
            <a:ext cx="8229600" cy="1252538"/>
          </a:xfrm>
        </p:spPr>
        <p:txBody>
          <a:bodyPr/>
          <a:lstStyle/>
          <a:p>
            <a:pPr eaLnBrk="1" hangingPunct="1"/>
            <a:r>
              <a:rPr lang="ja-JP" altLang="en-US" dirty="0"/>
              <a:t>２</a:t>
            </a:r>
            <a:r>
              <a:rPr lang="ja-JP" altLang="en-US" sz="4400" dirty="0"/>
              <a:t>．リーダーシップ</a:t>
            </a:r>
            <a:r>
              <a:rPr lang="en-US" altLang="ja-JP" sz="4400" dirty="0"/>
              <a:t>-3</a:t>
            </a:r>
            <a:endParaRPr lang="ja-JP" altLang="en-US" sz="4400" dirty="0"/>
          </a:p>
        </p:txBody>
      </p:sp>
      <p:sp>
        <p:nvSpPr>
          <p:cNvPr id="14341" name="Rectangle 3"/>
          <p:cNvSpPr>
            <a:spLocks noGrp="1" noChangeArrowheads="1"/>
          </p:cNvSpPr>
          <p:nvPr>
            <p:ph type="body" idx="1"/>
          </p:nvPr>
        </p:nvSpPr>
        <p:spPr>
          <a:xfrm>
            <a:off x="773723" y="1205798"/>
            <a:ext cx="8370276" cy="5593765"/>
          </a:xfrm>
        </p:spPr>
        <p:txBody>
          <a:bodyPr/>
          <a:lstStyle/>
          <a:p>
            <a:pPr eaLnBrk="1" hangingPunct="1">
              <a:spcBef>
                <a:spcPts val="1000"/>
              </a:spcBef>
              <a:defRPr/>
            </a:pPr>
            <a:r>
              <a:rPr lang="ja-JP" altLang="en-US" dirty="0"/>
              <a:t>リーダーシップの２次元構造</a:t>
            </a:r>
            <a:r>
              <a:rPr lang="en-US" altLang="ja-JP" dirty="0"/>
              <a:t>-1</a:t>
            </a:r>
          </a:p>
          <a:p>
            <a:pPr lvl="1" eaLnBrk="1" hangingPunct="1">
              <a:spcBef>
                <a:spcPts val="1000"/>
              </a:spcBef>
              <a:defRPr/>
            </a:pPr>
            <a:r>
              <a:rPr lang="ja-JP" altLang="en-US" dirty="0"/>
              <a:t>リーダーシップを</a:t>
            </a:r>
            <a:r>
              <a:rPr lang="ja-JP" altLang="en-US" dirty="0">
                <a:solidFill>
                  <a:srgbClr val="FF0000"/>
                </a:solidFill>
              </a:rPr>
              <a:t>２次元</a:t>
            </a:r>
            <a:r>
              <a:rPr lang="ja-JP" altLang="en-US" dirty="0"/>
              <a:t>で考える</a:t>
            </a:r>
            <a:endParaRPr lang="en-US" altLang="ja-JP" dirty="0"/>
          </a:p>
          <a:p>
            <a:pPr lvl="2" eaLnBrk="1" hangingPunct="1">
              <a:spcBef>
                <a:spcPts val="1000"/>
              </a:spcBef>
              <a:defRPr/>
            </a:pPr>
            <a:r>
              <a:rPr lang="ja-JP" altLang="en-US" dirty="0"/>
              <a:t>ベールズ＆スレーターの研究</a:t>
            </a:r>
            <a:endParaRPr lang="en-US" altLang="ja-JP" dirty="0"/>
          </a:p>
          <a:p>
            <a:pPr lvl="3" eaLnBrk="1" hangingPunct="1">
              <a:spcBef>
                <a:spcPts val="1000"/>
              </a:spcBef>
              <a:defRPr/>
            </a:pPr>
            <a:r>
              <a:rPr lang="ja-JP" altLang="en-US" dirty="0"/>
              <a:t>課題領域の</a:t>
            </a:r>
            <a:r>
              <a:rPr lang="ja-JP" altLang="en-US" dirty="0">
                <a:solidFill>
                  <a:srgbClr val="FF0000"/>
                </a:solidFill>
              </a:rPr>
              <a:t>専門家</a:t>
            </a:r>
            <a:r>
              <a:rPr lang="ja-JP" altLang="en-US" dirty="0"/>
              <a:t>：</a:t>
            </a:r>
            <a:r>
              <a:rPr lang="ja-JP" altLang="en-US" dirty="0">
                <a:solidFill>
                  <a:srgbClr val="FF0000"/>
                </a:solidFill>
              </a:rPr>
              <a:t>仕事</a:t>
            </a:r>
            <a:r>
              <a:rPr lang="ja-JP" altLang="en-US" dirty="0"/>
              <a:t>中心のリーダーシップ</a:t>
            </a:r>
            <a:endParaRPr lang="en-US" altLang="ja-JP" dirty="0"/>
          </a:p>
          <a:p>
            <a:pPr lvl="3" eaLnBrk="1" hangingPunct="1">
              <a:spcBef>
                <a:spcPts val="1000"/>
              </a:spcBef>
              <a:defRPr/>
            </a:pPr>
            <a:r>
              <a:rPr lang="ja-JP" altLang="en-US" dirty="0"/>
              <a:t>社会（</a:t>
            </a:r>
            <a:r>
              <a:rPr lang="ja-JP" altLang="en-US" dirty="0">
                <a:solidFill>
                  <a:srgbClr val="FF0000"/>
                </a:solidFill>
              </a:rPr>
              <a:t>情緒</a:t>
            </a:r>
            <a:r>
              <a:rPr lang="ja-JP" altLang="en-US" dirty="0"/>
              <a:t>）領域の専門家：</a:t>
            </a:r>
            <a:r>
              <a:rPr lang="ja-JP" altLang="en-US" dirty="0">
                <a:solidFill>
                  <a:srgbClr val="FF0000"/>
                </a:solidFill>
              </a:rPr>
              <a:t>人間関係</a:t>
            </a:r>
            <a:r>
              <a:rPr lang="ja-JP" altLang="en-US" dirty="0"/>
              <a:t>中心のリーダーシップ</a:t>
            </a:r>
            <a:endParaRPr lang="en-US" altLang="ja-JP" dirty="0"/>
          </a:p>
          <a:p>
            <a:pPr lvl="2" eaLnBrk="1" hangingPunct="1">
              <a:spcBef>
                <a:spcPts val="1000"/>
              </a:spcBef>
              <a:defRPr/>
            </a:pPr>
            <a:r>
              <a:rPr lang="ja-JP" altLang="en-US" dirty="0"/>
              <a:t>オハイオ研究：</a:t>
            </a:r>
            <a:r>
              <a:rPr lang="en-US" altLang="ja-JP" dirty="0"/>
              <a:t>1950</a:t>
            </a:r>
            <a:r>
              <a:rPr lang="ja-JP" altLang="en-US" dirty="0"/>
              <a:t>年代</a:t>
            </a:r>
            <a:endParaRPr lang="en-US" altLang="ja-JP" dirty="0"/>
          </a:p>
          <a:p>
            <a:pPr lvl="3" eaLnBrk="1" hangingPunct="1">
              <a:spcBef>
                <a:spcPts val="1000"/>
              </a:spcBef>
              <a:defRPr/>
            </a:pPr>
            <a:r>
              <a:rPr lang="ja-JP" altLang="en-US" dirty="0">
                <a:solidFill>
                  <a:srgbClr val="FF0000"/>
                </a:solidFill>
              </a:rPr>
              <a:t>配慮</a:t>
            </a:r>
            <a:r>
              <a:rPr lang="ja-JP" altLang="en-US" dirty="0"/>
              <a:t>と</a:t>
            </a:r>
            <a:r>
              <a:rPr lang="ja-JP" altLang="en-US" dirty="0">
                <a:solidFill>
                  <a:srgbClr val="FF0000"/>
                </a:solidFill>
              </a:rPr>
              <a:t>構造</a:t>
            </a:r>
            <a:r>
              <a:rPr lang="ja-JP" altLang="en-US" dirty="0"/>
              <a:t>作りの２次元</a:t>
            </a:r>
            <a:endParaRPr lang="en-US" altLang="ja-JP" dirty="0"/>
          </a:p>
          <a:p>
            <a:pPr lvl="2" eaLnBrk="1" hangingPunct="1">
              <a:spcBef>
                <a:spcPts val="1000"/>
              </a:spcBef>
              <a:defRPr/>
            </a:pPr>
            <a:r>
              <a:rPr lang="ja-JP" altLang="en-US" dirty="0"/>
              <a:t>ミシガン研究：</a:t>
            </a:r>
            <a:r>
              <a:rPr lang="en-US" altLang="ja-JP" dirty="0"/>
              <a:t>1950</a:t>
            </a:r>
            <a:r>
              <a:rPr lang="ja-JP" altLang="en-US" dirty="0"/>
              <a:t>年代</a:t>
            </a:r>
            <a:endParaRPr lang="en-US" altLang="ja-JP" dirty="0"/>
          </a:p>
          <a:p>
            <a:pPr lvl="3" eaLnBrk="1" hangingPunct="1">
              <a:spcBef>
                <a:spcPts val="1000"/>
              </a:spcBef>
              <a:defRPr/>
            </a:pPr>
            <a:r>
              <a:rPr lang="ja-JP" altLang="en-US" dirty="0">
                <a:solidFill>
                  <a:srgbClr val="FF0000"/>
                </a:solidFill>
              </a:rPr>
              <a:t>従業員</a:t>
            </a:r>
            <a:r>
              <a:rPr lang="ja-JP" altLang="en-US" dirty="0"/>
              <a:t>志向と</a:t>
            </a:r>
            <a:r>
              <a:rPr lang="ja-JP" altLang="en-US" dirty="0">
                <a:solidFill>
                  <a:srgbClr val="FF0000"/>
                </a:solidFill>
              </a:rPr>
              <a:t>生産性</a:t>
            </a:r>
            <a:r>
              <a:rPr lang="ja-JP" altLang="en-US" dirty="0"/>
              <a:t>志向の２次元</a:t>
            </a:r>
            <a:endParaRPr lang="en-US" altLang="ja-JP" dirty="0"/>
          </a:p>
          <a:p>
            <a:pPr lvl="2" eaLnBrk="1" hangingPunct="1">
              <a:spcBef>
                <a:spcPts val="1000"/>
              </a:spcBef>
              <a:defRPr/>
            </a:pPr>
            <a:r>
              <a:rPr lang="en-US" altLang="ja-JP" dirty="0"/>
              <a:t>PM</a:t>
            </a:r>
            <a:r>
              <a:rPr lang="ja-JP" altLang="en-US" dirty="0"/>
              <a:t>理論：三隅二不二（</a:t>
            </a:r>
            <a:r>
              <a:rPr lang="en-US" altLang="ja-JP" dirty="0"/>
              <a:t>1970</a:t>
            </a:r>
            <a:r>
              <a:rPr lang="ja-JP" altLang="en-US" dirty="0"/>
              <a:t>年代～</a:t>
            </a:r>
            <a:r>
              <a:rPr lang="en-US" altLang="ja-JP" dirty="0"/>
              <a:t>80</a:t>
            </a:r>
            <a:r>
              <a:rPr lang="ja-JP" altLang="en-US" dirty="0"/>
              <a:t>年代）</a:t>
            </a:r>
            <a:endParaRPr lang="en-US" altLang="ja-JP" dirty="0"/>
          </a:p>
          <a:p>
            <a:pPr lvl="3" eaLnBrk="1" hangingPunct="1">
              <a:spcBef>
                <a:spcPts val="1000"/>
              </a:spcBef>
              <a:defRPr/>
            </a:pPr>
            <a:r>
              <a:rPr lang="ja-JP" altLang="en-US" dirty="0">
                <a:solidFill>
                  <a:srgbClr val="FF0000"/>
                </a:solidFill>
              </a:rPr>
              <a:t>目標</a:t>
            </a:r>
            <a:r>
              <a:rPr lang="ja-JP" altLang="en-US" dirty="0"/>
              <a:t>達成</a:t>
            </a:r>
            <a:r>
              <a:rPr lang="ja-JP" altLang="en-US" dirty="0">
                <a:solidFill>
                  <a:srgbClr val="FF0000"/>
                </a:solidFill>
              </a:rPr>
              <a:t>機能</a:t>
            </a:r>
            <a:r>
              <a:rPr lang="ja-JP" altLang="en-US" dirty="0"/>
              <a:t>（</a:t>
            </a:r>
            <a:r>
              <a:rPr lang="en-US" altLang="ja-JP" dirty="0"/>
              <a:t>Performance</a:t>
            </a:r>
            <a:r>
              <a:rPr lang="ja-JP" altLang="en-US" dirty="0"/>
              <a:t>）と</a:t>
            </a:r>
            <a:r>
              <a:rPr lang="ja-JP" altLang="en-US" dirty="0">
                <a:solidFill>
                  <a:srgbClr val="FF0000"/>
                </a:solidFill>
              </a:rPr>
              <a:t>集団維持</a:t>
            </a:r>
            <a:r>
              <a:rPr lang="ja-JP" altLang="en-US" dirty="0">
                <a:solidFill>
                  <a:srgbClr val="C00000"/>
                </a:solidFill>
              </a:rPr>
              <a:t>機能</a:t>
            </a:r>
            <a:r>
              <a:rPr lang="ja-JP" altLang="en-US" dirty="0"/>
              <a:t>（</a:t>
            </a:r>
            <a:r>
              <a:rPr lang="en-US" altLang="ja-JP" dirty="0"/>
              <a:t>Maintenance</a:t>
            </a:r>
            <a:r>
              <a:rPr lang="ja-JP" altLang="en-US" dirty="0"/>
              <a:t>）</a:t>
            </a:r>
            <a:br>
              <a:rPr lang="en-US" altLang="ja-JP" dirty="0"/>
            </a:br>
            <a:r>
              <a:rPr lang="ja-JP" altLang="en-US" dirty="0"/>
              <a:t>の２次元</a:t>
            </a:r>
            <a:endParaRPr lang="en-US" altLang="ja-JP" dirty="0"/>
          </a:p>
        </p:txBody>
      </p:sp>
      <p:sp>
        <p:nvSpPr>
          <p:cNvPr id="2" name="日付プレースホルダー 1"/>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98&quot;&gt;&lt;/object&gt;&lt;object type=&quot;2&quot; unique_id=&quot;10099&quot;&gt;&lt;object type=&quot;3&quot; unique_id=&quot;10100&quot;&gt;&lt;property id=&quot;20148&quot; value=&quot;5&quot;/&gt;&lt;property id=&quot;20300&quot; value=&quot;スライド 1 - &amp;quot;マネジメント原理（説明6）&amp;#x0D;&amp;#x0A;　　　１．組織文化&amp;#x0D;&amp;#x0A;　　　２．リーダーシップ&amp;quot;&quot;/&gt;&lt;property id=&quot;20307&quot; value=&quot;310&quot;/&gt;&lt;/object&gt;&lt;object type=&quot;3&quot; unique_id=&quot;10101&quot;&gt;&lt;property id=&quot;20148&quot; value=&quot;5&quot;/&gt;&lt;property id=&quot;20300&quot; value=&quot;スライド 2 - &amp;quot;１．組織文化-1&amp;quot;&quot;/&gt;&lt;property id=&quot;20307&quot; value=&quot;325&quot;/&gt;&lt;/object&gt;&lt;object type=&quot;3&quot; unique_id=&quot;10102&quot;&gt;&lt;property id=&quot;20148&quot; value=&quot;5&quot;/&gt;&lt;property id=&quot;20300&quot; value=&quot;スライド 3 - &amp;quot;１．組織文化-2&amp;#x0D;&amp;#x0A;&amp;quot;&quot;/&gt;&lt;property id=&quot;20307&quot; value=&quot;327&quot;/&gt;&lt;/object&gt;&lt;object type=&quot;3&quot; unique_id=&quot;10103&quot;&gt;&lt;property id=&quot;20148&quot; value=&quot;5&quot;/&gt;&lt;property id=&quot;20300&quot; value=&quot;スライド 4 - &amp;quot;１．組織文化-3&amp;quot;&quot;/&gt;&lt;property id=&quot;20307&quot; value=&quot;328&quot;/&gt;&lt;/object&gt;&lt;object type=&quot;3&quot; unique_id=&quot;10104&quot;&gt;&lt;property id=&quot;20148&quot; value=&quot;5&quot;/&gt;&lt;property id=&quot;20300&quot; value=&quot;スライド 5 - &amp;quot;１．組織文化-4&amp;quot;&quot;/&gt;&lt;property id=&quot;20307&quot; value=&quot;329&quot;/&gt;&lt;/object&gt;&lt;object type=&quot;3&quot; unique_id=&quot;10105&quot;&gt;&lt;property id=&quot;20148&quot; value=&quot;5&quot;/&gt;&lt;property id=&quot;20300&quot; value=&quot;スライド 6 - &amp;quot;１．組織文化-5&amp;quot;&quot;/&gt;&lt;property id=&quot;20307&quot; value=&quot;330&quot;/&gt;&lt;/object&gt;&lt;object type=&quot;3&quot; unique_id=&quot;10106&quot;&gt;&lt;property id=&quot;20148&quot; value=&quot;5&quot;/&gt;&lt;property id=&quot;20300&quot; value=&quot;スライド 7 - &amp;quot;２．リーダーシップ-1&amp;quot;&quot;/&gt;&lt;property id=&quot;20307&quot; value=&quot;331&quot;/&gt;&lt;/object&gt;&lt;object type=&quot;3&quot; unique_id=&quot;10107&quot;&gt;&lt;property id=&quot;20148&quot; value=&quot;5&quot;/&gt;&lt;property id=&quot;20300&quot; value=&quot;スライド 8 - &amp;quot;２．リーダーシップ-2&amp;quot;&quot;/&gt;&lt;property id=&quot;20307&quot; value=&quot;332&quot;/&gt;&lt;/object&gt;&lt;object type=&quot;3&quot; unique_id=&quot;10108&quot;&gt;&lt;property id=&quot;20148&quot; value=&quot;5&quot;/&gt;&lt;property id=&quot;20300&quot; value=&quot;スライド 9 - &amp;quot;２．リーダーシップ-3&amp;quot;&quot;/&gt;&lt;property id=&quot;20307&quot; value=&quot;343&quot;/&gt;&lt;/object&gt;&lt;object type=&quot;3&quot; unique_id=&quot;10109&quot;&gt;&lt;property id=&quot;20148&quot; value=&quot;5&quot;/&gt;&lt;property id=&quot;20300&quot; value=&quot;スライド 10 - &amp;quot;２．リーダーシップ-4&amp;quot;&quot;/&gt;&lt;property id=&quot;20307&quot; value=&quot;335&quot;/&gt;&lt;/object&gt;&lt;object type=&quot;3&quot; unique_id=&quot;10110&quot;&gt;&lt;property id=&quot;20148&quot; value=&quot;5&quot;/&gt;&lt;property id=&quot;20300&quot; value=&quot;スライド 11 - &amp;quot;２．リーダーシップ-5&amp;quot;&quot;/&gt;&lt;property id=&quot;20307&quot; value=&quot;336&quot;/&gt;&lt;/object&gt;&lt;object type=&quot;3&quot; unique_id=&quot;10111&quot;&gt;&lt;property id=&quot;20148&quot; value=&quot;5&quot;/&gt;&lt;property id=&quot;20300&quot; value=&quot;スライド 12 - &amp;quot;２．リーダーシップ-6&amp;quot;&quot;/&gt;&lt;property id=&quot;20307&quot; value=&quot;337&quot;/&gt;&lt;/object&gt;&lt;object type=&quot;3&quot; unique_id=&quot;10112&quot;&gt;&lt;property id=&quot;20148&quot; value=&quot;5&quot;/&gt;&lt;property id=&quot;20300&quot; value=&quot;スライド 13 - &amp;quot;宿題３：レポート3&amp;quot;&quot;/&gt;&lt;property id=&quot;20307&quot; value=&quot;459&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3058</TotalTime>
  <Words>1037</Words>
  <Application>Microsoft Office PowerPoint</Application>
  <PresentationFormat>画面に合わせる (4:3)</PresentationFormat>
  <Paragraphs>188</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Garamond</vt:lpstr>
      <vt:lpstr>Wingdings</vt:lpstr>
      <vt:lpstr>Edge</vt:lpstr>
      <vt:lpstr>マネジメント原理（説明6） 　　　１．組織文化 　　　２．リーダーシップ</vt:lpstr>
      <vt:lpstr>１．組織文化-1</vt:lpstr>
      <vt:lpstr>１．組織文化-2 </vt:lpstr>
      <vt:lpstr>１．組織文化-3</vt:lpstr>
      <vt:lpstr>１．組織文化-4</vt:lpstr>
      <vt:lpstr>１．組織文化-5</vt:lpstr>
      <vt:lpstr>２．リーダーシップ-1</vt:lpstr>
      <vt:lpstr>２．リーダーシップ-2</vt:lpstr>
      <vt:lpstr>２．リーダーシップ-3</vt:lpstr>
      <vt:lpstr>２．リーダーシップ-4</vt:lpstr>
      <vt:lpstr>２．リーダーシップ-5</vt:lpstr>
      <vt:lpstr>２．リーダーシップ-6</vt:lpstr>
      <vt:lpstr>宿題３：レポート3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298</cp:revision>
  <cp:lastPrinted>2018-11-16T13:49:07Z</cp:lastPrinted>
  <dcterms:created xsi:type="dcterms:W3CDTF">2007-11-09T04:25:00Z</dcterms:created>
  <dcterms:modified xsi:type="dcterms:W3CDTF">2020-06-27T00:24:02Z</dcterms:modified>
</cp:coreProperties>
</file>