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handoutMasterIdLst>
    <p:handoutMasterId r:id="rId29"/>
  </p:handoutMasterIdLst>
  <p:sldIdLst>
    <p:sldId id="310" r:id="rId2"/>
    <p:sldId id="323" r:id="rId3"/>
    <p:sldId id="324" r:id="rId4"/>
    <p:sldId id="325" r:id="rId5"/>
    <p:sldId id="326" r:id="rId6"/>
    <p:sldId id="327" r:id="rId7"/>
    <p:sldId id="328" r:id="rId8"/>
    <p:sldId id="329" r:id="rId9"/>
    <p:sldId id="460" r:id="rId10"/>
    <p:sldId id="330" r:id="rId11"/>
    <p:sldId id="333" r:id="rId12"/>
    <p:sldId id="335" r:id="rId13"/>
    <p:sldId id="336" r:id="rId14"/>
    <p:sldId id="337" r:id="rId15"/>
    <p:sldId id="340" r:id="rId16"/>
    <p:sldId id="341" r:id="rId17"/>
    <p:sldId id="346" r:id="rId18"/>
    <p:sldId id="347" r:id="rId19"/>
    <p:sldId id="348" r:id="rId20"/>
    <p:sldId id="349" r:id="rId21"/>
    <p:sldId id="350" r:id="rId22"/>
    <p:sldId id="459" r:id="rId23"/>
    <p:sldId id="353" r:id="rId24"/>
    <p:sldId id="357" r:id="rId25"/>
    <p:sldId id="358" r:id="rId26"/>
    <p:sldId id="359" r:id="rId27"/>
  </p:sldIdLst>
  <p:sldSz cx="9144000" cy="6858000" type="screen4x3"/>
  <p:notesSz cx="9963150" cy="6832600"/>
  <p:custDataLst>
    <p:tags r:id="rId30"/>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60093"/>
    <a:srgbClr val="FF6699"/>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73" autoAdjust="0"/>
    <p:restoredTop sz="93842" autoAdjust="0"/>
  </p:normalViewPr>
  <p:slideViewPr>
    <p:cSldViewPr snapToGrid="0">
      <p:cViewPr varScale="1">
        <p:scale>
          <a:sx n="76" d="100"/>
          <a:sy n="76" d="100"/>
        </p:scale>
        <p:origin x="773" y="67"/>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165597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3954912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9771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2315"/>
            <a:fld id="{3A13E9CB-FC97-4DFC-B92B-CFF78C3CAD1C}" type="slidenum">
              <a:rPr lang="en-US" altLang="ja-JP" smtClean="0">
                <a:ea typeface="ＭＳ Ｐゴシック" charset="-128"/>
              </a:rPr>
              <a:pPr defTabSz="912315"/>
              <a:t>10</a:t>
            </a:fld>
            <a:endParaRPr lang="en-US" altLang="ja-JP">
              <a:ea typeface="ＭＳ Ｐゴシック"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02809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04A71E58-956E-451B-AAB4-7954631EA36E}" type="slidenum">
              <a:rPr lang="en-US" altLang="ja-JP" smtClean="0">
                <a:ea typeface="ＭＳ Ｐゴシック" charset="-128"/>
              </a:rPr>
              <a:pPr defTabSz="912315"/>
              <a:t>11</a:t>
            </a:fld>
            <a:endParaRPr lang="en-US" altLang="ja-JP">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514642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31E693EA-BD41-4628-B0F6-DD05CE48917B}" type="slidenum">
              <a:rPr lang="en-US" altLang="ja-JP" smtClean="0">
                <a:ea typeface="ＭＳ Ｐゴシック" charset="-128"/>
              </a:rPr>
              <a:pPr defTabSz="912315"/>
              <a:t>12</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819394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2FF6C000-C083-4295-85D7-778D8529EF0A}" type="slidenum">
              <a:rPr lang="en-US" altLang="ja-JP" smtClean="0">
                <a:ea typeface="ＭＳ Ｐゴシック" charset="-128"/>
              </a:rPr>
              <a:pPr defTabSz="912315"/>
              <a:t>13</a:t>
            </a:fld>
            <a:endParaRPr lang="en-US" altLang="ja-JP">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012887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05A8CE8E-2C96-43A4-AAE5-4651C768D8FF}" type="slidenum">
              <a:rPr lang="en-US" altLang="ja-JP" smtClean="0">
                <a:ea typeface="ＭＳ Ｐゴシック" charset="-128"/>
              </a:rPr>
              <a:pPr defTabSz="912315"/>
              <a:t>14</a:t>
            </a:fld>
            <a:endParaRPr lang="en-US" altLang="ja-JP">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411665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12315"/>
            <a:fld id="{BF7932FF-0E24-4828-9609-6F5041E514C0}" type="slidenum">
              <a:rPr lang="en-US" altLang="ja-JP" smtClean="0">
                <a:ea typeface="ＭＳ Ｐゴシック" charset="-128"/>
              </a:rPr>
              <a:pPr defTabSz="912315"/>
              <a:t>15</a:t>
            </a:fld>
            <a:endParaRPr lang="en-US" altLang="ja-JP">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84715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2315"/>
            <a:fld id="{C7C1AA9F-5519-40A1-B13D-251C0F97AA93}" type="slidenum">
              <a:rPr lang="en-US" altLang="ja-JP" smtClean="0">
                <a:ea typeface="ＭＳ Ｐゴシック" charset="-128"/>
              </a:rPr>
              <a:pPr defTabSz="912315"/>
              <a:t>16</a:t>
            </a:fld>
            <a:endParaRPr lang="en-US" altLang="ja-JP">
              <a:ea typeface="ＭＳ Ｐゴシック"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635638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pPr defTabSz="912315"/>
            <a:fld id="{AD06638C-DDD5-43F4-AFF4-93DFF19B7DC7}" type="slidenum">
              <a:rPr lang="en-US" altLang="ja-JP" smtClean="0">
                <a:ea typeface="ＭＳ Ｐゴシック" charset="-128"/>
              </a:rPr>
              <a:pPr defTabSz="912315"/>
              <a:t>17</a:t>
            </a:fld>
            <a:endParaRPr lang="en-US" altLang="ja-JP">
              <a:ea typeface="ＭＳ Ｐゴシック"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685870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pPr defTabSz="912315"/>
            <a:fld id="{E6243218-177A-4234-8AFF-4367262063B3}" type="slidenum">
              <a:rPr lang="en-US" altLang="ja-JP" smtClean="0">
                <a:ea typeface="ＭＳ Ｐゴシック" charset="-128"/>
              </a:rPr>
              <a:pPr defTabSz="912315"/>
              <a:t>18</a:t>
            </a:fld>
            <a:endParaRPr lang="en-US" altLang="ja-JP">
              <a:ea typeface="ＭＳ Ｐゴシック"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823833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12315"/>
            <a:fld id="{12935419-814A-44CE-AAFD-1E83642DBBAE}" type="slidenum">
              <a:rPr lang="en-US" altLang="ja-JP" smtClean="0">
                <a:ea typeface="ＭＳ Ｐゴシック" charset="-128"/>
              </a:rPr>
              <a:pPr defTabSz="912315"/>
              <a:t>19</a:t>
            </a:fld>
            <a:endParaRPr lang="en-US" altLang="ja-JP">
              <a:ea typeface="ＭＳ Ｐゴシック"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8739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12315"/>
            <a:fld id="{5A9E1AF4-1040-4850-98D4-8F83B9646CC3}" type="slidenum">
              <a:rPr lang="en-US" altLang="ja-JP" smtClean="0">
                <a:ea typeface="ＭＳ Ｐゴシック" charset="-128"/>
              </a:rPr>
              <a:pPr defTabSz="912315"/>
              <a:t>2</a:t>
            </a:fld>
            <a:endParaRPr lang="en-US" altLang="ja-JP">
              <a:ea typeface="ＭＳ Ｐゴシック"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59088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12315"/>
            <a:fld id="{72649B5F-EBCC-478F-B6A3-96BB9E6EAF3D}" type="slidenum">
              <a:rPr lang="en-US" altLang="ja-JP" smtClean="0">
                <a:ea typeface="ＭＳ Ｐゴシック" charset="-128"/>
              </a:rPr>
              <a:pPr defTabSz="912315"/>
              <a:t>20</a:t>
            </a:fld>
            <a:endParaRPr lang="en-US" altLang="ja-JP">
              <a:ea typeface="ＭＳ Ｐゴシック"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198932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315"/>
            <a:fld id="{2F4922B9-573F-476D-B1E5-29FAE6D0378C}" type="slidenum">
              <a:rPr lang="en-US" altLang="ja-JP" smtClean="0">
                <a:ea typeface="ＭＳ Ｐゴシック" charset="-128"/>
              </a:rPr>
              <a:pPr defTabSz="912315"/>
              <a:t>21</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54053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315"/>
            <a:fld id="{2F4922B9-573F-476D-B1E5-29FAE6D0378C}" type="slidenum">
              <a:rPr lang="en-US" altLang="ja-JP" smtClean="0">
                <a:ea typeface="ＭＳ Ｐゴシック" charset="-128"/>
              </a:rPr>
              <a:pPr defTabSz="912315"/>
              <a:t>22</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928349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2315"/>
            <a:fld id="{7AC2E296-C86D-47BA-85B6-6A7A90F65486}" type="slidenum">
              <a:rPr lang="en-US" altLang="ja-JP" smtClean="0">
                <a:ea typeface="ＭＳ Ｐゴシック" charset="-128"/>
              </a:rPr>
              <a:pPr defTabSz="912315"/>
              <a:t>23</a:t>
            </a:fld>
            <a:endParaRPr lang="en-US" altLang="ja-JP">
              <a:ea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5287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DBA3CD27-CFEF-4CEE-AD3E-361765094DCA}" type="slidenum">
              <a:rPr lang="en-US" altLang="ja-JP" smtClean="0">
                <a:ea typeface="ＭＳ Ｐゴシック" charset="-128"/>
              </a:rPr>
              <a:pPr defTabSz="912315"/>
              <a:t>24</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148444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DBA3CD27-CFEF-4CEE-AD3E-361765094DCA}" type="slidenum">
              <a:rPr lang="en-US" altLang="ja-JP" smtClean="0">
                <a:ea typeface="ＭＳ Ｐゴシック" charset="-128"/>
              </a:rPr>
              <a:pPr defTabSz="912315"/>
              <a:t>25</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945255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DBA3CD27-CFEF-4CEE-AD3E-361765094DCA}" type="slidenum">
              <a:rPr lang="en-US" altLang="ja-JP" smtClean="0">
                <a:ea typeface="ＭＳ Ｐゴシック" charset="-128"/>
              </a:rPr>
              <a:pPr defTabSz="912315"/>
              <a:t>26</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81659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12315"/>
            <a:fld id="{2F9360A0-A93B-4A3D-B17C-20EC572CA786}" type="slidenum">
              <a:rPr lang="en-US" altLang="ja-JP" smtClean="0">
                <a:ea typeface="ＭＳ Ｐゴシック" charset="-128"/>
              </a:rPr>
              <a:pPr defTabSz="912315"/>
              <a:t>3</a:t>
            </a:fld>
            <a:endParaRPr lang="en-US" altLang="ja-JP">
              <a:ea typeface="ＭＳ Ｐゴシック"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711651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12315"/>
            <a:fld id="{CE074EF2-A833-4680-A7BC-858C66230084}" type="slidenum">
              <a:rPr lang="en-US" altLang="ja-JP" smtClean="0">
                <a:ea typeface="ＭＳ Ｐゴシック" charset="-128"/>
              </a:rPr>
              <a:pPr defTabSz="912315"/>
              <a:t>4</a:t>
            </a:fld>
            <a:endParaRPr lang="en-US" altLang="ja-JP">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652618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12315"/>
            <a:fld id="{418E8113-2E88-487A-88AE-9252ECC3480A}" type="slidenum">
              <a:rPr lang="en-US" altLang="ja-JP" smtClean="0">
                <a:ea typeface="ＭＳ Ｐゴシック" charset="-128"/>
              </a:rPr>
              <a:pPr defTabSz="912315"/>
              <a:t>5</a:t>
            </a:fld>
            <a:endParaRPr lang="en-US" altLang="ja-JP">
              <a:ea typeface="ＭＳ Ｐゴシック"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93930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2315"/>
            <a:fld id="{7AC2E296-C86D-47BA-85B6-6A7A90F65486}" type="slidenum">
              <a:rPr lang="en-US" altLang="ja-JP" smtClean="0">
                <a:ea typeface="ＭＳ Ｐゴシック" charset="-128"/>
              </a:rPr>
              <a:pPr defTabSz="912315"/>
              <a:t>6</a:t>
            </a:fld>
            <a:endParaRPr lang="en-US" altLang="ja-JP">
              <a:ea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56646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12315"/>
            <a:fld id="{7FEAFFCC-A551-4F14-BBDE-67CA063495EA}" type="slidenum">
              <a:rPr lang="en-US" altLang="ja-JP" smtClean="0">
                <a:ea typeface="ＭＳ Ｐゴシック" charset="-128"/>
              </a:rPr>
              <a:pPr defTabSz="912315"/>
              <a:t>7</a:t>
            </a:fld>
            <a:endParaRPr lang="en-US" altLang="ja-JP">
              <a:ea typeface="ＭＳ Ｐゴシック"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778944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12315"/>
            <a:fld id="{BBF2EA0B-0479-45C0-AF8C-414649924F10}" type="slidenum">
              <a:rPr lang="en-US" altLang="ja-JP" smtClean="0">
                <a:ea typeface="ＭＳ Ｐゴシック" charset="-128"/>
              </a:rPr>
              <a:pPr defTabSz="912315"/>
              <a:t>8</a:t>
            </a:fld>
            <a:endParaRPr lang="en-US" altLang="ja-JP">
              <a:ea typeface="ＭＳ Ｐゴシック"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241924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9E9E3C-9D0D-488B-A9EF-CE8FE5E3336F}" type="slidenum">
              <a:rPr lang="en-US" altLang="ja-JP" smtClean="0">
                <a:ea typeface="ＭＳ Ｐゴシック" charset="-128"/>
              </a:rPr>
              <a:pPr/>
              <a:t>9</a:t>
            </a:fld>
            <a:endParaRPr lang="en-US" altLang="ja-JP">
              <a:ea typeface="ＭＳ Ｐゴシック"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947253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01372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706563" y="3376613"/>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近代組織論、経営組織の構造、組織デザイン</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近代組織論、経営組織の構造、組織デザイン</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近代組織論、経営組織の構造、組織デザイン</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ana-toshi@ab.auone-net.j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10.xml"/></Relationships>
</file>

<file path=ppt/slides/_rels/slide2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12.xml"/></Relationships>
</file>

<file path=ppt/slides/_rels/slide2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jiu.webex.com/jiu/j.php?MTID=mc216658dc53fef0a54bce4ae828b0e6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19030" y="1077682"/>
            <a:ext cx="7892898" cy="2271077"/>
          </a:xfrm>
        </p:spPr>
        <p:txBody>
          <a:bodyPr/>
          <a:lstStyle/>
          <a:p>
            <a:pPr eaLnBrk="1" hangingPunct="1">
              <a:lnSpc>
                <a:spcPct val="95000"/>
              </a:lnSpc>
            </a:pPr>
            <a:r>
              <a:rPr lang="ja-JP" altLang="en-US" sz="4400" dirty="0"/>
              <a:t>マネジメント原理（説明</a:t>
            </a:r>
            <a:r>
              <a:rPr lang="en-US" altLang="ja-JP" sz="4400" dirty="0"/>
              <a:t>4</a:t>
            </a:r>
            <a:r>
              <a:rPr lang="ja-JP" altLang="en-US" sz="4400" dirty="0"/>
              <a:t>）</a:t>
            </a:r>
            <a:br>
              <a:rPr lang="en-US" altLang="ja-JP" sz="4400" dirty="0"/>
            </a:br>
            <a:r>
              <a:rPr lang="ja-JP" altLang="en-US" sz="3600" dirty="0"/>
              <a:t>　　　１．近代組織論</a:t>
            </a:r>
            <a:br>
              <a:rPr lang="en-US" altLang="ja-JP" sz="3600" dirty="0"/>
            </a:br>
            <a:r>
              <a:rPr lang="ja-JP" altLang="en-US" sz="3600" dirty="0"/>
              <a:t>　　　２．経営組織の構造</a:t>
            </a:r>
            <a:br>
              <a:rPr lang="en-US" altLang="ja-JP" sz="3600" dirty="0"/>
            </a:br>
            <a:r>
              <a:rPr lang="ja-JP" altLang="en-US" sz="3600" dirty="0"/>
              <a:t>　　　３．組織デザイン</a:t>
            </a:r>
            <a:endParaRPr lang="ja-JP" altLang="en-US" sz="3200" dirty="0">
              <a:solidFill>
                <a:srgbClr val="FF0000"/>
              </a:solidFill>
            </a:endParaRPr>
          </a:p>
        </p:txBody>
      </p:sp>
      <p:sp>
        <p:nvSpPr>
          <p:cNvPr id="3075" name="Rectangle 3"/>
          <p:cNvSpPr>
            <a:spLocks noGrp="1" noChangeArrowheads="1"/>
          </p:cNvSpPr>
          <p:nvPr>
            <p:ph type="subTitle" idx="1"/>
          </p:nvPr>
        </p:nvSpPr>
        <p:spPr>
          <a:xfrm>
            <a:off x="1683122" y="3643256"/>
            <a:ext cx="7543800" cy="2453502"/>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p:txBody>
      </p:sp>
      <p:sp>
        <p:nvSpPr>
          <p:cNvPr id="3076" name="テキスト ボックス 3"/>
          <p:cNvSpPr txBox="1">
            <a:spLocks noChangeArrowheads="1"/>
          </p:cNvSpPr>
          <p:nvPr/>
        </p:nvSpPr>
        <p:spPr bwMode="auto">
          <a:xfrm>
            <a:off x="611481" y="6548467"/>
            <a:ext cx="2543405" cy="307777"/>
          </a:xfrm>
          <a:prstGeom prst="rect">
            <a:avLst/>
          </a:prstGeom>
          <a:noFill/>
          <a:ln w="9525">
            <a:noFill/>
            <a:miter lim="800000"/>
            <a:headEnd/>
            <a:tailEnd/>
          </a:ln>
        </p:spPr>
        <p:txBody>
          <a:bodyPr wrap="square">
            <a:spAutoFit/>
          </a:bodyPr>
          <a:lstStyle/>
          <a:p>
            <a:r>
              <a:rPr lang="en-US" altLang="ja-JP" dirty="0"/>
              <a:t>management-4.pptx</a:t>
            </a:r>
            <a:endParaRPr lang="ja-JP" altLang="en-US" dirty="0">
              <a:solidFill>
                <a:srgbClr val="FF0000"/>
              </a:solidFill>
            </a:endParaRPr>
          </a:p>
        </p:txBody>
      </p:sp>
      <p:sp>
        <p:nvSpPr>
          <p:cNvPr id="6" name="正方形/長方形 5"/>
          <p:cNvSpPr/>
          <p:nvPr/>
        </p:nvSpPr>
        <p:spPr>
          <a:xfrm>
            <a:off x="1683122" y="5835148"/>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pic>
        <p:nvPicPr>
          <p:cNvPr id="1026" name="Picture 2" descr="C:\Documents and Settings\toshihiko\デスクトップ\ramanch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81" y="8361"/>
            <a:ext cx="3155290" cy="9462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75D446C3-9C1F-4BF9-B60A-D8412334691E}" type="slidenum">
              <a:rPr lang="en-US" altLang="ja-JP"/>
              <a:pPr>
                <a:defRPr/>
              </a:pPr>
              <a:t>10</a:t>
            </a:fld>
            <a:endParaRPr lang="en-US" altLang="ja-JP" dirty="0"/>
          </a:p>
        </p:txBody>
      </p:sp>
      <p:sp>
        <p:nvSpPr>
          <p:cNvPr id="4100" name="Rectangle 2"/>
          <p:cNvSpPr>
            <a:spLocks noGrp="1" noChangeArrowheads="1"/>
          </p:cNvSpPr>
          <p:nvPr>
            <p:ph type="title"/>
          </p:nvPr>
        </p:nvSpPr>
        <p:spPr>
          <a:xfrm>
            <a:off x="569913" y="431800"/>
            <a:ext cx="8229600" cy="1252538"/>
          </a:xfrm>
        </p:spPr>
        <p:txBody>
          <a:bodyPr/>
          <a:lstStyle/>
          <a:p>
            <a:pPr eaLnBrk="1" hangingPunct="1"/>
            <a:r>
              <a:rPr lang="ja-JP" altLang="en-US" sz="4400" dirty="0"/>
              <a:t>２．経営組織の構造</a:t>
            </a:r>
            <a:r>
              <a:rPr lang="en-US" altLang="ja-JP" sz="4400" dirty="0"/>
              <a:t>-1</a:t>
            </a:r>
            <a:endParaRPr lang="ja-JP" altLang="en-US" sz="4400" dirty="0"/>
          </a:p>
        </p:txBody>
      </p:sp>
      <p:sp>
        <p:nvSpPr>
          <p:cNvPr id="4101" name="Rectangle 3"/>
          <p:cNvSpPr>
            <a:spLocks noGrp="1" noChangeArrowheads="1"/>
          </p:cNvSpPr>
          <p:nvPr>
            <p:ph type="body" idx="1"/>
          </p:nvPr>
        </p:nvSpPr>
        <p:spPr>
          <a:xfrm>
            <a:off x="347652" y="1522332"/>
            <a:ext cx="8776252" cy="5039361"/>
          </a:xfrm>
        </p:spPr>
        <p:txBody>
          <a:bodyPr/>
          <a:lstStyle/>
          <a:p>
            <a:pPr eaLnBrk="1" hangingPunct="1">
              <a:spcBef>
                <a:spcPts val="1200"/>
              </a:spcBef>
            </a:pPr>
            <a:r>
              <a:rPr lang="ja-JP" altLang="en-US" dirty="0"/>
              <a:t>経営組織の構造とは</a:t>
            </a:r>
            <a:endParaRPr lang="en-US" altLang="ja-JP" dirty="0"/>
          </a:p>
          <a:p>
            <a:pPr lvl="1" eaLnBrk="1" hangingPunct="1">
              <a:spcBef>
                <a:spcPts val="1200"/>
              </a:spcBef>
            </a:pPr>
            <a:r>
              <a:rPr lang="ja-JP" altLang="en-US" sz="2400" dirty="0"/>
              <a:t>組織内の</a:t>
            </a:r>
            <a:r>
              <a:rPr lang="ja-JP" altLang="en-US" sz="2400" dirty="0">
                <a:solidFill>
                  <a:srgbClr val="FF0000"/>
                </a:solidFill>
              </a:rPr>
              <a:t>役割</a:t>
            </a:r>
            <a:r>
              <a:rPr lang="ja-JP" altLang="en-US" sz="2400" dirty="0"/>
              <a:t>分担や職務間の</a:t>
            </a:r>
            <a:r>
              <a:rPr lang="ja-JP" altLang="en-US" sz="2400" dirty="0">
                <a:solidFill>
                  <a:srgbClr val="FF0000"/>
                </a:solidFill>
              </a:rPr>
              <a:t>調整</a:t>
            </a:r>
            <a:r>
              <a:rPr lang="ja-JP" altLang="en-US" sz="2400" dirty="0"/>
              <a:t>に関する基本的な枠組み</a:t>
            </a:r>
            <a:endParaRPr lang="en-US" altLang="ja-JP" sz="2400" dirty="0"/>
          </a:p>
          <a:p>
            <a:pPr eaLnBrk="1" hangingPunct="1">
              <a:spcBef>
                <a:spcPts val="1200"/>
              </a:spcBef>
            </a:pPr>
            <a:r>
              <a:rPr lang="ja-JP" altLang="en-US" dirty="0"/>
              <a:t>経営組織の主要形態</a:t>
            </a:r>
            <a:r>
              <a:rPr lang="en-US" altLang="ja-JP" dirty="0"/>
              <a:t>-1</a:t>
            </a:r>
          </a:p>
          <a:p>
            <a:pPr lvl="1" eaLnBrk="1" hangingPunct="1">
              <a:spcBef>
                <a:spcPts val="1200"/>
              </a:spcBef>
            </a:pPr>
            <a:r>
              <a:rPr lang="ja-JP" altLang="en-US" dirty="0"/>
              <a:t>職能別組織、事業部制組織、マトリックス組織など</a:t>
            </a:r>
            <a:endParaRPr lang="en-US" altLang="ja-JP" dirty="0"/>
          </a:p>
          <a:p>
            <a:pPr lvl="1" eaLnBrk="1" hangingPunct="1">
              <a:spcBef>
                <a:spcPts val="1200"/>
              </a:spcBef>
            </a:pPr>
            <a:r>
              <a:rPr lang="ja-JP" altLang="en-US" dirty="0"/>
              <a:t>（</a:t>
            </a:r>
            <a:r>
              <a:rPr lang="en-US" altLang="ja-JP" dirty="0"/>
              <a:t>1</a:t>
            </a:r>
            <a:r>
              <a:rPr lang="ja-JP" altLang="en-US" dirty="0"/>
              <a:t>）職能別組織</a:t>
            </a:r>
            <a:r>
              <a:rPr lang="en-US" altLang="ja-JP" dirty="0"/>
              <a:t>-1</a:t>
            </a:r>
          </a:p>
          <a:p>
            <a:pPr lvl="2" eaLnBrk="1" hangingPunct="1">
              <a:spcBef>
                <a:spcPts val="1200"/>
              </a:spcBef>
            </a:pPr>
            <a:r>
              <a:rPr lang="ja-JP" altLang="en-US" dirty="0"/>
              <a:t>特徴</a:t>
            </a:r>
            <a:endParaRPr lang="en-US" altLang="ja-JP" dirty="0"/>
          </a:p>
          <a:p>
            <a:pPr lvl="3" eaLnBrk="1" hangingPunct="1">
              <a:spcBef>
                <a:spcPts val="1200"/>
              </a:spcBef>
            </a:pPr>
            <a:r>
              <a:rPr lang="ja-JP" altLang="en-US" dirty="0"/>
              <a:t>購買、製造、販売、研究開発という</a:t>
            </a:r>
            <a:r>
              <a:rPr lang="ja-JP" altLang="en-US" dirty="0">
                <a:solidFill>
                  <a:srgbClr val="FF0000"/>
                </a:solidFill>
              </a:rPr>
              <a:t>職能</a:t>
            </a:r>
            <a:r>
              <a:rPr lang="ja-JP" altLang="en-US" dirty="0"/>
              <a:t>ごとに部門化され</a:t>
            </a:r>
            <a:br>
              <a:rPr lang="en-US" altLang="ja-JP" dirty="0"/>
            </a:br>
            <a:r>
              <a:rPr lang="ja-JP" altLang="en-US" dirty="0"/>
              <a:t>全体的に</a:t>
            </a:r>
            <a:r>
              <a:rPr lang="ja-JP" altLang="en-US" dirty="0">
                <a:solidFill>
                  <a:srgbClr val="FF0000"/>
                </a:solidFill>
              </a:rPr>
              <a:t>自己充足</a:t>
            </a:r>
            <a:r>
              <a:rPr lang="ja-JP" altLang="en-US" dirty="0"/>
              <a:t>単位となっている組織</a:t>
            </a:r>
            <a:endParaRPr lang="en-US" altLang="ja-JP" dirty="0"/>
          </a:p>
          <a:p>
            <a:pPr lvl="3" eaLnBrk="1" hangingPunct="1">
              <a:spcBef>
                <a:spcPts val="1200"/>
              </a:spcBef>
            </a:pPr>
            <a:r>
              <a:rPr lang="ja-JP" altLang="en-US" dirty="0"/>
              <a:t>部門間（</a:t>
            </a:r>
            <a:r>
              <a:rPr lang="en-US" altLang="ja-JP" dirty="0"/>
              <a:t>=</a:t>
            </a:r>
            <a:r>
              <a:rPr lang="ja-JP" altLang="en-US" dirty="0"/>
              <a:t>職能間）の</a:t>
            </a:r>
            <a:r>
              <a:rPr lang="ja-JP" altLang="en-US" dirty="0">
                <a:solidFill>
                  <a:srgbClr val="FF0000"/>
                </a:solidFill>
              </a:rPr>
              <a:t>調整</a:t>
            </a:r>
            <a:r>
              <a:rPr lang="ja-JP" altLang="en-US" dirty="0"/>
              <a:t>は基本的にトップマネジメントに</a:t>
            </a:r>
            <a:r>
              <a:rPr lang="ja-JP" altLang="en-US" dirty="0">
                <a:solidFill>
                  <a:srgbClr val="FF0000"/>
                </a:solidFill>
              </a:rPr>
              <a:t>集中</a:t>
            </a:r>
            <a:br>
              <a:rPr lang="en-US" altLang="ja-JP" dirty="0">
                <a:solidFill>
                  <a:srgbClr val="FF0000"/>
                </a:solidFill>
              </a:rPr>
            </a:br>
            <a:r>
              <a:rPr lang="ja-JP" altLang="en-US" dirty="0"/>
              <a:t>⇒</a:t>
            </a:r>
            <a:r>
              <a:rPr lang="ja-JP" altLang="en-US" dirty="0">
                <a:solidFill>
                  <a:srgbClr val="FF0000"/>
                </a:solidFill>
              </a:rPr>
              <a:t>集権的</a:t>
            </a:r>
            <a:r>
              <a:rPr lang="ja-JP" altLang="en-US" dirty="0"/>
              <a:t>組織となる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12" descr="C:\Documents and Settings\toshihiko\Local Settings\Temporary Internet Files\Content.IE5\EJ4RDBL9\MC900442145[1].png">
            <a:hlinkClick r:id="rId3" action="ppaction://hlinksldjump"/>
          </p:cNvPr>
          <p:cNvPicPr>
            <a:picLocks noChangeAspect="1" noChangeArrowheads="1"/>
          </p:cNvPicPr>
          <p:nvPr/>
        </p:nvPicPr>
        <p:blipFill>
          <a:blip r:embed="rId4" cstate="print"/>
          <a:srcRect/>
          <a:stretch>
            <a:fillRect/>
          </a:stretch>
        </p:blipFill>
        <p:spPr bwMode="auto">
          <a:xfrm>
            <a:off x="3616810" y="3801344"/>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fade">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fade">
                                      <p:cBhvr>
                                        <p:cTn id="17" dur="500"/>
                                        <p:tgtEl>
                                          <p:spTgt spid="41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Effect transition="in" filter="fade">
                                      <p:cBhvr>
                                        <p:cTn id="22" dur="500"/>
                                        <p:tgtEl>
                                          <p:spTgt spid="41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01">
                                            <p:txEl>
                                              <p:pRg st="4" end="4"/>
                                            </p:txEl>
                                          </p:spTgt>
                                        </p:tgtEl>
                                        <p:attrNameLst>
                                          <p:attrName>style.visibility</p:attrName>
                                        </p:attrNameLst>
                                      </p:cBhvr>
                                      <p:to>
                                        <p:strVal val="visible"/>
                                      </p:to>
                                    </p:set>
                                    <p:animEffect transition="in" filter="fade">
                                      <p:cBhvr>
                                        <p:cTn id="27" dur="500"/>
                                        <p:tgtEl>
                                          <p:spTgt spid="410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01">
                                            <p:txEl>
                                              <p:pRg st="5" end="5"/>
                                            </p:txEl>
                                          </p:spTgt>
                                        </p:tgtEl>
                                        <p:attrNameLst>
                                          <p:attrName>style.visibility</p:attrName>
                                        </p:attrNameLst>
                                      </p:cBhvr>
                                      <p:to>
                                        <p:strVal val="visible"/>
                                      </p:to>
                                    </p:set>
                                    <p:animEffect transition="in" filter="fade">
                                      <p:cBhvr>
                                        <p:cTn id="35" dur="500"/>
                                        <p:tgtEl>
                                          <p:spTgt spid="410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01">
                                            <p:txEl>
                                              <p:pRg st="6" end="6"/>
                                            </p:txEl>
                                          </p:spTgt>
                                        </p:tgtEl>
                                        <p:attrNameLst>
                                          <p:attrName>style.visibility</p:attrName>
                                        </p:attrNameLst>
                                      </p:cBhvr>
                                      <p:to>
                                        <p:strVal val="visible"/>
                                      </p:to>
                                    </p:set>
                                    <p:animEffect transition="in" filter="fade">
                                      <p:cBhvr>
                                        <p:cTn id="40" dur="500"/>
                                        <p:tgtEl>
                                          <p:spTgt spid="4101">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101">
                                            <p:txEl>
                                              <p:pRg st="7" end="7"/>
                                            </p:txEl>
                                          </p:spTgt>
                                        </p:tgtEl>
                                        <p:attrNameLst>
                                          <p:attrName>style.visibility</p:attrName>
                                        </p:attrNameLst>
                                      </p:cBhvr>
                                      <p:to>
                                        <p:strVal val="visible"/>
                                      </p:to>
                                    </p:set>
                                    <p:animEffect transition="in" filter="fade">
                                      <p:cBhvr>
                                        <p:cTn id="45" dur="500"/>
                                        <p:tgtEl>
                                          <p:spTgt spid="410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55BDE253-7FDF-49F8-B240-BE91B6AAE404}" type="slidenum">
              <a:rPr lang="en-US" altLang="ja-JP"/>
              <a:pPr>
                <a:defRPr/>
              </a:pPr>
              <a:t>11</a:t>
            </a:fld>
            <a:endParaRPr lang="en-US" altLang="ja-JP" dirty="0"/>
          </a:p>
        </p:txBody>
      </p:sp>
      <p:sp>
        <p:nvSpPr>
          <p:cNvPr id="7172" name="Rectangle 2"/>
          <p:cNvSpPr>
            <a:spLocks noGrp="1" noChangeArrowheads="1"/>
          </p:cNvSpPr>
          <p:nvPr>
            <p:ph type="title"/>
          </p:nvPr>
        </p:nvSpPr>
        <p:spPr>
          <a:xfrm>
            <a:off x="569913" y="372166"/>
            <a:ext cx="8229600" cy="1252538"/>
          </a:xfrm>
        </p:spPr>
        <p:txBody>
          <a:bodyPr/>
          <a:lstStyle/>
          <a:p>
            <a:pPr eaLnBrk="1" hangingPunct="1"/>
            <a:r>
              <a:rPr lang="ja-JP" altLang="en-US" dirty="0"/>
              <a:t>２．経営組織の構造</a:t>
            </a:r>
            <a:r>
              <a:rPr lang="en-US" altLang="ja-JP" dirty="0"/>
              <a:t>-2</a:t>
            </a:r>
            <a:endParaRPr lang="ja-JP" altLang="en-US" sz="4400" dirty="0"/>
          </a:p>
        </p:txBody>
      </p:sp>
      <p:sp>
        <p:nvSpPr>
          <p:cNvPr id="4101" name="Rectangle 3"/>
          <p:cNvSpPr>
            <a:spLocks noGrp="1" noChangeArrowheads="1"/>
          </p:cNvSpPr>
          <p:nvPr>
            <p:ph type="body" idx="1"/>
          </p:nvPr>
        </p:nvSpPr>
        <p:spPr>
          <a:xfrm>
            <a:off x="422031" y="1306286"/>
            <a:ext cx="8721969" cy="5114611"/>
          </a:xfrm>
        </p:spPr>
        <p:txBody>
          <a:bodyPr/>
          <a:lstStyle/>
          <a:p>
            <a:pPr eaLnBrk="1" hangingPunct="1">
              <a:spcBef>
                <a:spcPts val="100"/>
              </a:spcBef>
            </a:pPr>
            <a:r>
              <a:rPr lang="ja-JP" altLang="en-US" sz="2800" dirty="0"/>
              <a:t>経営組織の主要形態</a:t>
            </a:r>
            <a:r>
              <a:rPr lang="en-US" altLang="ja-JP" sz="2800" dirty="0"/>
              <a:t>-2</a:t>
            </a:r>
          </a:p>
          <a:p>
            <a:pPr lvl="1" eaLnBrk="1" hangingPunct="1">
              <a:spcBef>
                <a:spcPts val="100"/>
              </a:spcBef>
            </a:pPr>
            <a:r>
              <a:rPr lang="ja-JP" altLang="en-US" dirty="0"/>
              <a:t>（</a:t>
            </a:r>
            <a:r>
              <a:rPr lang="en-US" altLang="ja-JP" dirty="0"/>
              <a:t>1</a:t>
            </a:r>
            <a:r>
              <a:rPr lang="ja-JP" altLang="en-US" dirty="0"/>
              <a:t>）職能別組織</a:t>
            </a:r>
            <a:r>
              <a:rPr lang="en-US" altLang="ja-JP" dirty="0"/>
              <a:t>-2</a:t>
            </a:r>
          </a:p>
          <a:p>
            <a:pPr lvl="2" eaLnBrk="1" hangingPunct="1">
              <a:spcBef>
                <a:spcPts val="100"/>
              </a:spcBef>
            </a:pPr>
            <a:r>
              <a:rPr lang="ja-JP" altLang="en-US" sz="2000" dirty="0"/>
              <a:t>長所</a:t>
            </a:r>
            <a:endParaRPr lang="en-US" altLang="ja-JP" sz="2000" dirty="0"/>
          </a:p>
          <a:p>
            <a:pPr lvl="3" eaLnBrk="1" hangingPunct="1">
              <a:spcBef>
                <a:spcPts val="100"/>
              </a:spcBef>
            </a:pPr>
            <a:r>
              <a:rPr lang="ja-JP" altLang="en-US" dirty="0">
                <a:solidFill>
                  <a:srgbClr val="FF0000"/>
                </a:solidFill>
              </a:rPr>
              <a:t>専門家</a:t>
            </a:r>
            <a:r>
              <a:rPr lang="ja-JP" altLang="en-US" dirty="0"/>
              <a:t>の利益を享受しやすい⇒活動が専門的、継続的となるため、</a:t>
            </a:r>
            <a:br>
              <a:rPr lang="en-US" altLang="ja-JP" dirty="0"/>
            </a:br>
            <a:r>
              <a:rPr lang="ja-JP" altLang="en-US" dirty="0"/>
              <a:t>技能や熟練度が増し、活動が</a:t>
            </a:r>
            <a:r>
              <a:rPr lang="ja-JP" altLang="en-US" dirty="0">
                <a:solidFill>
                  <a:srgbClr val="FF0000"/>
                </a:solidFill>
              </a:rPr>
              <a:t>能率</a:t>
            </a:r>
            <a:r>
              <a:rPr lang="ja-JP" altLang="en-US" dirty="0"/>
              <a:t>的になる</a:t>
            </a:r>
            <a:endParaRPr lang="en-US" altLang="ja-JP" dirty="0"/>
          </a:p>
          <a:p>
            <a:pPr lvl="3" eaLnBrk="1" hangingPunct="1">
              <a:spcBef>
                <a:spcPts val="100"/>
              </a:spcBef>
            </a:pPr>
            <a:r>
              <a:rPr lang="ja-JP" altLang="en-US" dirty="0">
                <a:solidFill>
                  <a:srgbClr val="FF0000"/>
                </a:solidFill>
              </a:rPr>
              <a:t>規模</a:t>
            </a:r>
            <a:r>
              <a:rPr lang="ja-JP" altLang="en-US" dirty="0"/>
              <a:t>の経済性が図れる⇒単位あたりの製造コストが</a:t>
            </a:r>
            <a:r>
              <a:rPr lang="ja-JP" altLang="en-US" dirty="0">
                <a:solidFill>
                  <a:srgbClr val="FF0000"/>
                </a:solidFill>
              </a:rPr>
              <a:t>低下</a:t>
            </a:r>
            <a:endParaRPr lang="en-US" altLang="ja-JP" dirty="0">
              <a:solidFill>
                <a:srgbClr val="FF0000"/>
              </a:solidFill>
            </a:endParaRPr>
          </a:p>
          <a:p>
            <a:pPr lvl="3" eaLnBrk="1" hangingPunct="1">
              <a:spcBef>
                <a:spcPts val="100"/>
              </a:spcBef>
            </a:pPr>
            <a:r>
              <a:rPr lang="ja-JP" altLang="en-US" dirty="0">
                <a:solidFill>
                  <a:srgbClr val="FF0000"/>
                </a:solidFill>
              </a:rPr>
              <a:t>トップ</a:t>
            </a:r>
            <a:r>
              <a:rPr lang="ja-JP" altLang="en-US" dirty="0"/>
              <a:t>マネジメントの統括により全社的</a:t>
            </a:r>
            <a:r>
              <a:rPr lang="ja-JP" altLang="en-US" dirty="0">
                <a:solidFill>
                  <a:srgbClr val="FF0000"/>
                </a:solidFill>
              </a:rPr>
              <a:t>統一</a:t>
            </a:r>
            <a:r>
              <a:rPr lang="ja-JP" altLang="en-US" dirty="0"/>
              <a:t>が図れる</a:t>
            </a:r>
            <a:endParaRPr lang="en-US" altLang="ja-JP" dirty="0"/>
          </a:p>
          <a:p>
            <a:pPr lvl="2" eaLnBrk="1" hangingPunct="1">
              <a:spcBef>
                <a:spcPts val="100"/>
              </a:spcBef>
            </a:pPr>
            <a:r>
              <a:rPr lang="ja-JP" altLang="en-US" dirty="0"/>
              <a:t>短所</a:t>
            </a:r>
            <a:endParaRPr lang="en-US" altLang="ja-JP" dirty="0"/>
          </a:p>
          <a:p>
            <a:pPr lvl="3" eaLnBrk="1" hangingPunct="1">
              <a:spcBef>
                <a:spcPts val="100"/>
              </a:spcBef>
            </a:pPr>
            <a:r>
              <a:rPr lang="ja-JP" altLang="en-US" dirty="0"/>
              <a:t>組織が大規模化すると、</a:t>
            </a:r>
            <a:r>
              <a:rPr lang="ja-JP" altLang="en-US" dirty="0">
                <a:solidFill>
                  <a:srgbClr val="FF0000"/>
                </a:solidFill>
              </a:rPr>
              <a:t>トップ</a:t>
            </a:r>
            <a:r>
              <a:rPr lang="ja-JP" altLang="en-US" dirty="0"/>
              <a:t>との距離が離れ現場に即した迅速な</a:t>
            </a:r>
            <a:br>
              <a:rPr lang="en-US" altLang="ja-JP" dirty="0"/>
            </a:br>
            <a:r>
              <a:rPr lang="ja-JP" altLang="en-US" dirty="0"/>
              <a:t>意思決定が</a:t>
            </a:r>
            <a:r>
              <a:rPr lang="ja-JP" altLang="en-US" dirty="0">
                <a:solidFill>
                  <a:srgbClr val="FF0000"/>
                </a:solidFill>
              </a:rPr>
              <a:t>困難</a:t>
            </a:r>
            <a:r>
              <a:rPr lang="ja-JP" altLang="en-US" dirty="0"/>
              <a:t>になる</a:t>
            </a:r>
            <a:endParaRPr lang="en-US" altLang="ja-JP" dirty="0"/>
          </a:p>
          <a:p>
            <a:pPr lvl="3" eaLnBrk="1" hangingPunct="1">
              <a:spcBef>
                <a:spcPts val="100"/>
              </a:spcBef>
            </a:pPr>
            <a:r>
              <a:rPr lang="ja-JP" altLang="en-US" dirty="0"/>
              <a:t>統一的な</a:t>
            </a:r>
            <a:r>
              <a:rPr lang="ja-JP" altLang="en-US" dirty="0">
                <a:solidFill>
                  <a:srgbClr val="FF0000"/>
                </a:solidFill>
              </a:rPr>
              <a:t>評価</a:t>
            </a:r>
            <a:r>
              <a:rPr lang="ja-JP" altLang="en-US" dirty="0"/>
              <a:t>基準の設定が困難なため職能間の</a:t>
            </a:r>
            <a:r>
              <a:rPr lang="ja-JP" altLang="en-US" dirty="0">
                <a:solidFill>
                  <a:srgbClr val="FF0000"/>
                </a:solidFill>
              </a:rPr>
              <a:t>業績</a:t>
            </a:r>
            <a:r>
              <a:rPr lang="ja-JP" altLang="en-US" dirty="0"/>
              <a:t>比較が困難</a:t>
            </a:r>
            <a:endParaRPr lang="en-US" altLang="ja-JP" dirty="0"/>
          </a:p>
          <a:p>
            <a:pPr lvl="3" eaLnBrk="1" hangingPunct="1">
              <a:spcBef>
                <a:spcPts val="100"/>
              </a:spcBef>
            </a:pPr>
            <a:r>
              <a:rPr lang="ja-JP" altLang="en-US" dirty="0"/>
              <a:t>部門内でキャリヤを積むことが多く、全社的な</a:t>
            </a:r>
            <a:r>
              <a:rPr lang="ja-JP" altLang="en-US" dirty="0">
                <a:solidFill>
                  <a:srgbClr val="FF0000"/>
                </a:solidFill>
              </a:rPr>
              <a:t>視野</a:t>
            </a:r>
            <a:r>
              <a:rPr lang="ja-JP" altLang="en-US" dirty="0"/>
              <a:t>に欠けることが多い</a:t>
            </a:r>
            <a:endParaRPr lang="en-US" altLang="ja-JP" dirty="0"/>
          </a:p>
          <a:p>
            <a:pPr lvl="2" eaLnBrk="1" hangingPunct="1">
              <a:spcBef>
                <a:spcPts val="100"/>
              </a:spcBef>
            </a:pPr>
            <a:r>
              <a:rPr lang="ja-JP" altLang="en-US" dirty="0"/>
              <a:t>結論</a:t>
            </a:r>
            <a:endParaRPr lang="en-US" altLang="ja-JP" dirty="0"/>
          </a:p>
          <a:p>
            <a:pPr lvl="3" eaLnBrk="1" hangingPunct="1">
              <a:spcBef>
                <a:spcPts val="100"/>
              </a:spcBef>
            </a:pPr>
            <a:r>
              <a:rPr lang="ja-JP" altLang="en-US" dirty="0"/>
              <a:t>上記の長所・短所があるため、</a:t>
            </a:r>
            <a:r>
              <a:rPr lang="ja-JP" altLang="en-US" dirty="0">
                <a:solidFill>
                  <a:srgbClr val="FF0000"/>
                </a:solidFill>
              </a:rPr>
              <a:t>安定</a:t>
            </a:r>
            <a:r>
              <a:rPr lang="ja-JP" altLang="en-US" dirty="0"/>
              <a:t>した外部環境の単一市場で</a:t>
            </a:r>
            <a:br>
              <a:rPr lang="en-US" altLang="ja-JP" dirty="0"/>
            </a:br>
            <a:r>
              <a:rPr lang="ja-JP" altLang="en-US" dirty="0"/>
              <a:t>単一製品を生産する比較的</a:t>
            </a:r>
            <a:r>
              <a:rPr lang="ja-JP" altLang="en-US" dirty="0">
                <a:solidFill>
                  <a:srgbClr val="FF0000"/>
                </a:solidFill>
              </a:rPr>
              <a:t>小</a:t>
            </a:r>
            <a:r>
              <a:rPr lang="ja-JP" altLang="en-US" dirty="0"/>
              <a:t>規模企業に向く</a:t>
            </a:r>
            <a:endParaRPr lang="en-US" altLang="ja-JP" dirty="0"/>
          </a:p>
          <a:p>
            <a:pPr lvl="3" eaLnBrk="1" hangingPunct="1">
              <a:spcBef>
                <a:spcPts val="100"/>
              </a:spcBef>
            </a:pPr>
            <a:r>
              <a:rPr lang="ja-JP" altLang="en-US" dirty="0"/>
              <a:t>大規模組織でも</a:t>
            </a:r>
            <a:r>
              <a:rPr lang="ja-JP" altLang="en-US" dirty="0">
                <a:solidFill>
                  <a:srgbClr val="FF0000"/>
                </a:solidFill>
              </a:rPr>
              <a:t>多角</a:t>
            </a:r>
            <a:r>
              <a:rPr lang="ja-JP" altLang="en-US" dirty="0"/>
              <a:t>化していない場合は職能別組織も多い</a:t>
            </a:r>
            <a:endParaRPr lang="en-US" altLang="ja-JP" dirty="0"/>
          </a:p>
          <a:p>
            <a:pPr lvl="3" eaLnBrk="1" hangingPunct="1">
              <a:spcBef>
                <a:spcPts val="100"/>
              </a:spcBef>
            </a:pPr>
            <a:endParaRPr lang="en-US" altLang="ja-JP" dirty="0"/>
          </a:p>
          <a:p>
            <a:pPr lvl="3" eaLnBrk="1" hangingPunct="1">
              <a:spcBef>
                <a:spcPts val="1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2D38E498-4A42-4588-BD76-175DB5E5EF3C}" type="slidenum">
              <a:rPr lang="en-US" altLang="ja-JP"/>
              <a:pPr>
                <a:defRPr/>
              </a:pPr>
              <a:t>12</a:t>
            </a:fld>
            <a:endParaRPr lang="en-US" altLang="ja-JP" dirty="0"/>
          </a:p>
        </p:txBody>
      </p:sp>
      <p:sp>
        <p:nvSpPr>
          <p:cNvPr id="9220" name="Rectangle 2"/>
          <p:cNvSpPr>
            <a:spLocks noGrp="1" noChangeArrowheads="1"/>
          </p:cNvSpPr>
          <p:nvPr>
            <p:ph type="title"/>
          </p:nvPr>
        </p:nvSpPr>
        <p:spPr>
          <a:xfrm>
            <a:off x="569913" y="372166"/>
            <a:ext cx="8229600" cy="1252538"/>
          </a:xfrm>
        </p:spPr>
        <p:txBody>
          <a:bodyPr/>
          <a:lstStyle/>
          <a:p>
            <a:pPr eaLnBrk="1" hangingPunct="1"/>
            <a:r>
              <a:rPr lang="ja-JP" altLang="en-US" dirty="0"/>
              <a:t>２．経営組織の構造</a:t>
            </a:r>
            <a:r>
              <a:rPr lang="en-US" altLang="ja-JP" dirty="0"/>
              <a:t>-3</a:t>
            </a:r>
            <a:endParaRPr lang="ja-JP" altLang="en-US" sz="4400" dirty="0"/>
          </a:p>
        </p:txBody>
      </p:sp>
      <p:sp>
        <p:nvSpPr>
          <p:cNvPr id="4101" name="Rectangle 3"/>
          <p:cNvSpPr>
            <a:spLocks noGrp="1" noChangeArrowheads="1"/>
          </p:cNvSpPr>
          <p:nvPr>
            <p:ph type="body" idx="1"/>
          </p:nvPr>
        </p:nvSpPr>
        <p:spPr>
          <a:xfrm>
            <a:off x="361741" y="1393909"/>
            <a:ext cx="8699710" cy="4968241"/>
          </a:xfrm>
        </p:spPr>
        <p:txBody>
          <a:bodyPr/>
          <a:lstStyle/>
          <a:p>
            <a:pPr eaLnBrk="1" hangingPunct="1">
              <a:spcBef>
                <a:spcPts val="1000"/>
              </a:spcBef>
            </a:pPr>
            <a:r>
              <a:rPr lang="ja-JP" altLang="en-US" sz="2800" dirty="0"/>
              <a:t>経営組織の主要形態</a:t>
            </a:r>
            <a:r>
              <a:rPr lang="en-US" altLang="ja-JP" sz="2800" dirty="0"/>
              <a:t>-3</a:t>
            </a:r>
          </a:p>
          <a:p>
            <a:pPr lvl="1" eaLnBrk="1" hangingPunct="1">
              <a:spcBef>
                <a:spcPts val="1000"/>
              </a:spcBef>
            </a:pPr>
            <a:r>
              <a:rPr lang="ja-JP" altLang="en-US" sz="2400" dirty="0"/>
              <a:t>（２）事業部制組織</a:t>
            </a:r>
            <a:r>
              <a:rPr lang="en-US" altLang="ja-JP" sz="2400" dirty="0"/>
              <a:t>-1</a:t>
            </a:r>
          </a:p>
          <a:p>
            <a:pPr lvl="2" eaLnBrk="1" hangingPunct="1">
              <a:spcBef>
                <a:spcPts val="1000"/>
              </a:spcBef>
            </a:pPr>
            <a:r>
              <a:rPr lang="ja-JP" altLang="en-US" sz="2000" dirty="0"/>
              <a:t>特徴</a:t>
            </a:r>
            <a:endParaRPr lang="en-US" altLang="ja-JP" sz="2000" dirty="0"/>
          </a:p>
          <a:p>
            <a:pPr lvl="3" eaLnBrk="1" hangingPunct="1">
              <a:spcBef>
                <a:spcPts val="1000"/>
              </a:spcBef>
            </a:pPr>
            <a:r>
              <a:rPr lang="ja-JP" altLang="en-US" dirty="0">
                <a:solidFill>
                  <a:srgbClr val="FF0000"/>
                </a:solidFill>
              </a:rPr>
              <a:t>製品</a:t>
            </a:r>
            <a:r>
              <a:rPr lang="ja-JP" altLang="en-US" dirty="0"/>
              <a:t>別、地域別、顧客別などの部門化の基準を採用し、独自の</a:t>
            </a:r>
            <a:r>
              <a:rPr lang="ja-JP" altLang="en-US" dirty="0">
                <a:solidFill>
                  <a:srgbClr val="FF0000"/>
                </a:solidFill>
              </a:rPr>
              <a:t>利益</a:t>
            </a:r>
            <a:r>
              <a:rPr lang="ja-JP" altLang="en-US" dirty="0"/>
              <a:t>責任</a:t>
            </a:r>
            <a:br>
              <a:rPr lang="en-US" altLang="ja-JP" dirty="0"/>
            </a:br>
            <a:r>
              <a:rPr lang="ja-JP" altLang="en-US" dirty="0"/>
              <a:t>をもつ事業部にわけ、事業部に対して</a:t>
            </a:r>
            <a:r>
              <a:rPr lang="ja-JP" altLang="en-US" dirty="0">
                <a:solidFill>
                  <a:srgbClr val="FF0000"/>
                </a:solidFill>
              </a:rPr>
              <a:t>分権</a:t>
            </a:r>
            <a:r>
              <a:rPr lang="ja-JP" altLang="en-US" dirty="0"/>
              <a:t>化を行う組織</a:t>
            </a:r>
            <a:endParaRPr lang="en-US" altLang="ja-JP" dirty="0"/>
          </a:p>
          <a:p>
            <a:pPr lvl="3" eaLnBrk="1" hangingPunct="1">
              <a:spcBef>
                <a:spcPts val="1000"/>
              </a:spcBef>
            </a:pPr>
            <a:r>
              <a:rPr lang="ja-JP" altLang="en-US" dirty="0"/>
              <a:t>各事業部の内部を</a:t>
            </a:r>
            <a:r>
              <a:rPr lang="ja-JP" altLang="en-US" dirty="0">
                <a:solidFill>
                  <a:srgbClr val="FF0000"/>
                </a:solidFill>
              </a:rPr>
              <a:t>職能</a:t>
            </a:r>
            <a:r>
              <a:rPr lang="ja-JP" altLang="en-US" dirty="0"/>
              <a:t>別に部門化して</a:t>
            </a:r>
            <a:r>
              <a:rPr lang="ja-JP" altLang="en-US" dirty="0">
                <a:solidFill>
                  <a:srgbClr val="FF0000"/>
                </a:solidFill>
              </a:rPr>
              <a:t>自己充足</a:t>
            </a:r>
            <a:r>
              <a:rPr lang="ja-JP" altLang="en-US" dirty="0"/>
              <a:t>的な活動単位とする組織</a:t>
            </a:r>
            <a:endParaRPr lang="en-US" altLang="ja-JP" dirty="0"/>
          </a:p>
          <a:p>
            <a:pPr lvl="3" eaLnBrk="1" hangingPunct="1">
              <a:spcBef>
                <a:spcPts val="1000"/>
              </a:spcBef>
            </a:pPr>
            <a:r>
              <a:rPr lang="ja-JP" altLang="en-US" dirty="0"/>
              <a:t>各事業部長は担当事業の大幅な</a:t>
            </a:r>
            <a:r>
              <a:rPr lang="ja-JP" altLang="en-US" dirty="0">
                <a:solidFill>
                  <a:srgbClr val="FF0000"/>
                </a:solidFill>
              </a:rPr>
              <a:t>権限委譲</a:t>
            </a:r>
            <a:r>
              <a:rPr lang="ja-JP" altLang="en-US" dirty="0"/>
              <a:t>を受けるため、</a:t>
            </a:r>
            <a:r>
              <a:rPr lang="ja-JP" altLang="en-US" dirty="0">
                <a:solidFill>
                  <a:srgbClr val="FF0000"/>
                </a:solidFill>
              </a:rPr>
              <a:t>分権</a:t>
            </a:r>
            <a:r>
              <a:rPr lang="ja-JP" altLang="en-US" dirty="0"/>
              <a:t>的組織</a:t>
            </a:r>
            <a:br>
              <a:rPr lang="en-US" altLang="ja-JP" dirty="0"/>
            </a:br>
            <a:r>
              <a:rPr lang="ja-JP" altLang="en-US" dirty="0"/>
              <a:t>となるのが一般的</a:t>
            </a:r>
            <a:endParaRPr lang="en-US" altLang="ja-JP" dirty="0"/>
          </a:p>
          <a:p>
            <a:pPr lvl="3" eaLnBrk="1" hangingPunct="1">
              <a:spcBef>
                <a:spcPts val="1000"/>
              </a:spcBef>
            </a:pPr>
            <a:r>
              <a:rPr lang="ja-JP" altLang="en-US" dirty="0"/>
              <a:t>事業部は</a:t>
            </a:r>
            <a:r>
              <a:rPr lang="ja-JP" altLang="en-US" dirty="0">
                <a:solidFill>
                  <a:srgbClr val="FF0000"/>
                </a:solidFill>
              </a:rPr>
              <a:t>プロフィット</a:t>
            </a:r>
            <a:r>
              <a:rPr lang="ja-JP" altLang="en-US" dirty="0"/>
              <a:t>・センター（</a:t>
            </a:r>
            <a:r>
              <a:rPr lang="en-US" altLang="ja-JP" dirty="0"/>
              <a:t>=</a:t>
            </a:r>
            <a:r>
              <a:rPr lang="ja-JP" altLang="en-US" dirty="0">
                <a:solidFill>
                  <a:srgbClr val="FF0000"/>
                </a:solidFill>
              </a:rPr>
              <a:t>利益責任</a:t>
            </a:r>
            <a:r>
              <a:rPr lang="ja-JP" altLang="en-US" dirty="0"/>
              <a:t>単位）と</a:t>
            </a:r>
            <a:br>
              <a:rPr lang="en-US" altLang="ja-JP" dirty="0"/>
            </a:br>
            <a:r>
              <a:rPr lang="ja-JP" altLang="en-US" dirty="0">
                <a:solidFill>
                  <a:srgbClr val="FF0000"/>
                </a:solidFill>
              </a:rPr>
              <a:t>インベストメント</a:t>
            </a:r>
            <a:r>
              <a:rPr lang="ja-JP" altLang="en-US" dirty="0"/>
              <a:t>・センター（</a:t>
            </a:r>
            <a:r>
              <a:rPr lang="en-US" altLang="ja-JP" dirty="0"/>
              <a:t>=</a:t>
            </a:r>
            <a:r>
              <a:rPr lang="ja-JP" altLang="en-US" dirty="0">
                <a:solidFill>
                  <a:srgbClr val="FF0000"/>
                </a:solidFill>
              </a:rPr>
              <a:t>投資責任</a:t>
            </a:r>
            <a:r>
              <a:rPr lang="ja-JP" altLang="en-US" dirty="0"/>
              <a:t>単位）に大別</a:t>
            </a:r>
            <a:endParaRPr lang="en-US" altLang="ja-JP" dirty="0"/>
          </a:p>
          <a:p>
            <a:pPr lvl="2" eaLnBrk="1" hangingPunct="1">
              <a:spcBef>
                <a:spcPts val="1000"/>
              </a:spcBef>
            </a:pPr>
            <a:r>
              <a:rPr lang="ja-JP" altLang="en-US" sz="2000" dirty="0"/>
              <a:t>事例</a:t>
            </a:r>
            <a:endParaRPr lang="en-US" altLang="ja-JP" sz="2000" dirty="0"/>
          </a:p>
          <a:p>
            <a:pPr lvl="3" eaLnBrk="1" hangingPunct="1">
              <a:spcBef>
                <a:spcPts val="1000"/>
              </a:spcBef>
            </a:pPr>
            <a:r>
              <a:rPr lang="en-US" altLang="ja-JP" dirty="0"/>
              <a:t>1920</a:t>
            </a:r>
            <a:r>
              <a:rPr lang="ja-JP" altLang="en-US" dirty="0"/>
              <a:t>年代、米初のデュポン社、</a:t>
            </a:r>
            <a:r>
              <a:rPr lang="en-US" altLang="ja-JP" dirty="0"/>
              <a:t>1930</a:t>
            </a:r>
            <a:r>
              <a:rPr lang="ja-JP" altLang="en-US" dirty="0"/>
              <a:t>年代、日本初の</a:t>
            </a:r>
            <a:r>
              <a:rPr lang="ja-JP" altLang="en-US" dirty="0">
                <a:solidFill>
                  <a:srgbClr val="FF0000"/>
                </a:solidFill>
              </a:rPr>
              <a:t>松下電器</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12" descr="C:\Documents and Settings\toshihiko\Local Settings\Temporary Internet Files\Content.IE5\EJ4RDBL9\MC900442145[1].png">
            <a:hlinkClick r:id="rId3" action="ppaction://hlinksldjump"/>
          </p:cNvPr>
          <p:cNvPicPr>
            <a:picLocks noChangeAspect="1" noChangeArrowheads="1"/>
          </p:cNvPicPr>
          <p:nvPr/>
        </p:nvPicPr>
        <p:blipFill>
          <a:blip r:embed="rId4" cstate="print"/>
          <a:srcRect/>
          <a:stretch>
            <a:fillRect/>
          </a:stretch>
        </p:blipFill>
        <p:spPr bwMode="auto">
          <a:xfrm>
            <a:off x="4109180" y="2022785"/>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fade">
                                      <p:cBhvr>
                                        <p:cTn id="12" dur="500"/>
                                        <p:tgtEl>
                                          <p:spTgt spid="410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01">
                                            <p:txEl>
                                              <p:pRg st="2" end="2"/>
                                            </p:txEl>
                                          </p:spTgt>
                                        </p:tgtEl>
                                        <p:attrNameLst>
                                          <p:attrName>style.visibility</p:attrName>
                                        </p:attrNameLst>
                                      </p:cBhvr>
                                      <p:to>
                                        <p:strVal val="visible"/>
                                      </p:to>
                                    </p:set>
                                    <p:animEffect transition="in" filter="fade">
                                      <p:cBhvr>
                                        <p:cTn id="20" dur="500"/>
                                        <p:tgtEl>
                                          <p:spTgt spid="410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01">
                                            <p:txEl>
                                              <p:pRg st="3" end="3"/>
                                            </p:txEl>
                                          </p:spTgt>
                                        </p:tgtEl>
                                        <p:attrNameLst>
                                          <p:attrName>style.visibility</p:attrName>
                                        </p:attrNameLst>
                                      </p:cBhvr>
                                      <p:to>
                                        <p:strVal val="visible"/>
                                      </p:to>
                                    </p:set>
                                    <p:animEffect transition="in" filter="fade">
                                      <p:cBhvr>
                                        <p:cTn id="25" dur="500"/>
                                        <p:tgtEl>
                                          <p:spTgt spid="410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101">
                                            <p:txEl>
                                              <p:pRg st="4" end="4"/>
                                            </p:txEl>
                                          </p:spTgt>
                                        </p:tgtEl>
                                        <p:attrNameLst>
                                          <p:attrName>style.visibility</p:attrName>
                                        </p:attrNameLst>
                                      </p:cBhvr>
                                      <p:to>
                                        <p:strVal val="visible"/>
                                      </p:to>
                                    </p:set>
                                    <p:animEffect transition="in" filter="fade">
                                      <p:cBhvr>
                                        <p:cTn id="30" dur="500"/>
                                        <p:tgtEl>
                                          <p:spTgt spid="410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01">
                                            <p:txEl>
                                              <p:pRg st="5" end="5"/>
                                            </p:txEl>
                                          </p:spTgt>
                                        </p:tgtEl>
                                        <p:attrNameLst>
                                          <p:attrName>style.visibility</p:attrName>
                                        </p:attrNameLst>
                                      </p:cBhvr>
                                      <p:to>
                                        <p:strVal val="visible"/>
                                      </p:to>
                                    </p:set>
                                    <p:animEffect transition="in" filter="fade">
                                      <p:cBhvr>
                                        <p:cTn id="35" dur="500"/>
                                        <p:tgtEl>
                                          <p:spTgt spid="410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01">
                                            <p:txEl>
                                              <p:pRg st="6" end="6"/>
                                            </p:txEl>
                                          </p:spTgt>
                                        </p:tgtEl>
                                        <p:attrNameLst>
                                          <p:attrName>style.visibility</p:attrName>
                                        </p:attrNameLst>
                                      </p:cBhvr>
                                      <p:to>
                                        <p:strVal val="visible"/>
                                      </p:to>
                                    </p:set>
                                    <p:animEffect transition="in" filter="fade">
                                      <p:cBhvr>
                                        <p:cTn id="40" dur="500"/>
                                        <p:tgtEl>
                                          <p:spTgt spid="4101">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101">
                                            <p:txEl>
                                              <p:pRg st="7" end="7"/>
                                            </p:txEl>
                                          </p:spTgt>
                                        </p:tgtEl>
                                        <p:attrNameLst>
                                          <p:attrName>style.visibility</p:attrName>
                                        </p:attrNameLst>
                                      </p:cBhvr>
                                      <p:to>
                                        <p:strVal val="visible"/>
                                      </p:to>
                                    </p:set>
                                    <p:animEffect transition="in" filter="fade">
                                      <p:cBhvr>
                                        <p:cTn id="45" dur="500"/>
                                        <p:tgtEl>
                                          <p:spTgt spid="4101">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101">
                                            <p:txEl>
                                              <p:pRg st="8" end="8"/>
                                            </p:txEl>
                                          </p:spTgt>
                                        </p:tgtEl>
                                        <p:attrNameLst>
                                          <p:attrName>style.visibility</p:attrName>
                                        </p:attrNameLst>
                                      </p:cBhvr>
                                      <p:to>
                                        <p:strVal val="visible"/>
                                      </p:to>
                                    </p:set>
                                    <p:animEffect transition="in" filter="fade">
                                      <p:cBhvr>
                                        <p:cTn id="50" dur="500"/>
                                        <p:tgtEl>
                                          <p:spTgt spid="410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C299C45E-8C05-4117-AE44-C9E07AC2DED8}" type="slidenum">
              <a:rPr lang="en-US" altLang="ja-JP"/>
              <a:pPr>
                <a:defRPr/>
              </a:pPr>
              <a:t>13</a:t>
            </a:fld>
            <a:endParaRPr lang="en-US" altLang="ja-JP" dirty="0"/>
          </a:p>
        </p:txBody>
      </p:sp>
      <p:sp>
        <p:nvSpPr>
          <p:cNvPr id="10244" name="Rectangle 2"/>
          <p:cNvSpPr>
            <a:spLocks noGrp="1" noChangeArrowheads="1"/>
          </p:cNvSpPr>
          <p:nvPr>
            <p:ph type="title"/>
          </p:nvPr>
        </p:nvSpPr>
        <p:spPr>
          <a:xfrm>
            <a:off x="569913" y="301176"/>
            <a:ext cx="8229600" cy="1252538"/>
          </a:xfrm>
        </p:spPr>
        <p:txBody>
          <a:bodyPr/>
          <a:lstStyle/>
          <a:p>
            <a:pPr eaLnBrk="1" hangingPunct="1"/>
            <a:r>
              <a:rPr lang="ja-JP" altLang="en-US" dirty="0"/>
              <a:t>２．経営組織の構造</a:t>
            </a:r>
            <a:r>
              <a:rPr lang="en-US" altLang="ja-JP" dirty="0"/>
              <a:t>-4</a:t>
            </a:r>
            <a:endParaRPr lang="ja-JP" altLang="en-US" sz="4400" dirty="0"/>
          </a:p>
        </p:txBody>
      </p:sp>
      <p:sp>
        <p:nvSpPr>
          <p:cNvPr id="4101" name="Rectangle 3"/>
          <p:cNvSpPr>
            <a:spLocks noGrp="1" noChangeArrowheads="1"/>
          </p:cNvSpPr>
          <p:nvPr>
            <p:ph type="body" idx="1"/>
          </p:nvPr>
        </p:nvSpPr>
        <p:spPr>
          <a:xfrm>
            <a:off x="492369" y="1291664"/>
            <a:ext cx="8651631" cy="5039360"/>
          </a:xfrm>
        </p:spPr>
        <p:txBody>
          <a:bodyPr/>
          <a:lstStyle/>
          <a:p>
            <a:pPr eaLnBrk="1" hangingPunct="1">
              <a:spcBef>
                <a:spcPts val="600"/>
              </a:spcBef>
            </a:pPr>
            <a:r>
              <a:rPr lang="ja-JP" altLang="en-US" sz="2800" dirty="0"/>
              <a:t>経営組織の主要形態</a:t>
            </a:r>
            <a:r>
              <a:rPr lang="en-US" altLang="ja-JP" sz="2800" dirty="0"/>
              <a:t>-4</a:t>
            </a:r>
          </a:p>
          <a:p>
            <a:pPr lvl="1" eaLnBrk="1" hangingPunct="1">
              <a:spcBef>
                <a:spcPts val="600"/>
              </a:spcBef>
            </a:pPr>
            <a:r>
              <a:rPr lang="ja-JP" altLang="en-US" dirty="0"/>
              <a:t>（２）事業部制組織</a:t>
            </a:r>
            <a:r>
              <a:rPr lang="en-US" altLang="ja-JP" dirty="0"/>
              <a:t>-2</a:t>
            </a:r>
          </a:p>
          <a:p>
            <a:pPr lvl="2" eaLnBrk="1" hangingPunct="1">
              <a:spcBef>
                <a:spcPts val="600"/>
              </a:spcBef>
            </a:pPr>
            <a:r>
              <a:rPr lang="ja-JP" altLang="en-US" dirty="0"/>
              <a:t>長所</a:t>
            </a:r>
            <a:endParaRPr lang="en-US" altLang="ja-JP" dirty="0"/>
          </a:p>
          <a:p>
            <a:pPr lvl="3" eaLnBrk="1" hangingPunct="1">
              <a:spcBef>
                <a:spcPts val="600"/>
              </a:spcBef>
            </a:pPr>
            <a:r>
              <a:rPr lang="ja-JP" altLang="en-US" dirty="0"/>
              <a:t>決定権限者と現場との距離が短く、現場に即した</a:t>
            </a:r>
            <a:r>
              <a:rPr lang="ja-JP" altLang="en-US" dirty="0">
                <a:solidFill>
                  <a:srgbClr val="FF0000"/>
                </a:solidFill>
              </a:rPr>
              <a:t>速い</a:t>
            </a:r>
            <a:r>
              <a:rPr lang="ja-JP" altLang="en-US" dirty="0"/>
              <a:t>意思決定が可能</a:t>
            </a:r>
            <a:endParaRPr lang="en-US" altLang="ja-JP" dirty="0"/>
          </a:p>
          <a:p>
            <a:pPr lvl="3" eaLnBrk="1" hangingPunct="1">
              <a:spcBef>
                <a:spcPts val="600"/>
              </a:spcBef>
            </a:pPr>
            <a:r>
              <a:rPr lang="ja-JP" altLang="en-US" dirty="0"/>
              <a:t>トップマネジメントは</a:t>
            </a:r>
            <a:r>
              <a:rPr lang="ja-JP" altLang="en-US" dirty="0">
                <a:solidFill>
                  <a:srgbClr val="FF0000"/>
                </a:solidFill>
              </a:rPr>
              <a:t>全社</a:t>
            </a:r>
            <a:r>
              <a:rPr lang="ja-JP" altLang="en-US" dirty="0"/>
              <a:t>的意思決定に専念できる</a:t>
            </a:r>
            <a:endParaRPr lang="en-US" altLang="ja-JP" dirty="0"/>
          </a:p>
          <a:p>
            <a:pPr lvl="3" eaLnBrk="1" hangingPunct="1">
              <a:spcBef>
                <a:spcPts val="600"/>
              </a:spcBef>
            </a:pPr>
            <a:r>
              <a:rPr lang="ja-JP" altLang="en-US" dirty="0"/>
              <a:t>事業部ごとの</a:t>
            </a:r>
            <a:r>
              <a:rPr lang="ja-JP" altLang="en-US" dirty="0">
                <a:solidFill>
                  <a:srgbClr val="FF0000"/>
                </a:solidFill>
              </a:rPr>
              <a:t>業績</a:t>
            </a:r>
            <a:r>
              <a:rPr lang="ja-JP" altLang="en-US" dirty="0"/>
              <a:t>評価がしやすい</a:t>
            </a:r>
            <a:endParaRPr lang="en-US" altLang="ja-JP" dirty="0"/>
          </a:p>
          <a:p>
            <a:pPr lvl="3" eaLnBrk="1" hangingPunct="1">
              <a:spcBef>
                <a:spcPts val="600"/>
              </a:spcBef>
            </a:pPr>
            <a:r>
              <a:rPr lang="ja-JP" altLang="en-US" dirty="0"/>
              <a:t>事業部</a:t>
            </a:r>
            <a:r>
              <a:rPr lang="ja-JP" altLang="en-US" dirty="0">
                <a:solidFill>
                  <a:srgbClr val="FF0000"/>
                </a:solidFill>
              </a:rPr>
              <a:t>独立</a:t>
            </a:r>
            <a:r>
              <a:rPr lang="ja-JP" altLang="en-US" dirty="0"/>
              <a:t>性が高いため、社員の自由度が高く、</a:t>
            </a:r>
            <a:r>
              <a:rPr lang="ja-JP" altLang="en-US" dirty="0">
                <a:solidFill>
                  <a:srgbClr val="FF0000"/>
                </a:solidFill>
              </a:rPr>
              <a:t>モチベーション</a:t>
            </a:r>
            <a:r>
              <a:rPr lang="ja-JP" altLang="en-US" dirty="0"/>
              <a:t>が向上</a:t>
            </a:r>
            <a:endParaRPr lang="en-US" altLang="ja-JP" dirty="0"/>
          </a:p>
          <a:p>
            <a:pPr lvl="3" eaLnBrk="1" hangingPunct="1">
              <a:spcBef>
                <a:spcPts val="600"/>
              </a:spcBef>
            </a:pPr>
            <a:r>
              <a:rPr lang="ja-JP" altLang="en-US" dirty="0"/>
              <a:t>事業部長は</a:t>
            </a:r>
            <a:r>
              <a:rPr lang="ja-JP" altLang="en-US" dirty="0">
                <a:solidFill>
                  <a:srgbClr val="FF0000"/>
                </a:solidFill>
              </a:rPr>
              <a:t>包括</a:t>
            </a:r>
            <a:r>
              <a:rPr lang="ja-JP" altLang="en-US" dirty="0"/>
              <a:t>的権限をもつため次世代</a:t>
            </a:r>
            <a:r>
              <a:rPr lang="ja-JP" altLang="en-US" dirty="0">
                <a:solidFill>
                  <a:srgbClr val="FF0000"/>
                </a:solidFill>
              </a:rPr>
              <a:t>経営者</a:t>
            </a:r>
            <a:r>
              <a:rPr lang="ja-JP" altLang="en-US" dirty="0"/>
              <a:t>として手腕を磨ける</a:t>
            </a:r>
            <a:endParaRPr lang="en-US" altLang="ja-JP" dirty="0"/>
          </a:p>
          <a:p>
            <a:pPr lvl="2" eaLnBrk="1" hangingPunct="1">
              <a:spcBef>
                <a:spcPts val="600"/>
              </a:spcBef>
            </a:pPr>
            <a:r>
              <a:rPr lang="ja-JP" altLang="en-US" dirty="0"/>
              <a:t>短所</a:t>
            </a:r>
            <a:endParaRPr lang="en-US" altLang="ja-JP" dirty="0"/>
          </a:p>
          <a:p>
            <a:pPr lvl="3" eaLnBrk="1" hangingPunct="1">
              <a:spcBef>
                <a:spcPts val="600"/>
              </a:spcBef>
            </a:pPr>
            <a:r>
              <a:rPr lang="ja-JP" altLang="en-US" dirty="0"/>
              <a:t>各事業部に同じような部門・職能が設けられることが多く資源が</a:t>
            </a:r>
            <a:r>
              <a:rPr lang="ja-JP" altLang="en-US" dirty="0">
                <a:solidFill>
                  <a:srgbClr val="FF0000"/>
                </a:solidFill>
              </a:rPr>
              <a:t>重複</a:t>
            </a:r>
            <a:endParaRPr lang="en-US" altLang="ja-JP" dirty="0">
              <a:solidFill>
                <a:srgbClr val="FF0000"/>
              </a:solidFill>
            </a:endParaRPr>
          </a:p>
          <a:p>
            <a:pPr lvl="3" eaLnBrk="1" hangingPunct="1">
              <a:spcBef>
                <a:spcPts val="600"/>
              </a:spcBef>
            </a:pPr>
            <a:r>
              <a:rPr lang="ja-JP" altLang="en-US" dirty="0"/>
              <a:t>各事業部の独立性が強すぎると、全社的統一性を欠き、</a:t>
            </a:r>
            <a:r>
              <a:rPr lang="ja-JP" altLang="en-US" dirty="0">
                <a:solidFill>
                  <a:srgbClr val="FF0000"/>
                </a:solidFill>
              </a:rPr>
              <a:t>セクショナリズム</a:t>
            </a:r>
            <a:br>
              <a:rPr lang="en-US" altLang="ja-JP" dirty="0">
                <a:solidFill>
                  <a:srgbClr val="FF0000"/>
                </a:solidFill>
              </a:rPr>
            </a:br>
            <a:r>
              <a:rPr lang="ja-JP" altLang="en-US" dirty="0"/>
              <a:t>が生じやすい</a:t>
            </a:r>
            <a:endParaRPr lang="en-US" altLang="ja-JP" sz="2000" dirty="0"/>
          </a:p>
          <a:p>
            <a:pPr lvl="3">
              <a:spcBef>
                <a:spcPts val="600"/>
              </a:spcBef>
            </a:pPr>
            <a:r>
              <a:rPr lang="ja-JP" altLang="en-US" sz="2000" dirty="0"/>
              <a:t>事業部をまたがる総合的な製品や新しい技術への</a:t>
            </a:r>
            <a:r>
              <a:rPr lang="ja-JP" altLang="en-US" sz="2000" dirty="0">
                <a:solidFill>
                  <a:srgbClr val="FF0000"/>
                </a:solidFill>
              </a:rPr>
              <a:t>対応</a:t>
            </a:r>
            <a:r>
              <a:rPr lang="ja-JP" altLang="en-US" sz="2000" dirty="0"/>
              <a:t>が困難</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3D587FE5-7866-4458-BA80-0C528798B582}" type="slidenum">
              <a:rPr lang="en-US" altLang="ja-JP"/>
              <a:pPr>
                <a:defRPr/>
              </a:pPr>
              <a:t>14</a:t>
            </a:fld>
            <a:endParaRPr lang="en-US" altLang="ja-JP" dirty="0"/>
          </a:p>
        </p:txBody>
      </p:sp>
      <p:sp>
        <p:nvSpPr>
          <p:cNvPr id="11268" name="Rectangle 2"/>
          <p:cNvSpPr>
            <a:spLocks noGrp="1" noChangeArrowheads="1"/>
          </p:cNvSpPr>
          <p:nvPr>
            <p:ph type="title"/>
          </p:nvPr>
        </p:nvSpPr>
        <p:spPr>
          <a:xfrm>
            <a:off x="569913" y="431800"/>
            <a:ext cx="8229600" cy="1252538"/>
          </a:xfrm>
        </p:spPr>
        <p:txBody>
          <a:bodyPr/>
          <a:lstStyle/>
          <a:p>
            <a:pPr eaLnBrk="1" hangingPunct="1"/>
            <a:r>
              <a:rPr lang="ja-JP" altLang="en-US" dirty="0"/>
              <a:t>２．経営組織の構造</a:t>
            </a:r>
            <a:r>
              <a:rPr lang="en-US" altLang="ja-JP" dirty="0"/>
              <a:t>-5</a:t>
            </a:r>
            <a:endParaRPr lang="ja-JP" altLang="en-US" sz="4400" dirty="0"/>
          </a:p>
        </p:txBody>
      </p:sp>
      <p:sp>
        <p:nvSpPr>
          <p:cNvPr id="4101" name="Rectangle 3"/>
          <p:cNvSpPr>
            <a:spLocks noGrp="1" noChangeArrowheads="1"/>
          </p:cNvSpPr>
          <p:nvPr>
            <p:ph type="body" idx="1"/>
          </p:nvPr>
        </p:nvSpPr>
        <p:spPr>
          <a:xfrm>
            <a:off x="472273" y="1391920"/>
            <a:ext cx="8671726" cy="5059680"/>
          </a:xfrm>
        </p:spPr>
        <p:txBody>
          <a:bodyPr/>
          <a:lstStyle/>
          <a:p>
            <a:pPr eaLnBrk="1" hangingPunct="1">
              <a:spcBef>
                <a:spcPts val="800"/>
              </a:spcBef>
            </a:pPr>
            <a:r>
              <a:rPr lang="ja-JP" altLang="en-US" sz="2800" dirty="0"/>
              <a:t>経営組織の主要形態</a:t>
            </a:r>
            <a:r>
              <a:rPr lang="en-US" altLang="ja-JP" sz="2800" dirty="0"/>
              <a:t>-5</a:t>
            </a:r>
          </a:p>
          <a:p>
            <a:pPr lvl="1" eaLnBrk="1" hangingPunct="1">
              <a:spcBef>
                <a:spcPts val="800"/>
              </a:spcBef>
            </a:pPr>
            <a:r>
              <a:rPr lang="ja-JP" altLang="en-US" dirty="0"/>
              <a:t>（</a:t>
            </a:r>
            <a:r>
              <a:rPr lang="en-US" altLang="ja-JP" dirty="0"/>
              <a:t>3</a:t>
            </a:r>
            <a:r>
              <a:rPr lang="ja-JP" altLang="en-US" dirty="0"/>
              <a:t>）マトリックス組織</a:t>
            </a:r>
            <a:endParaRPr lang="en-US" altLang="ja-JP" dirty="0"/>
          </a:p>
          <a:p>
            <a:pPr lvl="2" eaLnBrk="1" hangingPunct="1">
              <a:spcBef>
                <a:spcPts val="800"/>
              </a:spcBef>
            </a:pPr>
            <a:r>
              <a:rPr lang="ja-JP" altLang="en-US" sz="2000" dirty="0"/>
              <a:t>特徴</a:t>
            </a:r>
            <a:endParaRPr lang="en-US" altLang="ja-JP" sz="2000" dirty="0"/>
          </a:p>
          <a:p>
            <a:pPr lvl="3" eaLnBrk="1" hangingPunct="1">
              <a:spcBef>
                <a:spcPts val="800"/>
              </a:spcBef>
            </a:pPr>
            <a:r>
              <a:rPr lang="ja-JP" altLang="en-US" dirty="0">
                <a:solidFill>
                  <a:srgbClr val="FF0000"/>
                </a:solidFill>
              </a:rPr>
              <a:t>製品</a:t>
            </a:r>
            <a:r>
              <a:rPr lang="ja-JP" altLang="en-US" dirty="0"/>
              <a:t>別と</a:t>
            </a:r>
            <a:r>
              <a:rPr lang="ja-JP" altLang="en-US" dirty="0">
                <a:solidFill>
                  <a:srgbClr val="FF0000"/>
                </a:solidFill>
              </a:rPr>
              <a:t>職能</a:t>
            </a:r>
            <a:r>
              <a:rPr lang="ja-JP" altLang="en-US" dirty="0"/>
              <a:t>別、あるいは製品別と地域別という縦と横の</a:t>
            </a:r>
            <a:r>
              <a:rPr lang="ja-JP" altLang="en-US" dirty="0">
                <a:solidFill>
                  <a:srgbClr val="FF0000"/>
                </a:solidFill>
              </a:rPr>
              <a:t>二元</a:t>
            </a:r>
            <a:r>
              <a:rPr lang="ja-JP" altLang="en-US" dirty="0"/>
              <a:t>的</a:t>
            </a:r>
            <a:br>
              <a:rPr lang="en-US" altLang="ja-JP" dirty="0">
                <a:solidFill>
                  <a:srgbClr val="FF0000"/>
                </a:solidFill>
              </a:rPr>
            </a:br>
            <a:r>
              <a:rPr lang="ja-JP" altLang="en-US" dirty="0"/>
              <a:t>な</a:t>
            </a:r>
            <a:r>
              <a:rPr lang="ja-JP" altLang="en-US" dirty="0">
                <a:solidFill>
                  <a:srgbClr val="FF0000"/>
                </a:solidFill>
              </a:rPr>
              <a:t>命令</a:t>
            </a:r>
            <a:r>
              <a:rPr lang="ja-JP" altLang="en-US" dirty="0"/>
              <a:t>系統を採用した組織</a:t>
            </a:r>
            <a:endParaRPr lang="en-US" altLang="ja-JP" dirty="0"/>
          </a:p>
          <a:p>
            <a:pPr lvl="2" eaLnBrk="1" hangingPunct="1">
              <a:spcBef>
                <a:spcPts val="800"/>
              </a:spcBef>
            </a:pPr>
            <a:r>
              <a:rPr lang="ja-JP" altLang="en-US" dirty="0"/>
              <a:t>事例：</a:t>
            </a:r>
            <a:r>
              <a:rPr lang="en-US" altLang="ja-JP" dirty="0"/>
              <a:t>1960</a:t>
            </a:r>
            <a:r>
              <a:rPr lang="ja-JP" altLang="en-US" dirty="0"/>
              <a:t>年代の米初のボーイング社、</a:t>
            </a:r>
            <a:r>
              <a:rPr lang="ja-JP" altLang="en-US" dirty="0">
                <a:solidFill>
                  <a:srgbClr val="FF0000"/>
                </a:solidFill>
              </a:rPr>
              <a:t>多国籍</a:t>
            </a:r>
            <a:r>
              <a:rPr lang="ja-JP" altLang="en-US" dirty="0"/>
              <a:t>企業に多い</a:t>
            </a:r>
            <a:endParaRPr lang="en-US" altLang="ja-JP" dirty="0"/>
          </a:p>
          <a:p>
            <a:pPr lvl="2" eaLnBrk="1" hangingPunct="1">
              <a:spcBef>
                <a:spcPts val="800"/>
              </a:spcBef>
            </a:pPr>
            <a:r>
              <a:rPr lang="ja-JP" altLang="en-US" sz="2000" dirty="0"/>
              <a:t>長所</a:t>
            </a:r>
            <a:endParaRPr lang="en-US" altLang="ja-JP" sz="2000" dirty="0"/>
          </a:p>
          <a:p>
            <a:pPr lvl="3" eaLnBrk="1" hangingPunct="1">
              <a:spcBef>
                <a:spcPts val="800"/>
              </a:spcBef>
            </a:pPr>
            <a:r>
              <a:rPr lang="ja-JP" altLang="en-US" dirty="0"/>
              <a:t>製品別と職能別の部門化基準により職能ごとの綿密な</a:t>
            </a:r>
            <a:r>
              <a:rPr lang="ja-JP" altLang="en-US" dirty="0">
                <a:solidFill>
                  <a:srgbClr val="FF0000"/>
                </a:solidFill>
              </a:rPr>
              <a:t>調整</a:t>
            </a:r>
            <a:r>
              <a:rPr lang="ja-JP" altLang="en-US" dirty="0"/>
              <a:t>が可能</a:t>
            </a:r>
            <a:endParaRPr lang="en-US" altLang="ja-JP" dirty="0"/>
          </a:p>
          <a:p>
            <a:pPr lvl="3" eaLnBrk="1" hangingPunct="1">
              <a:spcBef>
                <a:spcPts val="800"/>
              </a:spcBef>
            </a:pPr>
            <a:r>
              <a:rPr lang="ja-JP" altLang="en-US" dirty="0"/>
              <a:t>事業部間で経営資源の</a:t>
            </a:r>
            <a:r>
              <a:rPr lang="ja-JP" altLang="en-US" dirty="0">
                <a:solidFill>
                  <a:srgbClr val="FF0000"/>
                </a:solidFill>
              </a:rPr>
              <a:t>重複</a:t>
            </a:r>
            <a:r>
              <a:rPr lang="ja-JP" altLang="en-US" dirty="0"/>
              <a:t>が発生しない</a:t>
            </a:r>
            <a:endParaRPr lang="en-US" altLang="ja-JP" dirty="0"/>
          </a:p>
          <a:p>
            <a:pPr lvl="2" eaLnBrk="1" hangingPunct="1">
              <a:spcBef>
                <a:spcPts val="800"/>
              </a:spcBef>
            </a:pPr>
            <a:r>
              <a:rPr lang="ja-JP" altLang="en-US" sz="2000" dirty="0"/>
              <a:t>短所</a:t>
            </a:r>
            <a:endParaRPr lang="en-US" altLang="ja-JP" sz="2000" dirty="0"/>
          </a:p>
          <a:p>
            <a:pPr lvl="3" eaLnBrk="1" hangingPunct="1">
              <a:spcBef>
                <a:spcPts val="800"/>
              </a:spcBef>
            </a:pPr>
            <a:r>
              <a:rPr lang="ja-JP" altLang="en-US" dirty="0"/>
              <a:t>中間管理者以下は</a:t>
            </a:r>
            <a:r>
              <a:rPr lang="ja-JP" altLang="en-US" dirty="0">
                <a:solidFill>
                  <a:srgbClr val="FF0000"/>
                </a:solidFill>
              </a:rPr>
              <a:t>ツー・ボス</a:t>
            </a:r>
            <a:r>
              <a:rPr lang="ja-JP" altLang="en-US" dirty="0"/>
              <a:t>・システムとなり、指揮命令系統が</a:t>
            </a:r>
            <a:r>
              <a:rPr lang="ja-JP" altLang="en-US" dirty="0">
                <a:solidFill>
                  <a:srgbClr val="FF0000"/>
                </a:solidFill>
              </a:rPr>
              <a:t>混乱</a:t>
            </a:r>
            <a:endParaRPr lang="en-US" altLang="ja-JP" dirty="0">
              <a:solidFill>
                <a:srgbClr val="FF0000"/>
              </a:solidFill>
            </a:endParaRPr>
          </a:p>
          <a:p>
            <a:pPr lvl="3" eaLnBrk="1" hangingPunct="1">
              <a:spcBef>
                <a:spcPts val="800"/>
              </a:spcBef>
            </a:pPr>
            <a:r>
              <a:rPr lang="ja-JP" altLang="en-US" dirty="0">
                <a:solidFill>
                  <a:srgbClr val="FF0000"/>
                </a:solidFill>
              </a:rPr>
              <a:t>権力</a:t>
            </a:r>
            <a:r>
              <a:rPr lang="ja-JP" altLang="en-US" dirty="0"/>
              <a:t>闘争が起きやすく、意思決定が複数必要なため</a:t>
            </a:r>
            <a:r>
              <a:rPr lang="ja-JP" altLang="en-US" dirty="0">
                <a:solidFill>
                  <a:srgbClr val="FF0000"/>
                </a:solidFill>
              </a:rPr>
              <a:t>遅れ</a:t>
            </a:r>
            <a:r>
              <a:rPr lang="ja-JP" altLang="en-US" dirty="0"/>
              <a:t>やすい</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12" descr="C:\Documents and Settings\toshihiko\Local Settings\Temporary Internet Files\Content.IE5\EJ4RDBL9\MC900442145[1].png">
            <a:hlinkClick r:id="rId3" action="ppaction://hlinksldjump"/>
          </p:cNvPr>
          <p:cNvPicPr>
            <a:picLocks noChangeAspect="1" noChangeArrowheads="1"/>
          </p:cNvPicPr>
          <p:nvPr/>
        </p:nvPicPr>
        <p:blipFill>
          <a:blip r:embed="rId4" cstate="print"/>
          <a:srcRect/>
          <a:stretch>
            <a:fillRect/>
          </a:stretch>
        </p:blipFill>
        <p:spPr bwMode="auto">
          <a:xfrm>
            <a:off x="3918260" y="2012737"/>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fade">
                                      <p:cBhvr>
                                        <p:cTn id="12" dur="500"/>
                                        <p:tgtEl>
                                          <p:spTgt spid="410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01">
                                            <p:txEl>
                                              <p:pRg st="2" end="2"/>
                                            </p:txEl>
                                          </p:spTgt>
                                        </p:tgtEl>
                                        <p:attrNameLst>
                                          <p:attrName>style.visibility</p:attrName>
                                        </p:attrNameLst>
                                      </p:cBhvr>
                                      <p:to>
                                        <p:strVal val="visible"/>
                                      </p:to>
                                    </p:set>
                                    <p:animEffect transition="in" filter="fade">
                                      <p:cBhvr>
                                        <p:cTn id="20" dur="500"/>
                                        <p:tgtEl>
                                          <p:spTgt spid="410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01">
                                            <p:txEl>
                                              <p:pRg st="3" end="3"/>
                                            </p:txEl>
                                          </p:spTgt>
                                        </p:tgtEl>
                                        <p:attrNameLst>
                                          <p:attrName>style.visibility</p:attrName>
                                        </p:attrNameLst>
                                      </p:cBhvr>
                                      <p:to>
                                        <p:strVal val="visible"/>
                                      </p:to>
                                    </p:set>
                                    <p:animEffect transition="in" filter="fade">
                                      <p:cBhvr>
                                        <p:cTn id="25" dur="500"/>
                                        <p:tgtEl>
                                          <p:spTgt spid="410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101">
                                            <p:txEl>
                                              <p:pRg st="4" end="4"/>
                                            </p:txEl>
                                          </p:spTgt>
                                        </p:tgtEl>
                                        <p:attrNameLst>
                                          <p:attrName>style.visibility</p:attrName>
                                        </p:attrNameLst>
                                      </p:cBhvr>
                                      <p:to>
                                        <p:strVal val="visible"/>
                                      </p:to>
                                    </p:set>
                                    <p:animEffect transition="in" filter="fade">
                                      <p:cBhvr>
                                        <p:cTn id="30" dur="500"/>
                                        <p:tgtEl>
                                          <p:spTgt spid="410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01">
                                            <p:txEl>
                                              <p:pRg st="5" end="5"/>
                                            </p:txEl>
                                          </p:spTgt>
                                        </p:tgtEl>
                                        <p:attrNameLst>
                                          <p:attrName>style.visibility</p:attrName>
                                        </p:attrNameLst>
                                      </p:cBhvr>
                                      <p:to>
                                        <p:strVal val="visible"/>
                                      </p:to>
                                    </p:set>
                                    <p:animEffect transition="in" filter="fade">
                                      <p:cBhvr>
                                        <p:cTn id="35" dur="500"/>
                                        <p:tgtEl>
                                          <p:spTgt spid="410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01">
                                            <p:txEl>
                                              <p:pRg st="6" end="6"/>
                                            </p:txEl>
                                          </p:spTgt>
                                        </p:tgtEl>
                                        <p:attrNameLst>
                                          <p:attrName>style.visibility</p:attrName>
                                        </p:attrNameLst>
                                      </p:cBhvr>
                                      <p:to>
                                        <p:strVal val="visible"/>
                                      </p:to>
                                    </p:set>
                                    <p:animEffect transition="in" filter="fade">
                                      <p:cBhvr>
                                        <p:cTn id="40" dur="500"/>
                                        <p:tgtEl>
                                          <p:spTgt spid="4101">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101">
                                            <p:txEl>
                                              <p:pRg st="7" end="7"/>
                                            </p:txEl>
                                          </p:spTgt>
                                        </p:tgtEl>
                                        <p:attrNameLst>
                                          <p:attrName>style.visibility</p:attrName>
                                        </p:attrNameLst>
                                      </p:cBhvr>
                                      <p:to>
                                        <p:strVal val="visible"/>
                                      </p:to>
                                    </p:set>
                                    <p:animEffect transition="in" filter="fade">
                                      <p:cBhvr>
                                        <p:cTn id="45" dur="500"/>
                                        <p:tgtEl>
                                          <p:spTgt spid="4101">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101">
                                            <p:txEl>
                                              <p:pRg st="8" end="8"/>
                                            </p:txEl>
                                          </p:spTgt>
                                        </p:tgtEl>
                                        <p:attrNameLst>
                                          <p:attrName>style.visibility</p:attrName>
                                        </p:attrNameLst>
                                      </p:cBhvr>
                                      <p:to>
                                        <p:strVal val="visible"/>
                                      </p:to>
                                    </p:set>
                                    <p:animEffect transition="in" filter="fade">
                                      <p:cBhvr>
                                        <p:cTn id="50" dur="500"/>
                                        <p:tgtEl>
                                          <p:spTgt spid="4101">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101">
                                            <p:txEl>
                                              <p:pRg st="9" end="9"/>
                                            </p:txEl>
                                          </p:spTgt>
                                        </p:tgtEl>
                                        <p:attrNameLst>
                                          <p:attrName>style.visibility</p:attrName>
                                        </p:attrNameLst>
                                      </p:cBhvr>
                                      <p:to>
                                        <p:strVal val="visible"/>
                                      </p:to>
                                    </p:set>
                                    <p:animEffect transition="in" filter="fade">
                                      <p:cBhvr>
                                        <p:cTn id="55" dur="500"/>
                                        <p:tgtEl>
                                          <p:spTgt spid="4101">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101">
                                            <p:txEl>
                                              <p:pRg st="10" end="10"/>
                                            </p:txEl>
                                          </p:spTgt>
                                        </p:tgtEl>
                                        <p:attrNameLst>
                                          <p:attrName>style.visibility</p:attrName>
                                        </p:attrNameLst>
                                      </p:cBhvr>
                                      <p:to>
                                        <p:strVal val="visible"/>
                                      </p:to>
                                    </p:set>
                                    <p:animEffect transition="in" filter="fade">
                                      <p:cBhvr>
                                        <p:cTn id="60" dur="500"/>
                                        <p:tgtEl>
                                          <p:spTgt spid="410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1832A65F-B0AF-4F59-97A8-969F689BA0A5}" type="slidenum">
              <a:rPr lang="en-US" altLang="ja-JP"/>
              <a:pPr>
                <a:defRPr/>
              </a:pPr>
              <a:t>15</a:t>
            </a:fld>
            <a:endParaRPr lang="en-US" altLang="ja-JP" dirty="0"/>
          </a:p>
        </p:txBody>
      </p:sp>
      <p:sp>
        <p:nvSpPr>
          <p:cNvPr id="14340" name="Rectangle 2"/>
          <p:cNvSpPr>
            <a:spLocks noGrp="1" noChangeArrowheads="1"/>
          </p:cNvSpPr>
          <p:nvPr>
            <p:ph type="title"/>
          </p:nvPr>
        </p:nvSpPr>
        <p:spPr>
          <a:xfrm>
            <a:off x="569913" y="431800"/>
            <a:ext cx="8229600" cy="1252538"/>
          </a:xfrm>
        </p:spPr>
        <p:txBody>
          <a:bodyPr/>
          <a:lstStyle/>
          <a:p>
            <a:pPr eaLnBrk="1" hangingPunct="1"/>
            <a:r>
              <a:rPr lang="ja-JP" altLang="en-US" dirty="0"/>
              <a:t>２．経営組織の構造</a:t>
            </a:r>
            <a:r>
              <a:rPr lang="en-US" altLang="ja-JP" dirty="0"/>
              <a:t>-6</a:t>
            </a:r>
            <a:endParaRPr lang="ja-JP" altLang="en-US" sz="4400" dirty="0"/>
          </a:p>
        </p:txBody>
      </p:sp>
      <p:sp>
        <p:nvSpPr>
          <p:cNvPr id="4101" name="Rectangle 3"/>
          <p:cNvSpPr>
            <a:spLocks noGrp="1" noChangeArrowheads="1"/>
          </p:cNvSpPr>
          <p:nvPr>
            <p:ph type="body" idx="1"/>
          </p:nvPr>
        </p:nvSpPr>
        <p:spPr>
          <a:xfrm>
            <a:off x="469483" y="1623045"/>
            <a:ext cx="8699500" cy="4957762"/>
          </a:xfrm>
        </p:spPr>
        <p:txBody>
          <a:bodyPr/>
          <a:lstStyle/>
          <a:p>
            <a:pPr eaLnBrk="1" hangingPunct="1">
              <a:spcBef>
                <a:spcPts val="1000"/>
              </a:spcBef>
            </a:pPr>
            <a:r>
              <a:rPr lang="ja-JP" altLang="en-US" sz="2800" dirty="0"/>
              <a:t>経営組織の主要形態</a:t>
            </a:r>
            <a:r>
              <a:rPr lang="en-US" altLang="ja-JP" sz="2800" dirty="0"/>
              <a:t>-6</a:t>
            </a:r>
          </a:p>
          <a:p>
            <a:pPr lvl="1" eaLnBrk="1" hangingPunct="1">
              <a:spcBef>
                <a:spcPts val="1000"/>
              </a:spcBef>
            </a:pPr>
            <a:r>
              <a:rPr lang="ja-JP" altLang="en-US" dirty="0"/>
              <a:t>（</a:t>
            </a:r>
            <a:r>
              <a:rPr lang="en-US" altLang="ja-JP" sz="2800" dirty="0"/>
              <a:t>4</a:t>
            </a:r>
            <a:r>
              <a:rPr lang="ja-JP" altLang="en-US" dirty="0"/>
              <a:t>）事業本部制組織</a:t>
            </a:r>
            <a:endParaRPr lang="en-US" altLang="ja-JP" dirty="0"/>
          </a:p>
          <a:p>
            <a:pPr lvl="2" eaLnBrk="1" hangingPunct="1">
              <a:spcBef>
                <a:spcPts val="1000"/>
              </a:spcBef>
            </a:pPr>
            <a:r>
              <a:rPr lang="ja-JP" altLang="en-US" sz="2000" dirty="0"/>
              <a:t>特徴</a:t>
            </a:r>
            <a:endParaRPr lang="en-US" altLang="ja-JP" sz="2000" dirty="0"/>
          </a:p>
          <a:p>
            <a:pPr lvl="3" eaLnBrk="1" hangingPunct="1">
              <a:spcBef>
                <a:spcPts val="1000"/>
              </a:spcBef>
            </a:pPr>
            <a:r>
              <a:rPr lang="ja-JP" altLang="en-US" dirty="0"/>
              <a:t>複数の関連性が高い事業部を</a:t>
            </a:r>
            <a:r>
              <a:rPr lang="ja-JP" altLang="en-US" dirty="0">
                <a:solidFill>
                  <a:srgbClr val="FF0000"/>
                </a:solidFill>
              </a:rPr>
              <a:t>統括</a:t>
            </a:r>
            <a:r>
              <a:rPr lang="ja-JP" altLang="en-US" dirty="0"/>
              <a:t>する目的で設けられた組織</a:t>
            </a:r>
            <a:endParaRPr lang="en-US" altLang="ja-JP" dirty="0"/>
          </a:p>
          <a:p>
            <a:pPr lvl="3" eaLnBrk="1" hangingPunct="1">
              <a:spcBef>
                <a:spcPts val="1000"/>
              </a:spcBef>
            </a:pPr>
            <a:r>
              <a:rPr lang="ja-JP" altLang="en-US" sz="1800" dirty="0"/>
              <a:t>事業部制組織の</a:t>
            </a:r>
            <a:r>
              <a:rPr lang="ja-JP" altLang="en-US" sz="1800" dirty="0">
                <a:solidFill>
                  <a:srgbClr val="FF0000"/>
                </a:solidFill>
              </a:rPr>
              <a:t>修正</a:t>
            </a:r>
            <a:r>
              <a:rPr lang="ja-JP" altLang="en-US" sz="1800" dirty="0"/>
              <a:t>型</a:t>
            </a:r>
            <a:endParaRPr lang="en-US" altLang="ja-JP" sz="1800" dirty="0"/>
          </a:p>
          <a:p>
            <a:pPr lvl="2" eaLnBrk="1" hangingPunct="1">
              <a:spcBef>
                <a:spcPts val="1000"/>
              </a:spcBef>
            </a:pPr>
            <a:r>
              <a:rPr lang="ja-JP" altLang="en-US" sz="2000" dirty="0"/>
              <a:t>長所</a:t>
            </a:r>
            <a:endParaRPr lang="en-US" altLang="ja-JP" sz="2000" dirty="0"/>
          </a:p>
          <a:p>
            <a:pPr lvl="3" eaLnBrk="1" hangingPunct="1">
              <a:spcBef>
                <a:spcPts val="1000"/>
              </a:spcBef>
            </a:pPr>
            <a:r>
              <a:rPr lang="ja-JP" altLang="en-US" dirty="0"/>
              <a:t>事業部間の調整をトップマネジメントが</a:t>
            </a:r>
            <a:r>
              <a:rPr lang="ja-JP" altLang="en-US" dirty="0">
                <a:solidFill>
                  <a:srgbClr val="FF0000"/>
                </a:solidFill>
              </a:rPr>
              <a:t>介入</a:t>
            </a:r>
            <a:r>
              <a:rPr lang="ja-JP" altLang="en-US" dirty="0"/>
              <a:t>せずに行える</a:t>
            </a:r>
            <a:endParaRPr lang="en-US" altLang="ja-JP" dirty="0"/>
          </a:p>
          <a:p>
            <a:pPr lvl="2" eaLnBrk="1" hangingPunct="1">
              <a:spcBef>
                <a:spcPts val="1000"/>
              </a:spcBef>
            </a:pPr>
            <a:r>
              <a:rPr lang="ja-JP" altLang="en-US" sz="2000" dirty="0"/>
              <a:t>短所</a:t>
            </a:r>
            <a:endParaRPr lang="en-US" altLang="ja-JP" sz="2000" dirty="0"/>
          </a:p>
          <a:p>
            <a:pPr lvl="3" eaLnBrk="1" hangingPunct="1">
              <a:spcBef>
                <a:spcPts val="1000"/>
              </a:spcBef>
            </a:pPr>
            <a:r>
              <a:rPr lang="ja-JP" altLang="en-US" dirty="0"/>
              <a:t>企業全体としては事業本部が介在することにより</a:t>
            </a:r>
            <a:r>
              <a:rPr lang="ja-JP" altLang="en-US" dirty="0">
                <a:solidFill>
                  <a:srgbClr val="FF0000"/>
                </a:solidFill>
              </a:rPr>
              <a:t>組織階層</a:t>
            </a:r>
            <a:r>
              <a:rPr lang="ja-JP" altLang="en-US" dirty="0"/>
              <a:t>が深くなる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E9E1854F-3702-4CF4-8CE5-C2AA4C7F24B9}" type="slidenum">
              <a:rPr lang="en-US" altLang="ja-JP"/>
              <a:pPr>
                <a:defRPr/>
              </a:pPr>
              <a:t>16</a:t>
            </a:fld>
            <a:endParaRPr lang="en-US" altLang="ja-JP" dirty="0"/>
          </a:p>
        </p:txBody>
      </p:sp>
      <p:sp>
        <p:nvSpPr>
          <p:cNvPr id="15364" name="Rectangle 2"/>
          <p:cNvSpPr>
            <a:spLocks noGrp="1" noChangeArrowheads="1"/>
          </p:cNvSpPr>
          <p:nvPr>
            <p:ph type="title"/>
          </p:nvPr>
        </p:nvSpPr>
        <p:spPr>
          <a:xfrm>
            <a:off x="569913" y="291891"/>
            <a:ext cx="8229600" cy="1252538"/>
          </a:xfrm>
        </p:spPr>
        <p:txBody>
          <a:bodyPr/>
          <a:lstStyle/>
          <a:p>
            <a:pPr eaLnBrk="1" hangingPunct="1"/>
            <a:r>
              <a:rPr lang="ja-JP" altLang="en-US" sz="4400" dirty="0"/>
              <a:t>２．経営組織の構造</a:t>
            </a:r>
            <a:r>
              <a:rPr lang="en-US" altLang="ja-JP" sz="4400" dirty="0"/>
              <a:t>-</a:t>
            </a:r>
            <a:r>
              <a:rPr lang="en-US" altLang="ja-JP" dirty="0"/>
              <a:t>7</a:t>
            </a:r>
            <a:endParaRPr lang="ja-JP" altLang="en-US" sz="4400" dirty="0"/>
          </a:p>
        </p:txBody>
      </p:sp>
      <p:sp>
        <p:nvSpPr>
          <p:cNvPr id="4101" name="Rectangle 3"/>
          <p:cNvSpPr>
            <a:spLocks noGrp="1" noChangeArrowheads="1"/>
          </p:cNvSpPr>
          <p:nvPr>
            <p:ph type="body" idx="1"/>
          </p:nvPr>
        </p:nvSpPr>
        <p:spPr>
          <a:xfrm>
            <a:off x="582803" y="1110896"/>
            <a:ext cx="8367521" cy="5299952"/>
          </a:xfrm>
        </p:spPr>
        <p:txBody>
          <a:bodyPr/>
          <a:lstStyle/>
          <a:p>
            <a:pPr eaLnBrk="1" hangingPunct="1">
              <a:spcBef>
                <a:spcPts val="400"/>
              </a:spcBef>
            </a:pPr>
            <a:r>
              <a:rPr lang="ja-JP" altLang="en-US" sz="2800" dirty="0"/>
              <a:t>経営組織の主要形態</a:t>
            </a:r>
            <a:r>
              <a:rPr lang="en-US" altLang="ja-JP" sz="2800" dirty="0"/>
              <a:t>-7</a:t>
            </a:r>
          </a:p>
          <a:p>
            <a:pPr lvl="1" eaLnBrk="1" hangingPunct="1">
              <a:spcBef>
                <a:spcPts val="400"/>
              </a:spcBef>
            </a:pPr>
            <a:r>
              <a:rPr lang="ja-JP" altLang="en-US" dirty="0"/>
              <a:t>（</a:t>
            </a:r>
            <a:r>
              <a:rPr lang="en-US" altLang="ja-JP" dirty="0"/>
              <a:t>5</a:t>
            </a:r>
            <a:r>
              <a:rPr lang="ja-JP" altLang="en-US" dirty="0"/>
              <a:t>）持株会社</a:t>
            </a:r>
            <a:endParaRPr lang="en-US" altLang="ja-JP" dirty="0"/>
          </a:p>
          <a:p>
            <a:pPr lvl="2" eaLnBrk="1" hangingPunct="1">
              <a:spcBef>
                <a:spcPts val="400"/>
              </a:spcBef>
            </a:pPr>
            <a:r>
              <a:rPr lang="ja-JP" altLang="en-US" dirty="0"/>
              <a:t>特徴</a:t>
            </a:r>
            <a:endParaRPr lang="en-US" altLang="ja-JP" dirty="0"/>
          </a:p>
          <a:p>
            <a:pPr lvl="3" eaLnBrk="1" hangingPunct="1">
              <a:spcBef>
                <a:spcPts val="400"/>
              </a:spcBef>
            </a:pPr>
            <a:r>
              <a:rPr lang="ja-JP" altLang="en-US" dirty="0"/>
              <a:t>他社の</a:t>
            </a:r>
            <a:r>
              <a:rPr lang="ja-JP" altLang="en-US" dirty="0">
                <a:solidFill>
                  <a:srgbClr val="FF0000"/>
                </a:solidFill>
              </a:rPr>
              <a:t>株式</a:t>
            </a:r>
            <a:r>
              <a:rPr lang="ja-JP" altLang="en-US" dirty="0"/>
              <a:t>を保有している会社</a:t>
            </a:r>
            <a:endParaRPr lang="en-US" altLang="ja-JP" dirty="0"/>
          </a:p>
          <a:p>
            <a:pPr lvl="4">
              <a:spcBef>
                <a:spcPts val="400"/>
              </a:spcBef>
            </a:pPr>
            <a:r>
              <a:rPr lang="ja-JP" altLang="en-US" sz="1600" dirty="0">
                <a:solidFill>
                  <a:srgbClr val="FF0000"/>
                </a:solidFill>
              </a:rPr>
              <a:t>事業</a:t>
            </a:r>
            <a:r>
              <a:rPr lang="ja-JP" altLang="en-US" sz="1600" dirty="0"/>
              <a:t>持株会社：事業を</a:t>
            </a:r>
            <a:r>
              <a:rPr lang="ja-JP" altLang="en-US" sz="1600" dirty="0">
                <a:solidFill>
                  <a:srgbClr val="FF0000"/>
                </a:solidFill>
              </a:rPr>
              <a:t>行う</a:t>
            </a:r>
            <a:r>
              <a:rPr lang="ja-JP" altLang="en-US" sz="1600" dirty="0"/>
              <a:t>とともに他社の</a:t>
            </a:r>
            <a:r>
              <a:rPr lang="ja-JP" altLang="en-US" sz="1600" dirty="0">
                <a:solidFill>
                  <a:srgbClr val="FF0000"/>
                </a:solidFill>
              </a:rPr>
              <a:t>株式</a:t>
            </a:r>
            <a:r>
              <a:rPr lang="ja-JP" altLang="en-US" sz="1600" dirty="0"/>
              <a:t>を保有する</a:t>
            </a:r>
            <a:endParaRPr lang="en-US" altLang="ja-JP" sz="1600" dirty="0"/>
          </a:p>
          <a:p>
            <a:pPr lvl="4">
              <a:spcBef>
                <a:spcPts val="400"/>
              </a:spcBef>
            </a:pPr>
            <a:r>
              <a:rPr lang="ja-JP" altLang="en-US" sz="1600" dirty="0">
                <a:solidFill>
                  <a:srgbClr val="FF0000"/>
                </a:solidFill>
              </a:rPr>
              <a:t>純粋</a:t>
            </a:r>
            <a:r>
              <a:rPr lang="ja-JP" altLang="en-US" sz="1600" dirty="0"/>
              <a:t>持株会社：事業を</a:t>
            </a:r>
            <a:r>
              <a:rPr lang="ja-JP" altLang="en-US" sz="1600" dirty="0">
                <a:solidFill>
                  <a:srgbClr val="FF0000"/>
                </a:solidFill>
              </a:rPr>
              <a:t>行わず</a:t>
            </a:r>
            <a:r>
              <a:rPr lang="ja-JP" altLang="en-US" sz="1600" dirty="0"/>
              <a:t>他社株式を保有し</a:t>
            </a:r>
            <a:r>
              <a:rPr lang="ja-JP" altLang="en-US" sz="1600" dirty="0">
                <a:solidFill>
                  <a:srgbClr val="FF0000"/>
                </a:solidFill>
              </a:rPr>
              <a:t>支配</a:t>
            </a:r>
            <a:r>
              <a:rPr lang="ja-JP" altLang="en-US" sz="1600" dirty="0"/>
              <a:t>権を確立</a:t>
            </a:r>
            <a:endParaRPr lang="en-US" altLang="ja-JP" sz="1600" dirty="0"/>
          </a:p>
          <a:p>
            <a:pPr lvl="2" eaLnBrk="1" hangingPunct="1">
              <a:spcBef>
                <a:spcPts val="400"/>
              </a:spcBef>
            </a:pPr>
            <a:r>
              <a:rPr lang="ja-JP" altLang="en-US" dirty="0"/>
              <a:t>長所</a:t>
            </a:r>
            <a:endParaRPr lang="en-US" altLang="ja-JP" dirty="0"/>
          </a:p>
          <a:p>
            <a:pPr lvl="3" eaLnBrk="1" hangingPunct="1">
              <a:spcBef>
                <a:spcPts val="400"/>
              </a:spcBef>
            </a:pPr>
            <a:r>
              <a:rPr lang="ja-JP" altLang="en-US" dirty="0"/>
              <a:t>迅速かつ円滑な事業</a:t>
            </a:r>
            <a:r>
              <a:rPr lang="ja-JP" altLang="en-US" dirty="0">
                <a:solidFill>
                  <a:srgbClr val="FF0000"/>
                </a:solidFill>
              </a:rPr>
              <a:t>再編成</a:t>
            </a:r>
            <a:r>
              <a:rPr lang="ja-JP" altLang="en-US" dirty="0"/>
              <a:t>の進行が可能</a:t>
            </a:r>
            <a:endParaRPr lang="en-US" altLang="ja-JP" dirty="0"/>
          </a:p>
          <a:p>
            <a:pPr lvl="3" eaLnBrk="1" hangingPunct="1">
              <a:spcBef>
                <a:spcPts val="400"/>
              </a:spcBef>
            </a:pPr>
            <a:r>
              <a:rPr lang="ja-JP" altLang="en-US" dirty="0"/>
              <a:t>厳格な</a:t>
            </a:r>
            <a:r>
              <a:rPr lang="ja-JP" altLang="en-US" dirty="0">
                <a:solidFill>
                  <a:srgbClr val="FF0000"/>
                </a:solidFill>
              </a:rPr>
              <a:t>利益</a:t>
            </a:r>
            <a:r>
              <a:rPr lang="ja-JP" altLang="en-US" dirty="0"/>
              <a:t>管理の目的が達成可能</a:t>
            </a:r>
            <a:endParaRPr lang="en-US" altLang="ja-JP" dirty="0"/>
          </a:p>
          <a:p>
            <a:pPr lvl="2" eaLnBrk="1" hangingPunct="1">
              <a:spcBef>
                <a:spcPts val="400"/>
              </a:spcBef>
            </a:pPr>
            <a:r>
              <a:rPr lang="ja-JP" altLang="en-US" dirty="0"/>
              <a:t>短所</a:t>
            </a:r>
            <a:endParaRPr lang="en-US" altLang="ja-JP" dirty="0"/>
          </a:p>
          <a:p>
            <a:pPr lvl="3" eaLnBrk="1" hangingPunct="1">
              <a:spcBef>
                <a:spcPts val="400"/>
              </a:spcBef>
            </a:pPr>
            <a:r>
              <a:rPr lang="ja-JP" altLang="en-US" dirty="0"/>
              <a:t>純粋持株会社の支配が強いと、参加の会社の</a:t>
            </a:r>
            <a:r>
              <a:rPr lang="ja-JP" altLang="en-US" dirty="0">
                <a:solidFill>
                  <a:srgbClr val="FF0000"/>
                </a:solidFill>
              </a:rPr>
              <a:t>独立性</a:t>
            </a:r>
            <a:r>
              <a:rPr lang="ja-JP" altLang="en-US" dirty="0"/>
              <a:t>が失われる</a:t>
            </a:r>
            <a:endParaRPr lang="en-US" altLang="ja-JP" dirty="0"/>
          </a:p>
          <a:p>
            <a:pPr lvl="2" eaLnBrk="1" hangingPunct="1">
              <a:spcBef>
                <a:spcPts val="400"/>
              </a:spcBef>
            </a:pPr>
            <a:r>
              <a:rPr lang="ja-JP" altLang="en-US" dirty="0"/>
              <a:t>事例</a:t>
            </a:r>
            <a:endParaRPr lang="en-US" altLang="ja-JP" dirty="0"/>
          </a:p>
          <a:p>
            <a:pPr lvl="3" eaLnBrk="1" hangingPunct="1">
              <a:spcBef>
                <a:spcPts val="400"/>
              </a:spcBef>
            </a:pPr>
            <a:r>
              <a:rPr lang="ja-JP" altLang="en-US" dirty="0"/>
              <a:t>戦前の財閥（三井、三菱）⇒</a:t>
            </a:r>
            <a:r>
              <a:rPr lang="en-US" altLang="ja-JP" dirty="0"/>
              <a:t>1947</a:t>
            </a:r>
            <a:r>
              <a:rPr lang="ja-JP" altLang="en-US" dirty="0"/>
              <a:t>年の</a:t>
            </a:r>
            <a:r>
              <a:rPr lang="ja-JP" altLang="en-US" dirty="0">
                <a:solidFill>
                  <a:srgbClr val="FF0000"/>
                </a:solidFill>
              </a:rPr>
              <a:t>財閥解体</a:t>
            </a:r>
            <a:r>
              <a:rPr lang="ja-JP" altLang="en-US" dirty="0"/>
              <a:t>で解散</a:t>
            </a:r>
            <a:endParaRPr lang="en-US" altLang="ja-JP" dirty="0"/>
          </a:p>
          <a:p>
            <a:pPr lvl="3" eaLnBrk="1" hangingPunct="1">
              <a:spcBef>
                <a:spcPts val="400"/>
              </a:spcBef>
            </a:pPr>
            <a:r>
              <a:rPr lang="en-US" altLang="ja-JP" dirty="0"/>
              <a:t>1997</a:t>
            </a:r>
            <a:r>
              <a:rPr lang="ja-JP" altLang="en-US" dirty="0"/>
              <a:t>年に純粋持株会社の設立が</a:t>
            </a:r>
            <a:r>
              <a:rPr lang="ja-JP" altLang="en-US" dirty="0">
                <a:solidFill>
                  <a:srgbClr val="FF0000"/>
                </a:solidFill>
              </a:rPr>
              <a:t>解禁</a:t>
            </a:r>
            <a:br>
              <a:rPr lang="en-US" altLang="ja-JP" dirty="0"/>
            </a:br>
            <a:r>
              <a:rPr lang="ja-JP" altLang="en-US" dirty="0"/>
              <a:t>⇒</a:t>
            </a:r>
            <a:r>
              <a:rPr lang="ja-JP" altLang="en-US" dirty="0">
                <a:solidFill>
                  <a:srgbClr val="FF0000"/>
                </a:solidFill>
              </a:rPr>
              <a:t>金融機関</a:t>
            </a:r>
            <a:r>
              <a:rPr lang="ja-JP" altLang="en-US" dirty="0"/>
              <a:t>系で純粋持株会社が多い</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30C5F6CE-9D26-43C7-B12B-89619A4CE53B}" type="slidenum">
              <a:rPr lang="en-US" altLang="ja-JP"/>
              <a:pPr>
                <a:defRPr/>
              </a:pPr>
              <a:t>17</a:t>
            </a:fld>
            <a:endParaRPr lang="en-US" altLang="ja-JP" dirty="0"/>
          </a:p>
        </p:txBody>
      </p:sp>
      <p:sp>
        <p:nvSpPr>
          <p:cNvPr id="4100"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３．組織デザイン</a:t>
            </a:r>
            <a:r>
              <a:rPr lang="en-US" altLang="ja-JP" sz="4400" dirty="0"/>
              <a:t>-1</a:t>
            </a:r>
            <a:endParaRPr lang="ja-JP" altLang="en-US" sz="4400" dirty="0"/>
          </a:p>
        </p:txBody>
      </p:sp>
      <p:sp>
        <p:nvSpPr>
          <p:cNvPr id="4101" name="Rectangle 3"/>
          <p:cNvSpPr>
            <a:spLocks noGrp="1" noChangeArrowheads="1"/>
          </p:cNvSpPr>
          <p:nvPr>
            <p:ph type="body" idx="1"/>
          </p:nvPr>
        </p:nvSpPr>
        <p:spPr>
          <a:xfrm>
            <a:off x="725853" y="1422401"/>
            <a:ext cx="8418147" cy="5029200"/>
          </a:xfrm>
        </p:spPr>
        <p:txBody>
          <a:bodyPr/>
          <a:lstStyle/>
          <a:p>
            <a:pPr eaLnBrk="1" hangingPunct="1">
              <a:spcBef>
                <a:spcPts val="800"/>
              </a:spcBef>
            </a:pPr>
            <a:r>
              <a:rPr lang="ja-JP" altLang="en-US" sz="2800" dirty="0"/>
              <a:t>古典的組織理論</a:t>
            </a:r>
            <a:r>
              <a:rPr lang="en-US" altLang="ja-JP" sz="2800" dirty="0"/>
              <a:t>-1</a:t>
            </a:r>
          </a:p>
          <a:p>
            <a:pPr lvl="1" eaLnBrk="1" hangingPunct="1">
              <a:spcBef>
                <a:spcPts val="800"/>
              </a:spcBef>
            </a:pPr>
            <a:r>
              <a:rPr lang="ja-JP" altLang="en-US" sz="2400" dirty="0"/>
              <a:t>古典的組織理論とは</a:t>
            </a:r>
            <a:endParaRPr lang="en-US" altLang="ja-JP" sz="2400" dirty="0"/>
          </a:p>
          <a:p>
            <a:pPr lvl="2" eaLnBrk="1" hangingPunct="1">
              <a:spcBef>
                <a:spcPts val="800"/>
              </a:spcBef>
            </a:pPr>
            <a:r>
              <a:rPr lang="ja-JP" altLang="en-US" sz="2000" dirty="0"/>
              <a:t>組織に関する一般原理に基づき組織を</a:t>
            </a:r>
            <a:r>
              <a:rPr lang="ja-JP" altLang="en-US" sz="2000" dirty="0">
                <a:solidFill>
                  <a:srgbClr val="FF0000"/>
                </a:solidFill>
              </a:rPr>
              <a:t>デザイン</a:t>
            </a:r>
            <a:r>
              <a:rPr lang="ja-JP" altLang="en-US" sz="2000" dirty="0"/>
              <a:t>すれば、どのよう</a:t>
            </a:r>
            <a:br>
              <a:rPr lang="en-US" altLang="ja-JP" sz="2000" dirty="0"/>
            </a:br>
            <a:r>
              <a:rPr lang="ja-JP" altLang="en-US" sz="2000" dirty="0"/>
              <a:t>な状況でも組織目的の達成に</a:t>
            </a:r>
            <a:r>
              <a:rPr lang="ja-JP" altLang="en-US" sz="2000" dirty="0">
                <a:solidFill>
                  <a:srgbClr val="FF0000"/>
                </a:solidFill>
              </a:rPr>
              <a:t>適合</a:t>
            </a:r>
            <a:r>
              <a:rPr lang="ja-JP" altLang="en-US" sz="2000" dirty="0"/>
              <a:t>する組織が作れる</a:t>
            </a:r>
            <a:endParaRPr lang="en-US" altLang="ja-JP" sz="2000" dirty="0"/>
          </a:p>
          <a:p>
            <a:pPr lvl="1" eaLnBrk="1" hangingPunct="1">
              <a:spcBef>
                <a:spcPts val="800"/>
              </a:spcBef>
            </a:pPr>
            <a:r>
              <a:rPr lang="ja-JP" altLang="en-US" sz="2400" dirty="0"/>
              <a:t>（１）組織の一般原則</a:t>
            </a:r>
            <a:endParaRPr lang="en-US" altLang="ja-JP" sz="2400" dirty="0"/>
          </a:p>
          <a:p>
            <a:pPr lvl="2" eaLnBrk="1" hangingPunct="1">
              <a:spcBef>
                <a:spcPts val="800"/>
              </a:spcBef>
            </a:pPr>
            <a:r>
              <a:rPr lang="ja-JP" altLang="en-US" sz="2000" dirty="0"/>
              <a:t>命令</a:t>
            </a:r>
            <a:r>
              <a:rPr lang="ja-JP" altLang="en-US" sz="2000" dirty="0">
                <a:solidFill>
                  <a:srgbClr val="FF0000"/>
                </a:solidFill>
              </a:rPr>
              <a:t>一元化</a:t>
            </a:r>
            <a:r>
              <a:rPr lang="ja-JP" altLang="en-US" sz="2000" dirty="0"/>
              <a:t>の原則：メンバーは常に</a:t>
            </a:r>
            <a:r>
              <a:rPr lang="en-US" altLang="ja-JP" sz="2000" dirty="0"/>
              <a:t>1</a:t>
            </a:r>
            <a:r>
              <a:rPr lang="ja-JP" altLang="en-US" sz="2000" dirty="0"/>
              <a:t>人の</a:t>
            </a:r>
            <a:r>
              <a:rPr lang="ja-JP" altLang="en-US" sz="2000" dirty="0">
                <a:solidFill>
                  <a:srgbClr val="FF0000"/>
                </a:solidFill>
              </a:rPr>
              <a:t>上司</a:t>
            </a:r>
            <a:r>
              <a:rPr lang="ja-JP" altLang="en-US" sz="2000" dirty="0"/>
              <a:t>から命令を受ける</a:t>
            </a:r>
            <a:endParaRPr lang="en-US" altLang="ja-JP" sz="2000" dirty="0"/>
          </a:p>
          <a:p>
            <a:pPr lvl="2" eaLnBrk="1" hangingPunct="1">
              <a:spcBef>
                <a:spcPts val="800"/>
              </a:spcBef>
            </a:pPr>
            <a:r>
              <a:rPr lang="ja-JP" altLang="en-US" sz="2000" dirty="0"/>
              <a:t>責任･権限の原則：組織の各階層には</a:t>
            </a:r>
            <a:r>
              <a:rPr lang="ja-JP" altLang="en-US" sz="2000" dirty="0">
                <a:solidFill>
                  <a:srgbClr val="FF0000"/>
                </a:solidFill>
              </a:rPr>
              <a:t>権限</a:t>
            </a:r>
            <a:r>
              <a:rPr lang="ja-JP" altLang="en-US" sz="2000" dirty="0"/>
              <a:t>に応じた</a:t>
            </a:r>
            <a:r>
              <a:rPr lang="ja-JP" altLang="en-US" sz="2000" dirty="0">
                <a:solidFill>
                  <a:srgbClr val="FF0000"/>
                </a:solidFill>
              </a:rPr>
              <a:t>責任</a:t>
            </a:r>
            <a:r>
              <a:rPr lang="ja-JP" altLang="en-US" sz="2000" dirty="0"/>
              <a:t>が伴う</a:t>
            </a:r>
            <a:endParaRPr lang="en-US" altLang="ja-JP" sz="2000" dirty="0"/>
          </a:p>
          <a:p>
            <a:pPr lvl="2" eaLnBrk="1" hangingPunct="1">
              <a:spcBef>
                <a:spcPts val="800"/>
              </a:spcBef>
            </a:pPr>
            <a:r>
              <a:rPr lang="ja-JP" altLang="en-US" sz="2000" dirty="0">
                <a:solidFill>
                  <a:srgbClr val="FF0000"/>
                </a:solidFill>
              </a:rPr>
              <a:t>専門化</a:t>
            </a:r>
            <a:r>
              <a:rPr lang="ja-JP" altLang="en-US" sz="2000" dirty="0"/>
              <a:t>の原則：</a:t>
            </a:r>
            <a:r>
              <a:rPr lang="ja-JP" altLang="en-US" sz="2000" dirty="0">
                <a:solidFill>
                  <a:srgbClr val="FF0000"/>
                </a:solidFill>
              </a:rPr>
              <a:t>分業</a:t>
            </a:r>
            <a:r>
              <a:rPr lang="ja-JP" altLang="en-US" sz="2000" dirty="0"/>
              <a:t>により作業</a:t>
            </a:r>
            <a:r>
              <a:rPr lang="ja-JP" altLang="en-US" sz="2000" dirty="0">
                <a:solidFill>
                  <a:srgbClr val="FF0000"/>
                </a:solidFill>
              </a:rPr>
              <a:t>能率</a:t>
            </a:r>
            <a:r>
              <a:rPr lang="ja-JP" altLang="en-US" sz="2000" dirty="0"/>
              <a:t>を高められる</a:t>
            </a:r>
            <a:endParaRPr lang="en-US" altLang="ja-JP" sz="2000" dirty="0"/>
          </a:p>
          <a:p>
            <a:pPr lvl="2" eaLnBrk="1" hangingPunct="1">
              <a:spcBef>
                <a:spcPts val="800"/>
              </a:spcBef>
            </a:pPr>
            <a:r>
              <a:rPr lang="ja-JP" altLang="en-US" sz="2000" dirty="0">
                <a:solidFill>
                  <a:srgbClr val="FF0000"/>
                </a:solidFill>
              </a:rPr>
              <a:t>統制</a:t>
            </a:r>
            <a:r>
              <a:rPr lang="ja-JP" altLang="en-US" sz="2000" dirty="0"/>
              <a:t>の幅原則：</a:t>
            </a:r>
            <a:r>
              <a:rPr lang="en-US" altLang="ja-JP" sz="2000" dirty="0"/>
              <a:t>1</a:t>
            </a:r>
            <a:r>
              <a:rPr lang="ja-JP" altLang="en-US" sz="2000" dirty="0"/>
              <a:t>人の管理者が有効に指揮監督できる</a:t>
            </a:r>
            <a:r>
              <a:rPr lang="ja-JP" altLang="en-US" sz="2000" dirty="0">
                <a:solidFill>
                  <a:srgbClr val="FF0000"/>
                </a:solidFill>
              </a:rPr>
              <a:t>部下</a:t>
            </a:r>
            <a:r>
              <a:rPr lang="ja-JP" altLang="en-US" sz="2000" dirty="0"/>
              <a:t>の人数</a:t>
            </a:r>
            <a:br>
              <a:rPr lang="en-US" altLang="ja-JP" sz="2000" dirty="0"/>
            </a:br>
            <a:r>
              <a:rPr lang="ja-JP" altLang="en-US" sz="2000" dirty="0"/>
              <a:t>　　　　　　　　　には一定の</a:t>
            </a:r>
            <a:r>
              <a:rPr lang="ja-JP" altLang="en-US" sz="2000" dirty="0">
                <a:solidFill>
                  <a:srgbClr val="FF0000"/>
                </a:solidFill>
              </a:rPr>
              <a:t>限界</a:t>
            </a:r>
            <a:r>
              <a:rPr lang="ja-JP" altLang="en-US" sz="2000" dirty="0"/>
              <a:t>がある（</a:t>
            </a:r>
            <a:r>
              <a:rPr lang="en-US" altLang="ja-JP" sz="2000" dirty="0"/>
              <a:t>=</a:t>
            </a:r>
            <a:r>
              <a:rPr lang="ja-JP" altLang="en-US" sz="2000" dirty="0">
                <a:solidFill>
                  <a:srgbClr val="FF0000"/>
                </a:solidFill>
              </a:rPr>
              <a:t>スパン</a:t>
            </a:r>
            <a:r>
              <a:rPr lang="ja-JP" altLang="en-US" sz="2000" dirty="0"/>
              <a:t>・オブ・コントロール）</a:t>
            </a:r>
            <a:endParaRPr lang="en-US" altLang="ja-JP" sz="2000" dirty="0"/>
          </a:p>
          <a:p>
            <a:pPr lvl="2" eaLnBrk="1" hangingPunct="1">
              <a:spcBef>
                <a:spcPts val="800"/>
              </a:spcBef>
            </a:pPr>
            <a:r>
              <a:rPr lang="ja-JP" altLang="en-US" sz="2000" dirty="0"/>
              <a:t>例外の原則：日常</a:t>
            </a:r>
            <a:r>
              <a:rPr lang="ja-JP" altLang="en-US" sz="2000" dirty="0">
                <a:solidFill>
                  <a:srgbClr val="FF0000"/>
                </a:solidFill>
              </a:rPr>
              <a:t>反復</a:t>
            </a:r>
            <a:r>
              <a:rPr lang="ja-JP" altLang="en-US" sz="2000" dirty="0"/>
              <a:t>的な意思決定は下位に</a:t>
            </a:r>
            <a:r>
              <a:rPr lang="ja-JP" altLang="en-US" sz="2000" dirty="0">
                <a:solidFill>
                  <a:srgbClr val="FF0000"/>
                </a:solidFill>
              </a:rPr>
              <a:t>委譲</a:t>
            </a:r>
            <a:r>
              <a:rPr lang="ja-JP" altLang="en-US" sz="2000" dirty="0"/>
              <a:t>し、経営トップ</a:t>
            </a:r>
            <a:br>
              <a:rPr lang="en-US" altLang="ja-JP" sz="2000" dirty="0"/>
            </a:br>
            <a:r>
              <a:rPr lang="ja-JP" altLang="en-US" sz="2000" dirty="0"/>
              <a:t>　　　　　　　　は例外的・非定型的な意思決定に</a:t>
            </a:r>
            <a:r>
              <a:rPr lang="ja-JP" altLang="en-US" sz="2000" dirty="0">
                <a:solidFill>
                  <a:srgbClr val="FF0000"/>
                </a:solidFill>
              </a:rPr>
              <a:t>専念</a:t>
            </a:r>
            <a:r>
              <a:rPr lang="ja-JP" altLang="en-US" sz="2000" dirty="0"/>
              <a:t>すべき</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35C53878-48D7-43CE-ADA9-85B6BC2B10BC}" type="slidenum">
              <a:rPr lang="en-US" altLang="ja-JP"/>
              <a:pPr>
                <a:defRPr/>
              </a:pPr>
              <a:t>18</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３．組織デザイン</a:t>
            </a:r>
            <a:r>
              <a:rPr lang="en-US" altLang="ja-JP" sz="4400" dirty="0"/>
              <a:t>-2</a:t>
            </a:r>
            <a:endParaRPr lang="ja-JP" altLang="en-US" sz="4400" dirty="0"/>
          </a:p>
        </p:txBody>
      </p:sp>
      <p:sp>
        <p:nvSpPr>
          <p:cNvPr id="4101" name="Rectangle 3"/>
          <p:cNvSpPr>
            <a:spLocks noGrp="1" noChangeArrowheads="1"/>
          </p:cNvSpPr>
          <p:nvPr>
            <p:ph type="body" idx="1"/>
          </p:nvPr>
        </p:nvSpPr>
        <p:spPr>
          <a:xfrm>
            <a:off x="552659" y="1446962"/>
            <a:ext cx="8479582" cy="5004639"/>
          </a:xfrm>
        </p:spPr>
        <p:txBody>
          <a:bodyPr/>
          <a:lstStyle/>
          <a:p>
            <a:pPr eaLnBrk="1" hangingPunct="1">
              <a:spcBef>
                <a:spcPts val="1000"/>
              </a:spcBef>
            </a:pPr>
            <a:r>
              <a:rPr lang="ja-JP" altLang="en-US" sz="2800" dirty="0"/>
              <a:t>古典的組織理論</a:t>
            </a:r>
            <a:r>
              <a:rPr lang="en-US" altLang="ja-JP" sz="2800" dirty="0"/>
              <a:t>-2</a:t>
            </a:r>
          </a:p>
          <a:p>
            <a:pPr lvl="1" eaLnBrk="1" hangingPunct="1">
              <a:spcBef>
                <a:spcPts val="1000"/>
              </a:spcBef>
            </a:pPr>
            <a:r>
              <a:rPr lang="ja-JP" altLang="en-US" sz="2400" dirty="0"/>
              <a:t>（２）官僚制論</a:t>
            </a:r>
            <a:r>
              <a:rPr lang="en-US" altLang="ja-JP" sz="2400" dirty="0"/>
              <a:t>-1</a:t>
            </a:r>
          </a:p>
          <a:p>
            <a:pPr lvl="2" eaLnBrk="1" hangingPunct="1">
              <a:spcBef>
                <a:spcPts val="1000"/>
              </a:spcBef>
            </a:pPr>
            <a:r>
              <a:rPr lang="ja-JP" altLang="en-US" sz="2000" dirty="0"/>
              <a:t>①ウェーバーの支配の類型</a:t>
            </a:r>
            <a:endParaRPr lang="en-US" altLang="ja-JP" sz="2000" dirty="0"/>
          </a:p>
          <a:p>
            <a:pPr lvl="3" eaLnBrk="1" hangingPunct="1">
              <a:spcBef>
                <a:spcPts val="1000"/>
              </a:spcBef>
            </a:pPr>
            <a:r>
              <a:rPr lang="ja-JP" altLang="en-US" dirty="0"/>
              <a:t>伝統的支配：身分などの</a:t>
            </a:r>
            <a:r>
              <a:rPr lang="ja-JP" altLang="en-US" dirty="0">
                <a:solidFill>
                  <a:srgbClr val="FF0000"/>
                </a:solidFill>
              </a:rPr>
              <a:t>権威</a:t>
            </a:r>
            <a:r>
              <a:rPr lang="ja-JP" altLang="en-US" dirty="0"/>
              <a:t>に基づいた支配</a:t>
            </a:r>
            <a:endParaRPr lang="en-US" altLang="ja-JP" dirty="0"/>
          </a:p>
          <a:p>
            <a:pPr lvl="3" eaLnBrk="1" hangingPunct="1">
              <a:spcBef>
                <a:spcPts val="1000"/>
              </a:spcBef>
            </a:pPr>
            <a:r>
              <a:rPr lang="ja-JP" altLang="en-US" dirty="0"/>
              <a:t>カリスマ的支配：優れた魅力や</a:t>
            </a:r>
            <a:r>
              <a:rPr lang="ja-JP" altLang="en-US" dirty="0">
                <a:solidFill>
                  <a:srgbClr val="FF0000"/>
                </a:solidFill>
              </a:rPr>
              <a:t>天才</a:t>
            </a:r>
            <a:r>
              <a:rPr lang="ja-JP" altLang="en-US" dirty="0"/>
              <a:t>的</a:t>
            </a:r>
            <a:r>
              <a:rPr lang="ja-JP" altLang="en-US" dirty="0">
                <a:solidFill>
                  <a:srgbClr val="FF0000"/>
                </a:solidFill>
              </a:rPr>
              <a:t>能力</a:t>
            </a:r>
            <a:r>
              <a:rPr lang="ja-JP" altLang="en-US" dirty="0"/>
              <a:t>に基づいた支配</a:t>
            </a:r>
            <a:endParaRPr lang="en-US" altLang="ja-JP" dirty="0"/>
          </a:p>
          <a:p>
            <a:pPr lvl="3" eaLnBrk="1" hangingPunct="1">
              <a:spcBef>
                <a:spcPts val="1000"/>
              </a:spcBef>
            </a:pPr>
            <a:r>
              <a:rPr lang="ja-JP" altLang="en-US" dirty="0"/>
              <a:t>合法的支配：法律や</a:t>
            </a:r>
            <a:r>
              <a:rPr lang="ja-JP" altLang="en-US" dirty="0">
                <a:solidFill>
                  <a:srgbClr val="FF0000"/>
                </a:solidFill>
              </a:rPr>
              <a:t>規則</a:t>
            </a:r>
            <a:r>
              <a:rPr lang="ja-JP" altLang="en-US" dirty="0"/>
              <a:t>に基づいた支配</a:t>
            </a:r>
            <a:endParaRPr lang="en-US" altLang="ja-JP" dirty="0"/>
          </a:p>
          <a:p>
            <a:pPr marL="1023938" lvl="3" indent="0" eaLnBrk="1" hangingPunct="1">
              <a:spcBef>
                <a:spcPts val="1000"/>
              </a:spcBef>
              <a:buNone/>
            </a:pPr>
            <a:r>
              <a:rPr lang="ja-JP" altLang="en-US" dirty="0"/>
              <a:t>　⇒ </a:t>
            </a:r>
            <a:r>
              <a:rPr lang="ja-JP" altLang="en-US" dirty="0">
                <a:solidFill>
                  <a:srgbClr val="FF0000"/>
                </a:solidFill>
              </a:rPr>
              <a:t>官僚</a:t>
            </a:r>
            <a:r>
              <a:rPr lang="ja-JP" altLang="en-US" dirty="0"/>
              <a:t>制組織における支配</a:t>
            </a:r>
            <a:endParaRPr lang="en-US" altLang="ja-JP" dirty="0"/>
          </a:p>
          <a:p>
            <a:pPr lvl="2" eaLnBrk="1" hangingPunct="1">
              <a:spcBef>
                <a:spcPts val="1000"/>
              </a:spcBef>
            </a:pPr>
            <a:r>
              <a:rPr lang="ja-JP" altLang="en-US" sz="2000" dirty="0"/>
              <a:t>②官僚制組織の特徴</a:t>
            </a:r>
            <a:endParaRPr lang="en-US" altLang="ja-JP" sz="2000" dirty="0"/>
          </a:p>
          <a:p>
            <a:pPr lvl="3" eaLnBrk="1" hangingPunct="1">
              <a:spcBef>
                <a:spcPts val="1000"/>
              </a:spcBef>
            </a:pPr>
            <a:r>
              <a:rPr lang="ja-JP" altLang="en-US" dirty="0"/>
              <a:t>職務の</a:t>
            </a:r>
            <a:r>
              <a:rPr lang="ja-JP" altLang="en-US" dirty="0">
                <a:solidFill>
                  <a:srgbClr val="FF0000"/>
                </a:solidFill>
              </a:rPr>
              <a:t>専門化</a:t>
            </a:r>
            <a:r>
              <a:rPr lang="ja-JP" altLang="en-US" dirty="0"/>
              <a:t>により</a:t>
            </a:r>
            <a:r>
              <a:rPr lang="ja-JP" altLang="en-US" dirty="0">
                <a:solidFill>
                  <a:srgbClr val="FF0000"/>
                </a:solidFill>
              </a:rPr>
              <a:t>職務</a:t>
            </a:r>
            <a:r>
              <a:rPr lang="ja-JP" altLang="en-US" dirty="0"/>
              <a:t>分野ごとに専門家による管理を行う</a:t>
            </a:r>
            <a:endParaRPr lang="en-US" altLang="ja-JP" dirty="0"/>
          </a:p>
          <a:p>
            <a:pPr lvl="3" eaLnBrk="1" hangingPunct="1">
              <a:spcBef>
                <a:spcPts val="1000"/>
              </a:spcBef>
            </a:pPr>
            <a:r>
              <a:rPr lang="ja-JP" altLang="en-US" dirty="0"/>
              <a:t>権限・責任を各職位に与え、権限の遂行に</a:t>
            </a:r>
            <a:r>
              <a:rPr lang="ja-JP" altLang="en-US" dirty="0">
                <a:solidFill>
                  <a:srgbClr val="FF0000"/>
                </a:solidFill>
              </a:rPr>
              <a:t>私情</a:t>
            </a:r>
            <a:r>
              <a:rPr lang="ja-JP" altLang="en-US" dirty="0"/>
              <a:t>が入ることを排除</a:t>
            </a:r>
            <a:endParaRPr lang="en-US" altLang="ja-JP" dirty="0"/>
          </a:p>
          <a:p>
            <a:pPr lvl="3" eaLnBrk="1" hangingPunct="1">
              <a:spcBef>
                <a:spcPts val="1000"/>
              </a:spcBef>
            </a:pPr>
            <a:r>
              <a:rPr lang="ja-JP" altLang="en-US" dirty="0"/>
              <a:t>各人の権限・責任は組織規則として</a:t>
            </a:r>
            <a:r>
              <a:rPr lang="ja-JP" altLang="en-US" dirty="0">
                <a:solidFill>
                  <a:srgbClr val="FF0000"/>
                </a:solidFill>
              </a:rPr>
              <a:t>文書</a:t>
            </a:r>
            <a:r>
              <a:rPr lang="ja-JP" altLang="en-US" dirty="0"/>
              <a:t>化・</a:t>
            </a:r>
            <a:r>
              <a:rPr lang="ja-JP" altLang="en-US" dirty="0">
                <a:solidFill>
                  <a:srgbClr val="FF0000"/>
                </a:solidFill>
              </a:rPr>
              <a:t>明確</a:t>
            </a:r>
            <a:r>
              <a:rPr lang="ja-JP" altLang="en-US" dirty="0"/>
              <a:t>化することで確保</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54D58C22-BD83-40A2-BB2D-4A40B18117E8}" type="slidenum">
              <a:rPr lang="en-US" altLang="ja-JP"/>
              <a:pPr>
                <a:defRPr/>
              </a:pPr>
              <a:t>19</a:t>
            </a:fld>
            <a:endParaRPr lang="en-US" altLang="ja-JP" dirty="0"/>
          </a:p>
        </p:txBody>
      </p:sp>
      <p:sp>
        <p:nvSpPr>
          <p:cNvPr id="6148" name="Rectangle 2"/>
          <p:cNvSpPr>
            <a:spLocks noGrp="1" noChangeArrowheads="1"/>
          </p:cNvSpPr>
          <p:nvPr>
            <p:ph type="title"/>
          </p:nvPr>
        </p:nvSpPr>
        <p:spPr>
          <a:xfrm>
            <a:off x="569913" y="431800"/>
            <a:ext cx="8229600" cy="1252538"/>
          </a:xfrm>
        </p:spPr>
        <p:txBody>
          <a:bodyPr/>
          <a:lstStyle/>
          <a:p>
            <a:pPr eaLnBrk="1" hangingPunct="1"/>
            <a:r>
              <a:rPr lang="ja-JP" altLang="en-US" sz="4400" dirty="0"/>
              <a:t>３．組織デザイン</a:t>
            </a:r>
            <a:r>
              <a:rPr lang="en-US" altLang="ja-JP" sz="4400" dirty="0"/>
              <a:t>-</a:t>
            </a:r>
            <a:r>
              <a:rPr lang="en-US" altLang="ja-JP" dirty="0"/>
              <a:t>3</a:t>
            </a:r>
            <a:endParaRPr lang="ja-JP" altLang="en-US" sz="4400" dirty="0"/>
          </a:p>
        </p:txBody>
      </p:sp>
      <p:sp>
        <p:nvSpPr>
          <p:cNvPr id="4101" name="Rectangle 3"/>
          <p:cNvSpPr>
            <a:spLocks noGrp="1" noChangeArrowheads="1"/>
          </p:cNvSpPr>
          <p:nvPr>
            <p:ph type="body" idx="1"/>
          </p:nvPr>
        </p:nvSpPr>
        <p:spPr>
          <a:xfrm>
            <a:off x="462224" y="1426866"/>
            <a:ext cx="8681776" cy="5024734"/>
          </a:xfrm>
        </p:spPr>
        <p:txBody>
          <a:bodyPr/>
          <a:lstStyle/>
          <a:p>
            <a:pPr eaLnBrk="1" hangingPunct="1">
              <a:spcBef>
                <a:spcPts val="1000"/>
              </a:spcBef>
            </a:pPr>
            <a:r>
              <a:rPr lang="ja-JP" altLang="en-US" sz="2800" dirty="0"/>
              <a:t>古典的組織理論</a:t>
            </a:r>
            <a:r>
              <a:rPr lang="en-US" altLang="ja-JP" sz="2800" dirty="0"/>
              <a:t>-3</a:t>
            </a:r>
          </a:p>
          <a:p>
            <a:pPr lvl="1" eaLnBrk="1" hangingPunct="1">
              <a:spcBef>
                <a:spcPts val="1000"/>
              </a:spcBef>
            </a:pPr>
            <a:r>
              <a:rPr lang="ja-JP" altLang="en-US" sz="2400" dirty="0"/>
              <a:t>（２）官僚制論</a:t>
            </a:r>
            <a:r>
              <a:rPr lang="en-US" altLang="ja-JP" sz="2400" dirty="0"/>
              <a:t>-2</a:t>
            </a:r>
          </a:p>
          <a:p>
            <a:pPr lvl="2" eaLnBrk="1" hangingPunct="1">
              <a:spcBef>
                <a:spcPts val="1000"/>
              </a:spcBef>
            </a:pPr>
            <a:r>
              <a:rPr lang="ja-JP" altLang="en-US" sz="2000" dirty="0"/>
              <a:t>③官僚制の</a:t>
            </a:r>
            <a:r>
              <a:rPr lang="ja-JP" altLang="en-US" sz="2000" dirty="0">
                <a:solidFill>
                  <a:srgbClr val="FF0000"/>
                </a:solidFill>
              </a:rPr>
              <a:t>逆機能</a:t>
            </a:r>
            <a:r>
              <a:rPr lang="ja-JP" altLang="en-US" sz="2000" dirty="0"/>
              <a:t>現象</a:t>
            </a:r>
            <a:endParaRPr lang="en-US" altLang="ja-JP" sz="2000" dirty="0"/>
          </a:p>
          <a:p>
            <a:pPr lvl="3" eaLnBrk="1" hangingPunct="1">
              <a:spcBef>
                <a:spcPts val="1000"/>
              </a:spcBef>
            </a:pPr>
            <a:r>
              <a:rPr lang="ja-JP" altLang="en-US" dirty="0"/>
              <a:t>本来は</a:t>
            </a:r>
            <a:r>
              <a:rPr lang="ja-JP" altLang="en-US" dirty="0">
                <a:solidFill>
                  <a:srgbClr val="FF0000"/>
                </a:solidFill>
              </a:rPr>
              <a:t>合理</a:t>
            </a:r>
            <a:r>
              <a:rPr lang="ja-JP" altLang="en-US" dirty="0"/>
              <a:t>的なはずの官僚制が</a:t>
            </a:r>
            <a:r>
              <a:rPr lang="ja-JP" altLang="en-US" dirty="0">
                <a:solidFill>
                  <a:srgbClr val="FF0000"/>
                </a:solidFill>
              </a:rPr>
              <a:t>非効率</a:t>
            </a:r>
            <a:r>
              <a:rPr lang="ja-JP" altLang="en-US" dirty="0"/>
              <a:t>となること</a:t>
            </a:r>
            <a:endParaRPr lang="en-US" altLang="ja-JP" dirty="0"/>
          </a:p>
          <a:p>
            <a:pPr lvl="3" eaLnBrk="1" hangingPunct="1">
              <a:spcBef>
                <a:spcPts val="1000"/>
              </a:spcBef>
            </a:pPr>
            <a:r>
              <a:rPr lang="ja-JP" altLang="en-US" dirty="0"/>
              <a:t>逆機能現象を生む状況</a:t>
            </a:r>
            <a:endParaRPr lang="en-US" altLang="ja-JP" dirty="0"/>
          </a:p>
          <a:p>
            <a:pPr lvl="4" eaLnBrk="1" hangingPunct="1">
              <a:spcBef>
                <a:spcPts val="1000"/>
              </a:spcBef>
            </a:pPr>
            <a:r>
              <a:rPr lang="ja-JP" altLang="en-US" dirty="0">
                <a:solidFill>
                  <a:srgbClr val="FF0000"/>
                </a:solidFill>
              </a:rPr>
              <a:t>形式</a:t>
            </a:r>
            <a:r>
              <a:rPr lang="ja-JP" altLang="en-US" dirty="0"/>
              <a:t>主義（</a:t>
            </a:r>
            <a:r>
              <a:rPr lang="en-US" altLang="ja-JP" dirty="0"/>
              <a:t>=</a:t>
            </a:r>
            <a:r>
              <a:rPr lang="ja-JP" altLang="en-US" dirty="0"/>
              <a:t>原則主義）：規則遵守が強調されそれ自体が</a:t>
            </a:r>
            <a:r>
              <a:rPr lang="ja-JP" altLang="en-US" dirty="0">
                <a:solidFill>
                  <a:srgbClr val="FF0000"/>
                </a:solidFill>
              </a:rPr>
              <a:t>目的</a:t>
            </a:r>
            <a:r>
              <a:rPr lang="ja-JP" altLang="en-US" dirty="0"/>
              <a:t>化</a:t>
            </a:r>
            <a:endParaRPr lang="en-US" altLang="ja-JP" dirty="0"/>
          </a:p>
          <a:p>
            <a:pPr lvl="4" eaLnBrk="1" hangingPunct="1">
              <a:spcBef>
                <a:spcPts val="1000"/>
              </a:spcBef>
            </a:pPr>
            <a:r>
              <a:rPr lang="ja-JP" altLang="en-US" dirty="0">
                <a:solidFill>
                  <a:srgbClr val="FF0000"/>
                </a:solidFill>
              </a:rPr>
              <a:t>事なかれ</a:t>
            </a:r>
            <a:r>
              <a:rPr lang="ja-JP" altLang="en-US" dirty="0"/>
              <a:t>主義：責任</a:t>
            </a:r>
            <a:r>
              <a:rPr lang="ja-JP" altLang="en-US" dirty="0">
                <a:solidFill>
                  <a:srgbClr val="FF0000"/>
                </a:solidFill>
              </a:rPr>
              <a:t>回避</a:t>
            </a:r>
            <a:r>
              <a:rPr lang="ja-JP" altLang="en-US" dirty="0"/>
              <a:t>のため、例外的・革新的な行動を</a:t>
            </a:r>
            <a:r>
              <a:rPr lang="ja-JP" altLang="en-US" dirty="0">
                <a:solidFill>
                  <a:srgbClr val="FF0000"/>
                </a:solidFill>
              </a:rPr>
              <a:t>回避</a:t>
            </a:r>
            <a:endParaRPr lang="en-US" altLang="ja-JP" dirty="0">
              <a:solidFill>
                <a:srgbClr val="FF0000"/>
              </a:solidFill>
            </a:endParaRPr>
          </a:p>
          <a:p>
            <a:pPr lvl="4" eaLnBrk="1" hangingPunct="1">
              <a:spcBef>
                <a:spcPts val="1000"/>
              </a:spcBef>
            </a:pPr>
            <a:r>
              <a:rPr lang="ja-JP" altLang="en-US" dirty="0">
                <a:solidFill>
                  <a:srgbClr val="FF0000"/>
                </a:solidFill>
              </a:rPr>
              <a:t>セクショナリズム</a:t>
            </a:r>
            <a:r>
              <a:rPr lang="ja-JP" altLang="en-US" dirty="0"/>
              <a:t>：部門別の専門化と権限委譲が自分の所属する部門</a:t>
            </a:r>
            <a:br>
              <a:rPr lang="en-US" altLang="ja-JP" dirty="0"/>
            </a:br>
            <a:r>
              <a:rPr lang="ja-JP" altLang="en-US" dirty="0"/>
              <a:t>　　　　　　　　　　　の利益を</a:t>
            </a:r>
            <a:r>
              <a:rPr lang="ja-JP" altLang="en-US" dirty="0">
                <a:solidFill>
                  <a:srgbClr val="FF0000"/>
                </a:solidFill>
              </a:rPr>
              <a:t>優先</a:t>
            </a:r>
            <a:r>
              <a:rPr lang="ja-JP" altLang="en-US" dirty="0"/>
              <a:t>させ、部門間</a:t>
            </a:r>
            <a:r>
              <a:rPr lang="ja-JP" altLang="en-US" dirty="0">
                <a:solidFill>
                  <a:srgbClr val="FF0000"/>
                </a:solidFill>
              </a:rPr>
              <a:t>対立</a:t>
            </a:r>
            <a:r>
              <a:rPr lang="ja-JP" altLang="en-US" dirty="0"/>
              <a:t>を生む現象</a:t>
            </a:r>
            <a:endParaRPr lang="en-US" altLang="ja-JP" dirty="0"/>
          </a:p>
          <a:p>
            <a:pPr lvl="4" eaLnBrk="1" hangingPunct="1">
              <a:spcBef>
                <a:spcPts val="1000"/>
              </a:spcBef>
            </a:pPr>
            <a:r>
              <a:rPr lang="ja-JP" altLang="en-US" dirty="0">
                <a:solidFill>
                  <a:srgbClr val="FF0000"/>
                </a:solidFill>
              </a:rPr>
              <a:t>員数</a:t>
            </a:r>
            <a:r>
              <a:rPr lang="ja-JP" altLang="en-US" dirty="0"/>
              <a:t>主義：組織メンバーが、その場</a:t>
            </a:r>
            <a:r>
              <a:rPr lang="ja-JP" altLang="en-US" dirty="0">
                <a:solidFill>
                  <a:srgbClr val="FF0000"/>
                </a:solidFill>
              </a:rPr>
              <a:t>しのぎ</a:t>
            </a:r>
            <a:r>
              <a:rPr lang="ja-JP" altLang="en-US" dirty="0"/>
              <a:t>やごまかしで、つじつま</a:t>
            </a:r>
            <a:br>
              <a:rPr lang="en-US" altLang="ja-JP" dirty="0"/>
            </a:br>
            <a:r>
              <a:rPr lang="ja-JP" altLang="en-US" dirty="0"/>
              <a:t>　　　　　　　合わせをし、上司や企業トップに都合のよい</a:t>
            </a:r>
            <a:r>
              <a:rPr lang="ja-JP" altLang="en-US" dirty="0">
                <a:solidFill>
                  <a:srgbClr val="FF0000"/>
                </a:solidFill>
              </a:rPr>
              <a:t>情報</a:t>
            </a:r>
            <a:r>
              <a:rPr lang="ja-JP" altLang="en-US" dirty="0"/>
              <a:t>だけ</a:t>
            </a:r>
            <a:br>
              <a:rPr lang="en-US" altLang="ja-JP" dirty="0"/>
            </a:br>
            <a:r>
              <a:rPr lang="ja-JP" altLang="en-US" dirty="0"/>
              <a:t>　　　　　　　を報告するような現象</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a:p>
        </p:txBody>
      </p:sp>
      <p:sp>
        <p:nvSpPr>
          <p:cNvPr id="6" name="スライド番号プレースホルダ 5"/>
          <p:cNvSpPr>
            <a:spLocks noGrp="1"/>
          </p:cNvSpPr>
          <p:nvPr>
            <p:ph type="sldNum" sz="quarter" idx="12"/>
          </p:nvPr>
        </p:nvSpPr>
        <p:spPr/>
        <p:txBody>
          <a:bodyPr/>
          <a:lstStyle/>
          <a:p>
            <a:pPr>
              <a:defRPr/>
            </a:pPr>
            <a:fld id="{DC559A1E-0E56-4F0C-A200-AB75D2086213}" type="slidenum">
              <a:rPr lang="en-US" altLang="ja-JP"/>
              <a:pPr>
                <a:defRPr/>
              </a:pPr>
              <a:t>2</a:t>
            </a:fld>
            <a:endParaRPr lang="en-US" altLang="ja-JP"/>
          </a:p>
        </p:txBody>
      </p:sp>
      <p:sp>
        <p:nvSpPr>
          <p:cNvPr id="15364" name="Rectangle 2"/>
          <p:cNvSpPr>
            <a:spLocks noGrp="1" noChangeArrowheads="1"/>
          </p:cNvSpPr>
          <p:nvPr>
            <p:ph type="title"/>
          </p:nvPr>
        </p:nvSpPr>
        <p:spPr>
          <a:xfrm>
            <a:off x="569913" y="431800"/>
            <a:ext cx="8229600" cy="1252538"/>
          </a:xfrm>
        </p:spPr>
        <p:txBody>
          <a:bodyPr/>
          <a:lstStyle/>
          <a:p>
            <a:pPr eaLnBrk="1" hangingPunct="1"/>
            <a:r>
              <a:rPr lang="ja-JP" altLang="en-US" dirty="0"/>
              <a:t>１</a:t>
            </a:r>
            <a:r>
              <a:rPr lang="ja-JP" altLang="en-US" sz="4400" dirty="0"/>
              <a:t>．近代組織論</a:t>
            </a:r>
            <a:r>
              <a:rPr lang="en-US" altLang="ja-JP" sz="4400" dirty="0"/>
              <a:t>-1</a:t>
            </a:r>
            <a:endParaRPr lang="ja-JP" altLang="en-US" sz="4400" dirty="0"/>
          </a:p>
        </p:txBody>
      </p:sp>
      <p:sp>
        <p:nvSpPr>
          <p:cNvPr id="4101" name="Rectangle 3"/>
          <p:cNvSpPr>
            <a:spLocks noGrp="1" noChangeArrowheads="1"/>
          </p:cNvSpPr>
          <p:nvPr>
            <p:ph type="body" idx="1"/>
          </p:nvPr>
        </p:nvSpPr>
        <p:spPr>
          <a:xfrm>
            <a:off x="513708" y="1386369"/>
            <a:ext cx="8630292" cy="4952785"/>
          </a:xfrm>
        </p:spPr>
        <p:txBody>
          <a:bodyPr/>
          <a:lstStyle/>
          <a:p>
            <a:pPr eaLnBrk="1" hangingPunct="1">
              <a:spcBef>
                <a:spcPts val="1000"/>
              </a:spcBef>
            </a:pPr>
            <a:r>
              <a:rPr lang="en-US" altLang="ja-JP" dirty="0"/>
              <a:t>(1)</a:t>
            </a:r>
            <a:r>
              <a:rPr lang="ja-JP" altLang="en-US" dirty="0"/>
              <a:t>　バーナードの組織論</a:t>
            </a:r>
            <a:r>
              <a:rPr lang="en-US" altLang="ja-JP" dirty="0"/>
              <a:t>-1</a:t>
            </a:r>
          </a:p>
          <a:p>
            <a:pPr lvl="1" eaLnBrk="1" hangingPunct="1">
              <a:spcBef>
                <a:spcPts val="1000"/>
              </a:spcBef>
            </a:pPr>
            <a:r>
              <a:rPr lang="ja-JP" altLang="en-US" dirty="0"/>
              <a:t>組織とは</a:t>
            </a:r>
            <a:endParaRPr lang="en-US" altLang="ja-JP" dirty="0"/>
          </a:p>
          <a:p>
            <a:pPr lvl="2" eaLnBrk="1" hangingPunct="1">
              <a:spcBef>
                <a:spcPts val="1000"/>
              </a:spcBef>
            </a:pPr>
            <a:r>
              <a:rPr lang="ja-JP" altLang="en-US" dirty="0"/>
              <a:t>孤立した人間の集団でなく</a:t>
            </a:r>
            <a:r>
              <a:rPr lang="ja-JP" altLang="en-US" dirty="0">
                <a:solidFill>
                  <a:srgbClr val="FF0000"/>
                </a:solidFill>
              </a:rPr>
              <a:t>相互</a:t>
            </a:r>
            <a:r>
              <a:rPr lang="ja-JP" altLang="en-US" dirty="0"/>
              <a:t>に影響を及ぼし合いながら成立</a:t>
            </a:r>
            <a:br>
              <a:rPr lang="en-US" altLang="ja-JP" dirty="0"/>
            </a:br>
            <a:r>
              <a:rPr lang="ja-JP" altLang="en-US" dirty="0"/>
              <a:t>する体系（</a:t>
            </a:r>
            <a:r>
              <a:rPr lang="en-US" altLang="ja-JP" dirty="0"/>
              <a:t>=</a:t>
            </a:r>
            <a:r>
              <a:rPr lang="ja-JP" altLang="en-US" dirty="0">
                <a:solidFill>
                  <a:srgbClr val="FF0000"/>
                </a:solidFill>
              </a:rPr>
              <a:t>システム</a:t>
            </a:r>
            <a:r>
              <a:rPr lang="ja-JP" altLang="en-US" dirty="0"/>
              <a:t>）</a:t>
            </a:r>
            <a:endParaRPr lang="en-US" altLang="ja-JP" dirty="0"/>
          </a:p>
          <a:p>
            <a:pPr lvl="1" eaLnBrk="1" hangingPunct="1">
              <a:spcBef>
                <a:spcPts val="1000"/>
              </a:spcBef>
            </a:pPr>
            <a:r>
              <a:rPr lang="ja-JP" altLang="en-US" dirty="0"/>
              <a:t>①　バーナードの人間観</a:t>
            </a:r>
            <a:endParaRPr lang="en-US" altLang="ja-JP" dirty="0"/>
          </a:p>
          <a:p>
            <a:pPr lvl="2" eaLnBrk="1" hangingPunct="1">
              <a:spcBef>
                <a:spcPts val="1000"/>
              </a:spcBef>
            </a:pPr>
            <a:r>
              <a:rPr lang="ja-JP" altLang="en-US" dirty="0"/>
              <a:t>全人：理性と感情をもち、個人としての</a:t>
            </a:r>
            <a:r>
              <a:rPr lang="ja-JP" altLang="en-US" dirty="0">
                <a:solidFill>
                  <a:srgbClr val="FF0000"/>
                </a:solidFill>
              </a:rPr>
              <a:t>人格</a:t>
            </a:r>
            <a:r>
              <a:rPr lang="ja-JP" altLang="en-US" dirty="0"/>
              <a:t>と</a:t>
            </a:r>
            <a:r>
              <a:rPr lang="ja-JP" altLang="en-US" dirty="0">
                <a:solidFill>
                  <a:srgbClr val="FF0000"/>
                </a:solidFill>
              </a:rPr>
              <a:t>社会</a:t>
            </a:r>
            <a:r>
              <a:rPr lang="ja-JP" altLang="en-US" dirty="0"/>
              <a:t>性を有す</a:t>
            </a:r>
            <a:endParaRPr lang="en-US" altLang="ja-JP" dirty="0"/>
          </a:p>
          <a:p>
            <a:pPr marL="671513" lvl="2" indent="0" eaLnBrk="1" hangingPunct="1">
              <a:spcBef>
                <a:spcPts val="1000"/>
              </a:spcBef>
              <a:buNone/>
            </a:pPr>
            <a:r>
              <a:rPr lang="ja-JP" altLang="en-US" dirty="0">
                <a:solidFill>
                  <a:srgbClr val="FF0000"/>
                </a:solidFill>
              </a:rPr>
              <a:t>　 </a:t>
            </a:r>
            <a:r>
              <a:rPr lang="ja-JP" altLang="en-US" dirty="0"/>
              <a:t>⇒</a:t>
            </a:r>
            <a:r>
              <a:rPr lang="ja-JP" altLang="en-US" dirty="0">
                <a:solidFill>
                  <a:srgbClr val="FF0000"/>
                </a:solidFill>
              </a:rPr>
              <a:t>合理</a:t>
            </a:r>
            <a:r>
              <a:rPr lang="ja-JP" altLang="en-US" dirty="0"/>
              <a:t>的であろうとするが、完全に合理的には</a:t>
            </a:r>
            <a:r>
              <a:rPr lang="ja-JP" altLang="en-US" dirty="0">
                <a:solidFill>
                  <a:srgbClr val="FF0000"/>
                </a:solidFill>
              </a:rPr>
              <a:t>なりえない</a:t>
            </a:r>
            <a:endParaRPr lang="en-US" altLang="ja-JP" dirty="0">
              <a:solidFill>
                <a:srgbClr val="FF0000"/>
              </a:solidFill>
            </a:endParaRPr>
          </a:p>
          <a:p>
            <a:pPr lvl="1" eaLnBrk="1" hangingPunct="1">
              <a:spcBef>
                <a:spcPts val="1000"/>
              </a:spcBef>
            </a:pPr>
            <a:r>
              <a:rPr lang="ja-JP" altLang="en-US" dirty="0"/>
              <a:t>②　協働体系</a:t>
            </a:r>
            <a:endParaRPr lang="en-US" altLang="ja-JP" dirty="0"/>
          </a:p>
          <a:p>
            <a:pPr lvl="2" eaLnBrk="1" hangingPunct="1">
              <a:spcBef>
                <a:spcPts val="1000"/>
              </a:spcBef>
            </a:pPr>
            <a:r>
              <a:rPr lang="ja-JP" altLang="en-US" dirty="0"/>
              <a:t>協働とは：複数の人間が協力して１つの</a:t>
            </a:r>
            <a:r>
              <a:rPr lang="ja-JP" altLang="en-US" dirty="0">
                <a:solidFill>
                  <a:srgbClr val="FF0000"/>
                </a:solidFill>
              </a:rPr>
              <a:t>目標</a:t>
            </a:r>
            <a:r>
              <a:rPr lang="ja-JP" altLang="en-US" dirty="0"/>
              <a:t>のために働くこと</a:t>
            </a:r>
            <a:endParaRPr lang="en-US" altLang="ja-JP" dirty="0"/>
          </a:p>
          <a:p>
            <a:pPr lvl="2" eaLnBrk="1" hangingPunct="1">
              <a:spcBef>
                <a:spcPts val="1000"/>
              </a:spcBef>
            </a:pPr>
            <a:r>
              <a:rPr lang="ja-JP" altLang="en-US" dirty="0">
                <a:solidFill>
                  <a:srgbClr val="FF0000"/>
                </a:solidFill>
              </a:rPr>
              <a:t>協働体系</a:t>
            </a:r>
            <a:r>
              <a:rPr lang="ja-JP" altLang="en-US" dirty="0"/>
              <a:t>とは：</a:t>
            </a:r>
            <a:r>
              <a:rPr lang="ja-JP" altLang="en-US" dirty="0">
                <a:solidFill>
                  <a:srgbClr val="FF0000"/>
                </a:solidFill>
              </a:rPr>
              <a:t>協働</a:t>
            </a:r>
            <a:r>
              <a:rPr lang="ja-JP" altLang="en-US" dirty="0"/>
              <a:t>のための</a:t>
            </a:r>
            <a:r>
              <a:rPr lang="ja-JP" altLang="en-US" dirty="0">
                <a:solidFill>
                  <a:srgbClr val="FF0000"/>
                </a:solidFill>
              </a:rPr>
              <a:t>仕組み</a:t>
            </a:r>
            <a:endParaRPr lang="en-US" altLang="ja-JP" dirty="0">
              <a:solidFill>
                <a:srgbClr val="FF0000"/>
              </a:solidFill>
            </a:endParaRPr>
          </a:p>
          <a:p>
            <a:pPr marL="671513" lvl="2" indent="0" eaLnBrk="1" hangingPunct="1">
              <a:spcBef>
                <a:spcPts val="1000"/>
              </a:spcBef>
              <a:buNone/>
            </a:pPr>
            <a:r>
              <a:rPr lang="ja-JP" altLang="en-US" dirty="0">
                <a:solidFill>
                  <a:srgbClr val="FF0000"/>
                </a:solidFill>
              </a:rPr>
              <a:t>　</a:t>
            </a:r>
            <a:r>
              <a:rPr lang="ja-JP" altLang="en-US" dirty="0"/>
              <a:t>⇒協働体系の</a:t>
            </a:r>
            <a:r>
              <a:rPr lang="ja-JP" altLang="en-US" dirty="0">
                <a:solidFill>
                  <a:srgbClr val="FF0000"/>
                </a:solidFill>
              </a:rPr>
              <a:t>中核</a:t>
            </a:r>
            <a:r>
              <a:rPr lang="ja-JP" altLang="en-US" dirty="0"/>
              <a:t>が組織</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77069F82-0DB8-4E95-A013-99C4EA5BB8D3}" type="slidenum">
              <a:rPr lang="en-US" altLang="ja-JP"/>
              <a:pPr>
                <a:defRPr/>
              </a:pPr>
              <a:t>20</a:t>
            </a:fld>
            <a:endParaRPr lang="en-US" altLang="ja-JP" dirty="0"/>
          </a:p>
        </p:txBody>
      </p:sp>
      <p:sp>
        <p:nvSpPr>
          <p:cNvPr id="7172" name="Rectangle 2"/>
          <p:cNvSpPr>
            <a:spLocks noGrp="1" noChangeArrowheads="1"/>
          </p:cNvSpPr>
          <p:nvPr>
            <p:ph type="title"/>
          </p:nvPr>
        </p:nvSpPr>
        <p:spPr>
          <a:xfrm>
            <a:off x="569913" y="392044"/>
            <a:ext cx="8229600" cy="1252538"/>
          </a:xfrm>
        </p:spPr>
        <p:txBody>
          <a:bodyPr/>
          <a:lstStyle/>
          <a:p>
            <a:pPr eaLnBrk="1" hangingPunct="1"/>
            <a:r>
              <a:rPr lang="ja-JP" altLang="en-US" sz="4400" dirty="0"/>
              <a:t>３．組織デザイン</a:t>
            </a:r>
            <a:r>
              <a:rPr lang="en-US" altLang="ja-JP" sz="4400" dirty="0"/>
              <a:t>-4</a:t>
            </a:r>
            <a:endParaRPr lang="ja-JP" altLang="en-US" sz="4400" dirty="0"/>
          </a:p>
        </p:txBody>
      </p:sp>
      <p:sp>
        <p:nvSpPr>
          <p:cNvPr id="4101" name="Rectangle 3"/>
          <p:cNvSpPr>
            <a:spLocks noGrp="1" noChangeArrowheads="1"/>
          </p:cNvSpPr>
          <p:nvPr>
            <p:ph type="body" idx="1"/>
          </p:nvPr>
        </p:nvSpPr>
        <p:spPr>
          <a:xfrm>
            <a:off x="532563" y="1382647"/>
            <a:ext cx="8611436" cy="5019040"/>
          </a:xfrm>
        </p:spPr>
        <p:txBody>
          <a:bodyPr/>
          <a:lstStyle/>
          <a:p>
            <a:pPr eaLnBrk="1" hangingPunct="1">
              <a:spcBef>
                <a:spcPts val="1000"/>
              </a:spcBef>
            </a:pPr>
            <a:r>
              <a:rPr lang="ja-JP" altLang="en-US" sz="2800" dirty="0"/>
              <a:t>チャンドラーの理論</a:t>
            </a:r>
            <a:endParaRPr lang="en-US" altLang="ja-JP" sz="2800" dirty="0"/>
          </a:p>
          <a:p>
            <a:pPr lvl="1" eaLnBrk="1" hangingPunct="1">
              <a:spcBef>
                <a:spcPts val="1000"/>
              </a:spcBef>
            </a:pPr>
            <a:r>
              <a:rPr lang="ja-JP" altLang="en-US" sz="2400" dirty="0"/>
              <a:t>組織は戦略に従う</a:t>
            </a:r>
            <a:endParaRPr lang="en-US" altLang="ja-JP" sz="2400" dirty="0"/>
          </a:p>
          <a:p>
            <a:pPr lvl="2" eaLnBrk="1" hangingPunct="1">
              <a:spcBef>
                <a:spcPts val="1000"/>
              </a:spcBef>
            </a:pPr>
            <a:r>
              <a:rPr lang="ja-JP" altLang="en-US" sz="2000" dirty="0"/>
              <a:t>企業は成長の仕方が異なり、それぞれの成長の仕方に応じて</a:t>
            </a:r>
            <a:br>
              <a:rPr lang="en-US" altLang="ja-JP" sz="2000" dirty="0"/>
            </a:br>
            <a:r>
              <a:rPr lang="ja-JP" altLang="en-US" sz="2000" dirty="0"/>
              <a:t>組織構造が</a:t>
            </a:r>
            <a:r>
              <a:rPr lang="ja-JP" altLang="en-US" sz="2000" dirty="0">
                <a:solidFill>
                  <a:srgbClr val="FF0000"/>
                </a:solidFill>
              </a:rPr>
              <a:t>設計</a:t>
            </a:r>
            <a:r>
              <a:rPr lang="ja-JP" altLang="en-US" sz="2000" dirty="0"/>
              <a:t>されるとする理論</a:t>
            </a:r>
            <a:endParaRPr lang="en-US" altLang="ja-JP" sz="2000" dirty="0"/>
          </a:p>
          <a:p>
            <a:pPr lvl="1" eaLnBrk="1" hangingPunct="1">
              <a:spcBef>
                <a:spcPts val="1000"/>
              </a:spcBef>
            </a:pPr>
            <a:r>
              <a:rPr lang="ja-JP" altLang="en-US" sz="2400" dirty="0"/>
              <a:t>チャンドラー命題と事例</a:t>
            </a:r>
            <a:endParaRPr lang="en-US" altLang="ja-JP" sz="2400" dirty="0"/>
          </a:p>
          <a:p>
            <a:pPr lvl="2" eaLnBrk="1" hangingPunct="1">
              <a:spcBef>
                <a:spcPts val="1000"/>
              </a:spcBef>
            </a:pPr>
            <a:r>
              <a:rPr lang="ja-JP" altLang="en-US" dirty="0"/>
              <a:t>環境⇒（決定）⇒戦略⇒（決定）⇒組織</a:t>
            </a:r>
            <a:r>
              <a:rPr lang="ja-JP" altLang="en-US" dirty="0">
                <a:solidFill>
                  <a:srgbClr val="FF0000"/>
                </a:solidFill>
              </a:rPr>
              <a:t>構造</a:t>
            </a:r>
            <a:r>
              <a:rPr lang="ja-JP" altLang="en-US" dirty="0"/>
              <a:t>が決定</a:t>
            </a:r>
            <a:endParaRPr lang="en-US" altLang="ja-JP" dirty="0"/>
          </a:p>
          <a:p>
            <a:pPr lvl="2" eaLnBrk="1" hangingPunct="1">
              <a:spcBef>
                <a:spcPts val="1000"/>
              </a:spcBef>
            </a:pPr>
            <a:r>
              <a:rPr lang="ja-JP" altLang="en-US" dirty="0"/>
              <a:t>３つの事例</a:t>
            </a:r>
            <a:endParaRPr lang="en-US" altLang="ja-JP" dirty="0"/>
          </a:p>
          <a:p>
            <a:pPr lvl="3" eaLnBrk="1" hangingPunct="1">
              <a:spcBef>
                <a:spcPts val="1000"/>
              </a:spcBef>
            </a:pPr>
            <a:r>
              <a:rPr lang="ja-JP" altLang="en-US" dirty="0"/>
              <a:t>①企業の量的拡大⇒</a:t>
            </a:r>
            <a:r>
              <a:rPr lang="en-US" altLang="ja-JP" dirty="0"/>
              <a:t>1</a:t>
            </a:r>
            <a:r>
              <a:rPr lang="ja-JP" altLang="en-US" dirty="0"/>
              <a:t>地域で職能を担当する管理部門の</a:t>
            </a:r>
            <a:r>
              <a:rPr lang="ja-JP" altLang="en-US" dirty="0">
                <a:solidFill>
                  <a:srgbClr val="FF0000"/>
                </a:solidFill>
              </a:rPr>
              <a:t>新設</a:t>
            </a:r>
            <a:r>
              <a:rPr lang="ja-JP" altLang="en-US" dirty="0"/>
              <a:t>を促す</a:t>
            </a:r>
            <a:br>
              <a:rPr lang="en-US" altLang="ja-JP" dirty="0"/>
            </a:br>
            <a:r>
              <a:rPr lang="ja-JP" altLang="en-US" dirty="0"/>
              <a:t>　⇒企業が地域的に</a:t>
            </a:r>
            <a:r>
              <a:rPr lang="ja-JP" altLang="en-US" dirty="0">
                <a:solidFill>
                  <a:srgbClr val="FF0000"/>
                </a:solidFill>
              </a:rPr>
              <a:t>分散</a:t>
            </a:r>
            <a:r>
              <a:rPr lang="ja-JP" altLang="en-US" dirty="0"/>
              <a:t>⇒各地域のビジネス</a:t>
            </a:r>
            <a:r>
              <a:rPr lang="ja-JP" altLang="en-US" dirty="0">
                <a:solidFill>
                  <a:srgbClr val="FF0000"/>
                </a:solidFill>
              </a:rPr>
              <a:t>拠点</a:t>
            </a:r>
            <a:r>
              <a:rPr lang="ja-JP" altLang="en-US" dirty="0"/>
              <a:t>の管理部門が必要</a:t>
            </a:r>
            <a:endParaRPr lang="en-US" altLang="ja-JP" dirty="0"/>
          </a:p>
          <a:p>
            <a:pPr lvl="3" eaLnBrk="1" hangingPunct="1">
              <a:spcBef>
                <a:spcPts val="1000"/>
              </a:spcBef>
            </a:pPr>
            <a:r>
              <a:rPr lang="ja-JP" altLang="en-US" dirty="0"/>
              <a:t>②企業が新職能分野へ</a:t>
            </a:r>
            <a:r>
              <a:rPr lang="ja-JP" altLang="en-US" dirty="0">
                <a:solidFill>
                  <a:srgbClr val="FF0000"/>
                </a:solidFill>
              </a:rPr>
              <a:t>進出</a:t>
            </a:r>
            <a:r>
              <a:rPr lang="ja-JP" altLang="en-US" dirty="0"/>
              <a:t>すれば組織構造は</a:t>
            </a:r>
            <a:r>
              <a:rPr lang="ja-JP" altLang="en-US" dirty="0">
                <a:solidFill>
                  <a:srgbClr val="FF0000"/>
                </a:solidFill>
              </a:rPr>
              <a:t>職能別</a:t>
            </a:r>
            <a:r>
              <a:rPr lang="ja-JP" altLang="en-US" dirty="0"/>
              <a:t>組織となる</a:t>
            </a:r>
            <a:endParaRPr lang="en-US" altLang="ja-JP" dirty="0"/>
          </a:p>
          <a:p>
            <a:pPr lvl="3" eaLnBrk="1" hangingPunct="1">
              <a:spcBef>
                <a:spcPts val="1000"/>
              </a:spcBef>
            </a:pPr>
            <a:r>
              <a:rPr lang="ja-JP" altLang="en-US" dirty="0"/>
              <a:t>③企業が大規模化⇒製品</a:t>
            </a:r>
            <a:r>
              <a:rPr lang="ja-JP" altLang="en-US" dirty="0">
                <a:solidFill>
                  <a:srgbClr val="FF0000"/>
                </a:solidFill>
              </a:rPr>
              <a:t>多角</a:t>
            </a:r>
            <a:r>
              <a:rPr lang="ja-JP" altLang="en-US" dirty="0"/>
              <a:t>化や</a:t>
            </a:r>
            <a:r>
              <a:rPr lang="ja-JP" altLang="en-US" dirty="0">
                <a:solidFill>
                  <a:srgbClr val="FF0000"/>
                </a:solidFill>
              </a:rPr>
              <a:t>国際</a:t>
            </a:r>
            <a:r>
              <a:rPr lang="ja-JP" altLang="en-US" dirty="0"/>
              <a:t>的な規模拡大を目指す</a:t>
            </a:r>
            <a:br>
              <a:rPr lang="en-US" altLang="ja-JP" dirty="0"/>
            </a:br>
            <a:r>
              <a:rPr lang="ja-JP" altLang="en-US" dirty="0"/>
              <a:t>　⇒</a:t>
            </a:r>
            <a:r>
              <a:rPr lang="ja-JP" altLang="en-US" dirty="0">
                <a:solidFill>
                  <a:srgbClr val="FF0000"/>
                </a:solidFill>
              </a:rPr>
              <a:t>事業部制</a:t>
            </a:r>
            <a:r>
              <a:rPr lang="ja-JP" altLang="en-US" dirty="0"/>
              <a:t>組織が選択</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F0DA7523-C38B-4FB4-AF88-2F11776EE9BE}" type="slidenum">
              <a:rPr lang="en-US" altLang="ja-JP"/>
              <a:pPr>
                <a:defRPr/>
              </a:pPr>
              <a:t>21</a:t>
            </a:fld>
            <a:endParaRPr lang="en-US" altLang="ja-JP" dirty="0"/>
          </a:p>
        </p:txBody>
      </p:sp>
      <p:sp>
        <p:nvSpPr>
          <p:cNvPr id="8196" name="Rectangle 2"/>
          <p:cNvSpPr>
            <a:spLocks noGrp="1" noChangeArrowheads="1"/>
          </p:cNvSpPr>
          <p:nvPr>
            <p:ph type="title"/>
          </p:nvPr>
        </p:nvSpPr>
        <p:spPr>
          <a:xfrm>
            <a:off x="569913" y="292654"/>
            <a:ext cx="8229600" cy="1252538"/>
          </a:xfrm>
        </p:spPr>
        <p:txBody>
          <a:bodyPr/>
          <a:lstStyle/>
          <a:p>
            <a:pPr eaLnBrk="1" hangingPunct="1"/>
            <a:r>
              <a:rPr lang="ja-JP" altLang="en-US" sz="4400" dirty="0"/>
              <a:t>３．組織デザイン</a:t>
            </a:r>
            <a:r>
              <a:rPr lang="en-US" altLang="ja-JP" sz="4400" dirty="0"/>
              <a:t>-5</a:t>
            </a:r>
            <a:endParaRPr lang="ja-JP" altLang="en-US" sz="4400" dirty="0"/>
          </a:p>
        </p:txBody>
      </p:sp>
      <p:sp>
        <p:nvSpPr>
          <p:cNvPr id="4101" name="Rectangle 3"/>
          <p:cNvSpPr>
            <a:spLocks noGrp="1" noChangeArrowheads="1"/>
          </p:cNvSpPr>
          <p:nvPr>
            <p:ph type="body" idx="1"/>
          </p:nvPr>
        </p:nvSpPr>
        <p:spPr>
          <a:xfrm>
            <a:off x="532563" y="1162797"/>
            <a:ext cx="8611437" cy="5248054"/>
          </a:xfrm>
        </p:spPr>
        <p:txBody>
          <a:bodyPr/>
          <a:lstStyle/>
          <a:p>
            <a:pPr eaLnBrk="1" hangingPunct="1">
              <a:spcBef>
                <a:spcPts val="500"/>
              </a:spcBef>
            </a:pPr>
            <a:r>
              <a:rPr lang="ja-JP" altLang="en-US" sz="2800" dirty="0"/>
              <a:t>コンティンジェンシー理論</a:t>
            </a:r>
            <a:endParaRPr lang="en-US" altLang="ja-JP" sz="2800" dirty="0"/>
          </a:p>
          <a:p>
            <a:pPr lvl="1" eaLnBrk="1" hangingPunct="1">
              <a:spcBef>
                <a:spcPts val="500"/>
              </a:spcBef>
            </a:pPr>
            <a:r>
              <a:rPr lang="ja-JP" altLang="en-US" sz="2400" dirty="0"/>
              <a:t>コンティンジェンシー理論とは</a:t>
            </a:r>
            <a:endParaRPr lang="en-US" altLang="ja-JP" sz="2400" dirty="0"/>
          </a:p>
          <a:p>
            <a:pPr lvl="2" eaLnBrk="1" hangingPunct="1">
              <a:spcBef>
                <a:spcPts val="500"/>
              </a:spcBef>
            </a:pPr>
            <a:r>
              <a:rPr lang="ja-JP" altLang="en-US" dirty="0"/>
              <a:t>古典的組織論に対し</a:t>
            </a:r>
            <a:r>
              <a:rPr lang="ja-JP" altLang="en-US" dirty="0">
                <a:solidFill>
                  <a:srgbClr val="FF0000"/>
                </a:solidFill>
              </a:rPr>
              <a:t>環境</a:t>
            </a:r>
            <a:r>
              <a:rPr lang="ja-JP" altLang="en-US" dirty="0"/>
              <a:t>が異なれば有効な組織</a:t>
            </a:r>
            <a:r>
              <a:rPr lang="ja-JP" altLang="en-US" dirty="0">
                <a:solidFill>
                  <a:srgbClr val="FF0000"/>
                </a:solidFill>
              </a:rPr>
              <a:t>形態</a:t>
            </a:r>
            <a:r>
              <a:rPr lang="ja-JP" altLang="en-US" dirty="0"/>
              <a:t>も異なる</a:t>
            </a:r>
            <a:br>
              <a:rPr lang="en-US" altLang="ja-JP" dirty="0"/>
            </a:br>
            <a:r>
              <a:rPr lang="ja-JP" altLang="en-US" dirty="0"/>
              <a:t>とする理論（</a:t>
            </a:r>
            <a:r>
              <a:rPr lang="en-US" altLang="ja-JP" dirty="0"/>
              <a:t>1960</a:t>
            </a:r>
            <a:r>
              <a:rPr lang="ja-JP" altLang="en-US" dirty="0"/>
              <a:t>年代）</a:t>
            </a:r>
            <a:endParaRPr lang="en-US" altLang="ja-JP" dirty="0"/>
          </a:p>
          <a:p>
            <a:pPr lvl="2" eaLnBrk="1" hangingPunct="1">
              <a:spcBef>
                <a:spcPts val="500"/>
              </a:spcBef>
            </a:pPr>
            <a:r>
              <a:rPr lang="ja-JP" altLang="en-US" sz="2000" dirty="0"/>
              <a:t>環境に</a:t>
            </a:r>
            <a:r>
              <a:rPr lang="ja-JP" altLang="en-US" sz="2000" dirty="0">
                <a:solidFill>
                  <a:srgbClr val="FF0000"/>
                </a:solidFill>
              </a:rPr>
              <a:t>適合</a:t>
            </a:r>
            <a:r>
              <a:rPr lang="ja-JP" altLang="en-US" sz="2000" dirty="0"/>
              <a:t>的な組織構造の</a:t>
            </a:r>
            <a:r>
              <a:rPr lang="ja-JP" altLang="en-US" sz="2000" dirty="0">
                <a:solidFill>
                  <a:srgbClr val="FF0000"/>
                </a:solidFill>
              </a:rPr>
              <a:t>選択</a:t>
            </a:r>
            <a:r>
              <a:rPr lang="ja-JP" altLang="en-US" sz="2000" dirty="0"/>
              <a:t>が必要である</a:t>
            </a:r>
            <a:endParaRPr lang="en-US" altLang="ja-JP" sz="2000" dirty="0"/>
          </a:p>
          <a:p>
            <a:pPr lvl="1" eaLnBrk="1" hangingPunct="1">
              <a:spcBef>
                <a:spcPts val="500"/>
              </a:spcBef>
            </a:pPr>
            <a:r>
              <a:rPr lang="ja-JP" altLang="en-US" sz="2400" dirty="0"/>
              <a:t>バーンズ</a:t>
            </a:r>
            <a:r>
              <a:rPr lang="en-US" altLang="ja-JP" sz="2400" dirty="0"/>
              <a:t>=</a:t>
            </a:r>
            <a:r>
              <a:rPr lang="ja-JP" altLang="en-US" sz="2400" dirty="0"/>
              <a:t>ストーカーの研究</a:t>
            </a:r>
            <a:endParaRPr lang="en-US" altLang="ja-JP" sz="2400" dirty="0"/>
          </a:p>
          <a:p>
            <a:pPr lvl="2" eaLnBrk="1" hangingPunct="1">
              <a:spcBef>
                <a:spcPts val="500"/>
              </a:spcBef>
            </a:pPr>
            <a:r>
              <a:rPr lang="ja-JP" altLang="en-US" sz="2000" dirty="0"/>
              <a:t>組織には有機的組織と機械的組織がある</a:t>
            </a:r>
            <a:endParaRPr lang="en-US" altLang="ja-JP" sz="2000" dirty="0"/>
          </a:p>
          <a:p>
            <a:pPr lvl="3" eaLnBrk="1" hangingPunct="1">
              <a:spcBef>
                <a:spcPts val="500"/>
              </a:spcBef>
            </a:pPr>
            <a:r>
              <a:rPr lang="ja-JP" altLang="en-US" sz="1800" dirty="0">
                <a:solidFill>
                  <a:srgbClr val="FF0000"/>
                </a:solidFill>
              </a:rPr>
              <a:t>有機</a:t>
            </a:r>
            <a:r>
              <a:rPr lang="ja-JP" altLang="en-US" sz="1800" dirty="0"/>
              <a:t>的組織</a:t>
            </a:r>
            <a:endParaRPr lang="en-US" altLang="ja-JP" sz="1800" dirty="0"/>
          </a:p>
          <a:p>
            <a:pPr lvl="4" eaLnBrk="1" hangingPunct="1">
              <a:spcBef>
                <a:spcPts val="500"/>
              </a:spcBef>
            </a:pPr>
            <a:r>
              <a:rPr lang="ja-JP" altLang="en-US" dirty="0"/>
              <a:t>権限が十分に</a:t>
            </a:r>
            <a:r>
              <a:rPr lang="ja-JP" altLang="en-US" dirty="0">
                <a:solidFill>
                  <a:srgbClr val="FF0000"/>
                </a:solidFill>
              </a:rPr>
              <a:t>委譲</a:t>
            </a:r>
            <a:r>
              <a:rPr lang="ja-JP" altLang="en-US" dirty="0"/>
              <a:t>され、ｺﾐｭﾆｹｰｼｮﾝが豊富で</a:t>
            </a:r>
            <a:r>
              <a:rPr lang="ja-JP" altLang="en-US" dirty="0">
                <a:solidFill>
                  <a:srgbClr val="FF0000"/>
                </a:solidFill>
              </a:rPr>
              <a:t>柔軟</a:t>
            </a:r>
            <a:r>
              <a:rPr lang="ja-JP" altLang="en-US" dirty="0"/>
              <a:t>性の高い組織</a:t>
            </a:r>
            <a:endParaRPr lang="en-US" altLang="ja-JP" dirty="0"/>
          </a:p>
          <a:p>
            <a:pPr lvl="4" eaLnBrk="1" hangingPunct="1">
              <a:spcBef>
                <a:spcPts val="500"/>
              </a:spcBef>
            </a:pPr>
            <a:r>
              <a:rPr lang="ja-JP" altLang="en-US" dirty="0"/>
              <a:t>不安定で変化の</a:t>
            </a:r>
            <a:r>
              <a:rPr lang="ja-JP" altLang="en-US" dirty="0">
                <a:solidFill>
                  <a:srgbClr val="FF0000"/>
                </a:solidFill>
              </a:rPr>
              <a:t>激しい</a:t>
            </a:r>
            <a:r>
              <a:rPr lang="ja-JP" altLang="en-US" dirty="0"/>
              <a:t>企業環境に適合的</a:t>
            </a:r>
            <a:endParaRPr lang="en-US" altLang="ja-JP" dirty="0"/>
          </a:p>
          <a:p>
            <a:pPr lvl="3" eaLnBrk="1" hangingPunct="1">
              <a:spcBef>
                <a:spcPts val="500"/>
              </a:spcBef>
            </a:pPr>
            <a:r>
              <a:rPr lang="ja-JP" altLang="en-US" sz="1800" dirty="0">
                <a:solidFill>
                  <a:srgbClr val="FF0000"/>
                </a:solidFill>
              </a:rPr>
              <a:t>機械</a:t>
            </a:r>
            <a:r>
              <a:rPr lang="ja-JP" altLang="en-US" sz="1800" dirty="0"/>
              <a:t>的組織</a:t>
            </a:r>
            <a:endParaRPr lang="en-US" altLang="ja-JP" sz="1800" dirty="0"/>
          </a:p>
          <a:p>
            <a:pPr lvl="4" eaLnBrk="1" hangingPunct="1">
              <a:spcBef>
                <a:spcPts val="500"/>
              </a:spcBef>
            </a:pPr>
            <a:r>
              <a:rPr lang="ja-JP" altLang="en-US" dirty="0"/>
              <a:t>伝統的組織原則が想定する</a:t>
            </a:r>
            <a:r>
              <a:rPr lang="ja-JP" altLang="en-US" dirty="0">
                <a:solidFill>
                  <a:srgbClr val="FF0000"/>
                </a:solidFill>
              </a:rPr>
              <a:t>文書</a:t>
            </a:r>
            <a:r>
              <a:rPr lang="ja-JP" altLang="en-US" dirty="0"/>
              <a:t>コミュニケーションが使われ、</a:t>
            </a:r>
            <a:br>
              <a:rPr lang="en-US" altLang="ja-JP" dirty="0"/>
            </a:br>
            <a:r>
              <a:rPr lang="ja-JP" altLang="en-US" dirty="0"/>
              <a:t>ラインとスタッフが明確に区別される</a:t>
            </a:r>
            <a:r>
              <a:rPr lang="ja-JP" altLang="en-US" dirty="0">
                <a:solidFill>
                  <a:srgbClr val="FF0000"/>
                </a:solidFill>
              </a:rPr>
              <a:t>官僚制</a:t>
            </a:r>
            <a:r>
              <a:rPr lang="ja-JP" altLang="en-US" dirty="0"/>
              <a:t>組織</a:t>
            </a:r>
            <a:endParaRPr lang="en-US" altLang="ja-JP" dirty="0"/>
          </a:p>
          <a:p>
            <a:pPr lvl="4" eaLnBrk="1" hangingPunct="1">
              <a:spcBef>
                <a:spcPts val="500"/>
              </a:spcBef>
            </a:pPr>
            <a:r>
              <a:rPr lang="ja-JP" altLang="en-US" dirty="0">
                <a:solidFill>
                  <a:srgbClr val="FF0000"/>
                </a:solidFill>
              </a:rPr>
              <a:t>安定</a:t>
            </a:r>
            <a:r>
              <a:rPr lang="ja-JP" altLang="en-US" dirty="0"/>
              <a:t>した企業環境に有効</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F0DA7523-C38B-4FB4-AF88-2F11776EE9BE}" type="slidenum">
              <a:rPr lang="en-US" altLang="ja-JP"/>
              <a:pPr>
                <a:defRPr/>
              </a:pPr>
              <a:t>22</a:t>
            </a:fld>
            <a:endParaRPr lang="en-US" altLang="ja-JP" dirty="0"/>
          </a:p>
        </p:txBody>
      </p:sp>
      <p:sp>
        <p:nvSpPr>
          <p:cNvPr id="8196" name="Rectangle 2"/>
          <p:cNvSpPr>
            <a:spLocks noGrp="1" noChangeArrowheads="1"/>
          </p:cNvSpPr>
          <p:nvPr>
            <p:ph type="title"/>
          </p:nvPr>
        </p:nvSpPr>
        <p:spPr>
          <a:xfrm>
            <a:off x="569913" y="292654"/>
            <a:ext cx="8229600" cy="1252538"/>
          </a:xfrm>
        </p:spPr>
        <p:txBody>
          <a:bodyPr/>
          <a:lstStyle/>
          <a:p>
            <a:pPr eaLnBrk="1" hangingPunct="1"/>
            <a:r>
              <a:rPr lang="ja-JP" altLang="en-US" dirty="0">
                <a:latin typeface="+mj-ea"/>
              </a:rPr>
              <a:t>宿題２</a:t>
            </a:r>
            <a:r>
              <a:rPr lang="ja-JP" altLang="en-US" sz="4000" dirty="0">
                <a:latin typeface="+mj-ea"/>
              </a:rPr>
              <a:t>（</a:t>
            </a:r>
            <a:r>
              <a:rPr lang="en-US" altLang="ja-JP" sz="4000" dirty="0">
                <a:latin typeface="+mj-ea"/>
              </a:rPr>
              <a:t>6</a:t>
            </a:r>
            <a:r>
              <a:rPr lang="ja-JP" altLang="en-US" sz="4000" dirty="0">
                <a:latin typeface="+mj-ea"/>
              </a:rPr>
              <a:t>月</a:t>
            </a:r>
            <a:r>
              <a:rPr lang="en-US" altLang="ja-JP" sz="4000" dirty="0">
                <a:latin typeface="+mj-ea"/>
              </a:rPr>
              <a:t>13</a:t>
            </a:r>
            <a:r>
              <a:rPr lang="ja-JP" altLang="en-US" sz="4000" dirty="0">
                <a:latin typeface="+mj-ea"/>
              </a:rPr>
              <a:t>日の宿題）</a:t>
            </a:r>
            <a:endParaRPr lang="ja-JP" altLang="en-US" sz="4400" dirty="0"/>
          </a:p>
        </p:txBody>
      </p:sp>
      <p:sp>
        <p:nvSpPr>
          <p:cNvPr id="4101" name="Rectangle 3"/>
          <p:cNvSpPr>
            <a:spLocks noGrp="1" noChangeArrowheads="1"/>
          </p:cNvSpPr>
          <p:nvPr>
            <p:ph type="body" idx="1"/>
          </p:nvPr>
        </p:nvSpPr>
        <p:spPr>
          <a:xfrm>
            <a:off x="532563" y="1038552"/>
            <a:ext cx="8611437" cy="5362247"/>
          </a:xfrm>
        </p:spPr>
        <p:txBody>
          <a:bodyPr/>
          <a:lstStyle/>
          <a:p>
            <a:pPr eaLnBrk="1" hangingPunct="1">
              <a:spcBef>
                <a:spcPts val="300"/>
              </a:spcBef>
            </a:pPr>
            <a:r>
              <a:rPr lang="ja-JP" altLang="en-US" dirty="0"/>
              <a:t>テーマ</a:t>
            </a:r>
            <a:endParaRPr lang="en-US" altLang="ja-JP" dirty="0"/>
          </a:p>
          <a:p>
            <a:pPr lvl="1" eaLnBrk="1" hangingPunct="1">
              <a:spcBef>
                <a:spcPts val="300"/>
              </a:spcBef>
            </a:pPr>
            <a:r>
              <a:rPr lang="ja-JP" altLang="en-US" dirty="0"/>
              <a:t>「</a:t>
            </a:r>
            <a:r>
              <a:rPr lang="ja-JP" altLang="en-US" dirty="0">
                <a:solidFill>
                  <a:srgbClr val="3333CC"/>
                </a:solidFill>
              </a:rPr>
              <a:t>組織デザインは何のために行われるのか</a:t>
            </a:r>
            <a:r>
              <a:rPr lang="ja-JP" altLang="en-US" dirty="0"/>
              <a:t>」</a:t>
            </a:r>
            <a:endParaRPr lang="en-US" altLang="ja-JP" dirty="0"/>
          </a:p>
          <a:p>
            <a:pPr eaLnBrk="1" hangingPunct="1">
              <a:spcBef>
                <a:spcPts val="300"/>
              </a:spcBef>
            </a:pPr>
            <a:r>
              <a:rPr lang="ja-JP" altLang="en-US" dirty="0"/>
              <a:t>宿題</a:t>
            </a:r>
            <a:endParaRPr lang="en-US" altLang="ja-JP" dirty="0"/>
          </a:p>
          <a:p>
            <a:pPr lvl="1" eaLnBrk="1" hangingPunct="1">
              <a:spcBef>
                <a:spcPts val="300"/>
              </a:spcBef>
            </a:pPr>
            <a:r>
              <a:rPr lang="ja-JP" altLang="en-US" dirty="0"/>
              <a:t>テーマの内容を</a:t>
            </a:r>
            <a:r>
              <a:rPr lang="ja-JP" altLang="en-US" dirty="0">
                <a:solidFill>
                  <a:srgbClr val="3333CC"/>
                </a:solidFill>
              </a:rPr>
              <a:t>自分で調べて</a:t>
            </a:r>
            <a:r>
              <a:rPr lang="ja-JP" altLang="en-US" dirty="0"/>
              <a:t>、</a:t>
            </a:r>
            <a:r>
              <a:rPr lang="ja-JP" altLang="en-US" dirty="0">
                <a:solidFill>
                  <a:srgbClr val="3333CC"/>
                </a:solidFill>
              </a:rPr>
              <a:t>レポート</a:t>
            </a:r>
            <a:r>
              <a:rPr lang="ja-JP" altLang="en-US" dirty="0"/>
              <a:t>にまとめること</a:t>
            </a:r>
            <a:endParaRPr lang="en-US" altLang="ja-JP" dirty="0"/>
          </a:p>
          <a:p>
            <a:pPr lvl="1" eaLnBrk="1" hangingPunct="1">
              <a:spcBef>
                <a:spcPts val="300"/>
              </a:spcBef>
            </a:pPr>
            <a:r>
              <a:rPr lang="en-US" altLang="ja-JP" dirty="0">
                <a:solidFill>
                  <a:srgbClr val="3333CC"/>
                </a:solidFill>
              </a:rPr>
              <a:t>A4</a:t>
            </a:r>
            <a:r>
              <a:rPr lang="ja-JP" altLang="en-US" dirty="0"/>
              <a:t>用紙に</a:t>
            </a:r>
            <a:r>
              <a:rPr lang="en-US" altLang="ja-JP" dirty="0"/>
              <a:t>Word</a:t>
            </a:r>
            <a:r>
              <a:rPr lang="ja-JP" altLang="en-US" dirty="0"/>
              <a:t>またはコンピュータ入力文字で</a:t>
            </a:r>
            <a:r>
              <a:rPr lang="ja-JP" altLang="en-US" dirty="0">
                <a:solidFill>
                  <a:srgbClr val="3333CC"/>
                </a:solidFill>
              </a:rPr>
              <a:t>１ページ以上</a:t>
            </a:r>
            <a:endParaRPr lang="en-US" altLang="ja-JP" dirty="0">
              <a:solidFill>
                <a:srgbClr val="3333CC"/>
              </a:solidFill>
            </a:endParaRPr>
          </a:p>
          <a:p>
            <a:pPr lvl="1" eaLnBrk="1" hangingPunct="1">
              <a:spcBef>
                <a:spcPts val="300"/>
              </a:spcBef>
            </a:pPr>
            <a:r>
              <a:rPr lang="ja-JP" altLang="en-US" dirty="0"/>
              <a:t>表紙はいらない⇒タイトル名の下に</a:t>
            </a:r>
            <a:r>
              <a:rPr lang="ja-JP" altLang="en-US" dirty="0">
                <a:solidFill>
                  <a:srgbClr val="3333CC"/>
                </a:solidFill>
              </a:rPr>
              <a:t>学籍番号と氏名</a:t>
            </a:r>
            <a:r>
              <a:rPr lang="ja-JP" altLang="en-US" dirty="0"/>
              <a:t>を記入</a:t>
            </a:r>
            <a:endParaRPr lang="en-US" altLang="ja-JP" dirty="0"/>
          </a:p>
          <a:p>
            <a:pPr lvl="1" eaLnBrk="1" hangingPunct="1">
              <a:spcBef>
                <a:spcPts val="300"/>
              </a:spcBef>
            </a:pPr>
            <a:r>
              <a:rPr lang="ja-JP" altLang="en-US" dirty="0">
                <a:solidFill>
                  <a:srgbClr val="FF0000"/>
                </a:solidFill>
              </a:rPr>
              <a:t>参考文献を必ず記入</a:t>
            </a:r>
            <a:r>
              <a:rPr lang="ja-JP" altLang="en-US" dirty="0"/>
              <a:t>（教科書、ネットの情報、その他参考書）</a:t>
            </a:r>
            <a:endParaRPr lang="en-US" altLang="ja-JP" dirty="0"/>
          </a:p>
          <a:p>
            <a:pPr lvl="1" eaLnBrk="1" hangingPunct="1">
              <a:spcBef>
                <a:spcPts val="300"/>
              </a:spcBef>
            </a:pPr>
            <a:r>
              <a:rPr lang="ja-JP" altLang="en-US" dirty="0"/>
              <a:t>提出方法：</a:t>
            </a:r>
            <a:r>
              <a:rPr lang="en-US" altLang="ja-JP" dirty="0">
                <a:solidFill>
                  <a:srgbClr val="FF0000"/>
                </a:solidFill>
              </a:rPr>
              <a:t>6</a:t>
            </a:r>
            <a:r>
              <a:rPr lang="ja-JP" altLang="en-US" dirty="0">
                <a:solidFill>
                  <a:srgbClr val="FF0000"/>
                </a:solidFill>
              </a:rPr>
              <a:t>月</a:t>
            </a:r>
            <a:r>
              <a:rPr lang="en-US" altLang="ja-JP" dirty="0">
                <a:solidFill>
                  <a:srgbClr val="FF0000"/>
                </a:solidFill>
              </a:rPr>
              <a:t>26</a:t>
            </a:r>
            <a:r>
              <a:rPr lang="ja-JP" altLang="en-US" dirty="0">
                <a:solidFill>
                  <a:srgbClr val="FF0000"/>
                </a:solidFill>
              </a:rPr>
              <a:t>日</a:t>
            </a:r>
            <a:r>
              <a:rPr lang="ja-JP" altLang="en-US" dirty="0">
                <a:solidFill>
                  <a:srgbClr val="3333CC"/>
                </a:solidFill>
              </a:rPr>
              <a:t>（金）までにメール添付で送ること</a:t>
            </a:r>
            <a:endParaRPr lang="en-US" altLang="ja-JP" dirty="0">
              <a:solidFill>
                <a:srgbClr val="3333CC"/>
              </a:solidFill>
            </a:endParaRPr>
          </a:p>
          <a:p>
            <a:pPr lvl="2" eaLnBrk="1" hangingPunct="1">
              <a:spcBef>
                <a:spcPts val="300"/>
              </a:spcBef>
            </a:pPr>
            <a:r>
              <a:rPr lang="en-US" altLang="ja-JP" sz="2400" dirty="0">
                <a:hlinkClick r:id="rId3"/>
              </a:rPr>
              <a:t>kana-toshi@ab.auone-net.jp</a:t>
            </a:r>
            <a:endParaRPr lang="en-US" altLang="ja-JP" sz="3200" dirty="0"/>
          </a:p>
          <a:p>
            <a:pPr eaLnBrk="1" hangingPunct="1">
              <a:spcBef>
                <a:spcPts val="300"/>
              </a:spcBef>
            </a:pPr>
            <a:r>
              <a:rPr lang="ja-JP" altLang="en-US" dirty="0">
                <a:solidFill>
                  <a:srgbClr val="0033CC"/>
                </a:solidFill>
              </a:rPr>
              <a:t>本日の出席メール</a:t>
            </a:r>
            <a:endParaRPr lang="en-US" altLang="ja-JP" dirty="0">
              <a:solidFill>
                <a:srgbClr val="0033CC"/>
              </a:solidFill>
            </a:endParaRPr>
          </a:p>
          <a:p>
            <a:pPr lvl="1" eaLnBrk="1" hangingPunct="1">
              <a:spcBef>
                <a:spcPts val="300"/>
              </a:spcBef>
            </a:pPr>
            <a:r>
              <a:rPr lang="ja-JP" altLang="en-US" dirty="0"/>
              <a:t>キーワード（</a:t>
            </a:r>
            <a:r>
              <a:rPr lang="ja-JP" altLang="en-US" dirty="0">
                <a:solidFill>
                  <a:srgbClr val="0033CC"/>
                </a:solidFill>
              </a:rPr>
              <a:t>授業中指定</a:t>
            </a:r>
            <a:r>
              <a:rPr lang="ja-JP" altLang="en-US" dirty="0"/>
              <a:t>）を入れて送ること</a:t>
            </a:r>
            <a:r>
              <a:rPr lang="en-US" altLang="ja-JP" dirty="0"/>
              <a:t>(6</a:t>
            </a:r>
            <a:r>
              <a:rPr lang="ja-JP" altLang="en-US" dirty="0"/>
              <a:t>月</a:t>
            </a:r>
            <a:r>
              <a:rPr lang="en-US" altLang="ja-JP" dirty="0"/>
              <a:t>13</a:t>
            </a:r>
            <a:r>
              <a:rPr lang="ja-JP" altLang="en-US" dirty="0"/>
              <a:t>日）</a:t>
            </a:r>
            <a:endParaRPr lang="en-US" altLang="ja-JP" dirty="0"/>
          </a:p>
          <a:p>
            <a:pPr lvl="1" eaLnBrk="1" hangingPunct="1">
              <a:spcBef>
                <a:spcPts val="300"/>
              </a:spcBef>
            </a:pPr>
            <a:r>
              <a:rPr lang="ja-JP" altLang="en-US" dirty="0">
                <a:solidFill>
                  <a:srgbClr val="0033CC"/>
                </a:solidFill>
              </a:rPr>
              <a:t>欠席者</a:t>
            </a:r>
            <a:r>
              <a:rPr lang="ja-JP" altLang="en-US" dirty="0"/>
              <a:t>のみのキーワード：「古典的組織理論」</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2" descr="C:\Documents and Settings\toshihiko\Local Settings\Temporary Internet Files\Content.IE5\V96PQNOG\MC9002869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66367" y="5574554"/>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13865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14079F4F-A143-49E7-809A-BFFE37607A26}" type="slidenum">
              <a:rPr lang="en-US" altLang="ja-JP"/>
              <a:pPr>
                <a:defRPr/>
              </a:pPr>
              <a:t>23</a:t>
            </a:fld>
            <a:endParaRPr lang="en-US" altLang="ja-JP" dirty="0"/>
          </a:p>
        </p:txBody>
      </p:sp>
      <p:sp>
        <p:nvSpPr>
          <p:cNvPr id="19460" name="Rectangle 2"/>
          <p:cNvSpPr>
            <a:spLocks noGrp="1" noChangeArrowheads="1"/>
          </p:cNvSpPr>
          <p:nvPr>
            <p:ph type="title"/>
          </p:nvPr>
        </p:nvSpPr>
        <p:spPr>
          <a:xfrm>
            <a:off x="549365" y="308512"/>
            <a:ext cx="8229600" cy="1252538"/>
          </a:xfrm>
        </p:spPr>
        <p:txBody>
          <a:bodyPr/>
          <a:lstStyle/>
          <a:p>
            <a:pPr eaLnBrk="1" hangingPunct="1"/>
            <a:r>
              <a:rPr lang="ja-JP" altLang="en-US" dirty="0"/>
              <a:t>補助資料</a:t>
            </a:r>
            <a:r>
              <a:rPr lang="en-US" altLang="ja-JP" dirty="0"/>
              <a:t>-1</a:t>
            </a:r>
            <a:endParaRPr lang="ja-JP" altLang="en-US" sz="4400" dirty="0"/>
          </a:p>
        </p:txBody>
      </p:sp>
      <p:sp>
        <p:nvSpPr>
          <p:cNvPr id="4101" name="Rectangle 3"/>
          <p:cNvSpPr>
            <a:spLocks noGrp="1" noChangeArrowheads="1"/>
          </p:cNvSpPr>
          <p:nvPr>
            <p:ph type="body" idx="1"/>
          </p:nvPr>
        </p:nvSpPr>
        <p:spPr>
          <a:xfrm>
            <a:off x="441789" y="1268760"/>
            <a:ext cx="8619661" cy="5167461"/>
          </a:xfrm>
        </p:spPr>
        <p:txBody>
          <a:bodyPr/>
          <a:lstStyle/>
          <a:p>
            <a:pPr eaLnBrk="1" hangingPunct="1">
              <a:spcBef>
                <a:spcPts val="300"/>
              </a:spcBef>
            </a:pPr>
            <a:r>
              <a:rPr lang="ja-JP" altLang="en-US" dirty="0"/>
              <a:t>意思決定のプロセス図（サイモン）</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grpSp>
        <p:nvGrpSpPr>
          <p:cNvPr id="2" name="グループ化 36"/>
          <p:cNvGrpSpPr/>
          <p:nvPr/>
        </p:nvGrpSpPr>
        <p:grpSpPr>
          <a:xfrm>
            <a:off x="1027972" y="2278124"/>
            <a:ext cx="7200800" cy="3717704"/>
            <a:chOff x="971600" y="2411596"/>
            <a:chExt cx="7200800" cy="3717704"/>
          </a:xfrm>
        </p:grpSpPr>
        <p:sp>
          <p:nvSpPr>
            <p:cNvPr id="9" name="正方形/長方形 8"/>
            <p:cNvSpPr/>
            <p:nvPr/>
          </p:nvSpPr>
          <p:spPr>
            <a:xfrm>
              <a:off x="971600" y="4067780"/>
              <a:ext cx="1152128"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0" name="正方形/長方形 9"/>
            <p:cNvSpPr/>
            <p:nvPr/>
          </p:nvSpPr>
          <p:spPr>
            <a:xfrm>
              <a:off x="2483768" y="4067780"/>
              <a:ext cx="1152128"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1" name="正方形/長方形 10"/>
            <p:cNvSpPr/>
            <p:nvPr/>
          </p:nvSpPr>
          <p:spPr>
            <a:xfrm>
              <a:off x="3995936" y="4067780"/>
              <a:ext cx="1152128"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2" name="正方形/長方形 11"/>
            <p:cNvSpPr/>
            <p:nvPr/>
          </p:nvSpPr>
          <p:spPr>
            <a:xfrm>
              <a:off x="7020272" y="4067780"/>
              <a:ext cx="1152128"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正方形/長方形 12"/>
            <p:cNvSpPr/>
            <p:nvPr/>
          </p:nvSpPr>
          <p:spPr>
            <a:xfrm>
              <a:off x="5508104" y="4067780"/>
              <a:ext cx="1152128" cy="1080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15" name="直線矢印コネクタ 14"/>
            <p:cNvCxnSpPr>
              <a:stCxn id="9" idx="3"/>
              <a:endCxn id="10" idx="1"/>
            </p:cNvCxnSpPr>
            <p:nvPr/>
          </p:nvCxnSpPr>
          <p:spPr>
            <a:xfrm>
              <a:off x="2123728" y="4607840"/>
              <a:ext cx="3600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6660232" y="4607840"/>
              <a:ext cx="3600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148064" y="4607840"/>
              <a:ext cx="3600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3635896" y="4607840"/>
              <a:ext cx="3600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112410" y="4285545"/>
              <a:ext cx="883575" cy="646331"/>
            </a:xfrm>
            <a:prstGeom prst="rect">
              <a:avLst/>
            </a:prstGeom>
            <a:noFill/>
          </p:spPr>
          <p:txBody>
            <a:bodyPr wrap="none" rtlCol="0">
              <a:spAutoFit/>
            </a:bodyPr>
            <a:lstStyle/>
            <a:p>
              <a:pPr algn="ctr"/>
              <a:r>
                <a:rPr kumimoji="1" lang="ja-JP" altLang="en-US" sz="1800" b="1" dirty="0"/>
                <a:t>問題の</a:t>
              </a:r>
              <a:br>
                <a:rPr kumimoji="1" lang="en-US" altLang="ja-JP" sz="1800" b="1" dirty="0"/>
              </a:br>
              <a:r>
                <a:rPr lang="ja-JP" altLang="en-US" sz="1800" b="1" dirty="0">
                  <a:solidFill>
                    <a:srgbClr val="D60093"/>
                  </a:solidFill>
                </a:rPr>
                <a:t>認識</a:t>
              </a:r>
              <a:endParaRPr kumimoji="1" lang="ja-JP" altLang="en-US" sz="1800" b="1" dirty="0">
                <a:solidFill>
                  <a:srgbClr val="D60093"/>
                </a:solidFill>
              </a:endParaRPr>
            </a:p>
          </p:txBody>
        </p:sp>
        <p:sp>
          <p:nvSpPr>
            <p:cNvPr id="20" name="テキスト ボックス 19"/>
            <p:cNvSpPr txBox="1"/>
            <p:nvPr/>
          </p:nvSpPr>
          <p:spPr>
            <a:xfrm>
              <a:off x="2625379" y="4283804"/>
              <a:ext cx="881973" cy="646331"/>
            </a:xfrm>
            <a:prstGeom prst="rect">
              <a:avLst/>
            </a:prstGeom>
            <a:noFill/>
          </p:spPr>
          <p:txBody>
            <a:bodyPr wrap="none" rtlCol="0">
              <a:spAutoFit/>
            </a:bodyPr>
            <a:lstStyle/>
            <a:p>
              <a:pPr algn="ctr"/>
              <a:r>
                <a:rPr lang="ja-JP" altLang="en-US" sz="1800" b="1" dirty="0"/>
                <a:t>代替案</a:t>
              </a:r>
              <a:br>
                <a:rPr lang="en-US" altLang="ja-JP" sz="1800" b="1" dirty="0"/>
              </a:br>
              <a:r>
                <a:rPr kumimoji="1" lang="ja-JP" altLang="en-US" sz="1800" b="1" dirty="0"/>
                <a:t>の</a:t>
              </a:r>
              <a:r>
                <a:rPr kumimoji="1" lang="ja-JP" altLang="en-US" sz="1800" b="1" dirty="0">
                  <a:solidFill>
                    <a:srgbClr val="D60093"/>
                  </a:solidFill>
                </a:rPr>
                <a:t>探索</a:t>
              </a:r>
            </a:p>
          </p:txBody>
        </p:sp>
        <p:sp>
          <p:nvSpPr>
            <p:cNvPr id="21" name="テキスト ボックス 20"/>
            <p:cNvSpPr txBox="1"/>
            <p:nvPr/>
          </p:nvSpPr>
          <p:spPr>
            <a:xfrm>
              <a:off x="7278101" y="4418528"/>
              <a:ext cx="649537" cy="369332"/>
            </a:xfrm>
            <a:prstGeom prst="rect">
              <a:avLst/>
            </a:prstGeom>
            <a:noFill/>
          </p:spPr>
          <p:txBody>
            <a:bodyPr wrap="none" rtlCol="0">
              <a:spAutoFit/>
            </a:bodyPr>
            <a:lstStyle/>
            <a:p>
              <a:pPr algn="ctr"/>
              <a:r>
                <a:rPr lang="ja-JP" altLang="en-US" sz="1800" b="1" dirty="0"/>
                <a:t>実行</a:t>
              </a:r>
              <a:endParaRPr kumimoji="1" lang="ja-JP" altLang="en-US" sz="1800" b="1" dirty="0"/>
            </a:p>
          </p:txBody>
        </p:sp>
        <p:sp>
          <p:nvSpPr>
            <p:cNvPr id="22" name="テキスト ボックス 21"/>
            <p:cNvSpPr txBox="1"/>
            <p:nvPr/>
          </p:nvSpPr>
          <p:spPr>
            <a:xfrm>
              <a:off x="4173552" y="4283804"/>
              <a:ext cx="881972" cy="646331"/>
            </a:xfrm>
            <a:prstGeom prst="rect">
              <a:avLst/>
            </a:prstGeom>
            <a:noFill/>
          </p:spPr>
          <p:txBody>
            <a:bodyPr wrap="none" rtlCol="0">
              <a:spAutoFit/>
            </a:bodyPr>
            <a:lstStyle/>
            <a:p>
              <a:pPr algn="ctr"/>
              <a:r>
                <a:rPr lang="ja-JP" altLang="en-US" sz="1800" b="1" dirty="0"/>
                <a:t>代替案</a:t>
              </a:r>
              <a:br>
                <a:rPr lang="en-US" altLang="ja-JP" sz="1800" b="1" dirty="0"/>
              </a:br>
              <a:r>
                <a:rPr kumimoji="1" lang="ja-JP" altLang="en-US" sz="1800" b="1" dirty="0">
                  <a:solidFill>
                    <a:srgbClr val="D60093"/>
                  </a:solidFill>
                </a:rPr>
                <a:t>の評価</a:t>
              </a:r>
            </a:p>
          </p:txBody>
        </p:sp>
        <p:sp>
          <p:nvSpPr>
            <p:cNvPr id="23" name="テキスト ボックス 22"/>
            <p:cNvSpPr txBox="1"/>
            <p:nvPr/>
          </p:nvSpPr>
          <p:spPr>
            <a:xfrm>
              <a:off x="5649716" y="4285545"/>
              <a:ext cx="881972" cy="646331"/>
            </a:xfrm>
            <a:prstGeom prst="rect">
              <a:avLst/>
            </a:prstGeom>
            <a:noFill/>
          </p:spPr>
          <p:txBody>
            <a:bodyPr wrap="none" rtlCol="0">
              <a:spAutoFit/>
            </a:bodyPr>
            <a:lstStyle/>
            <a:p>
              <a:pPr algn="ctr"/>
              <a:r>
                <a:rPr lang="ja-JP" altLang="en-US" sz="1800" b="1" dirty="0"/>
                <a:t>代替案</a:t>
              </a:r>
              <a:br>
                <a:rPr lang="en-US" altLang="ja-JP" sz="1800" b="1" dirty="0"/>
              </a:br>
              <a:r>
                <a:rPr kumimoji="1" lang="ja-JP" altLang="en-US" sz="1800" b="1" dirty="0">
                  <a:solidFill>
                    <a:srgbClr val="D60093"/>
                  </a:solidFill>
                </a:rPr>
                <a:t>の選択</a:t>
              </a:r>
            </a:p>
          </p:txBody>
        </p:sp>
        <p:sp>
          <p:nvSpPr>
            <p:cNvPr id="24" name="テキスト ボックス 23"/>
            <p:cNvSpPr txBox="1"/>
            <p:nvPr/>
          </p:nvSpPr>
          <p:spPr>
            <a:xfrm>
              <a:off x="2663788" y="5759968"/>
              <a:ext cx="3744416" cy="369332"/>
            </a:xfrm>
            <a:prstGeom prst="rect">
              <a:avLst/>
            </a:prstGeom>
            <a:noFill/>
          </p:spPr>
          <p:txBody>
            <a:bodyPr wrap="square" rtlCol="0">
              <a:spAutoFit/>
            </a:bodyPr>
            <a:lstStyle/>
            <a:p>
              <a:pPr algn="ctr"/>
              <a:r>
                <a:rPr lang="ja-JP" altLang="en-US" sz="1800" b="1" dirty="0"/>
                <a:t>フィードバック（</a:t>
              </a:r>
              <a:r>
                <a:rPr lang="ja-JP" altLang="en-US" sz="1800" b="1" dirty="0">
                  <a:solidFill>
                    <a:srgbClr val="D60093"/>
                  </a:solidFill>
                </a:rPr>
                <a:t>結果</a:t>
              </a:r>
              <a:r>
                <a:rPr lang="ja-JP" altLang="en-US" sz="1800" b="1" dirty="0"/>
                <a:t>に対する評価）</a:t>
              </a:r>
              <a:endParaRPr kumimoji="1" lang="ja-JP" altLang="en-US" sz="1800" b="1" dirty="0"/>
            </a:p>
          </p:txBody>
        </p:sp>
        <p:cxnSp>
          <p:nvCxnSpPr>
            <p:cNvPr id="26" name="図形 25"/>
            <p:cNvCxnSpPr>
              <a:stCxn id="12" idx="2"/>
            </p:cNvCxnSpPr>
            <p:nvPr/>
          </p:nvCxnSpPr>
          <p:spPr>
            <a:xfrm rot="5400000">
              <a:off x="4337974" y="2357590"/>
              <a:ext cx="468052" cy="6048672"/>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9" idx="2"/>
            </p:cNvCxnSpPr>
            <p:nvPr/>
          </p:nvCxnSpPr>
          <p:spPr>
            <a:xfrm flipV="1">
              <a:off x="1547664" y="5147900"/>
              <a:ext cx="0" cy="4680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195736" y="3023664"/>
              <a:ext cx="1728192" cy="646331"/>
            </a:xfrm>
            <a:prstGeom prst="rect">
              <a:avLst/>
            </a:prstGeom>
            <a:noFill/>
          </p:spPr>
          <p:txBody>
            <a:bodyPr wrap="square" rtlCol="0">
              <a:spAutoFit/>
            </a:bodyPr>
            <a:lstStyle/>
            <a:p>
              <a:pPr algn="ctr"/>
              <a:r>
                <a:rPr lang="ja-JP" altLang="en-US" sz="1800" b="1" dirty="0">
                  <a:solidFill>
                    <a:srgbClr val="D60093"/>
                  </a:solidFill>
                </a:rPr>
                <a:t>情報収集</a:t>
              </a:r>
              <a:br>
                <a:rPr lang="en-US" altLang="ja-JP" sz="1800" b="1" dirty="0">
                  <a:solidFill>
                    <a:srgbClr val="D60093"/>
                  </a:solidFill>
                </a:rPr>
              </a:br>
              <a:r>
                <a:rPr lang="ja-JP" altLang="en-US" sz="1800" b="1" dirty="0"/>
                <a:t>能力</a:t>
              </a:r>
              <a:r>
                <a:rPr kumimoji="1" lang="ja-JP" altLang="en-US" sz="1800" b="1" dirty="0"/>
                <a:t>の限界</a:t>
              </a:r>
            </a:p>
          </p:txBody>
        </p:sp>
        <p:sp>
          <p:nvSpPr>
            <p:cNvPr id="32" name="テキスト ボックス 31"/>
            <p:cNvSpPr txBox="1"/>
            <p:nvPr/>
          </p:nvSpPr>
          <p:spPr>
            <a:xfrm>
              <a:off x="3707904" y="3023664"/>
              <a:ext cx="1728192" cy="646331"/>
            </a:xfrm>
            <a:prstGeom prst="rect">
              <a:avLst/>
            </a:prstGeom>
            <a:noFill/>
          </p:spPr>
          <p:txBody>
            <a:bodyPr wrap="square" rtlCol="0">
              <a:spAutoFit/>
            </a:bodyPr>
            <a:lstStyle/>
            <a:p>
              <a:pPr algn="ctr"/>
              <a:r>
                <a:rPr lang="ja-JP" altLang="en-US" sz="1800" b="1" dirty="0">
                  <a:solidFill>
                    <a:srgbClr val="D60093"/>
                  </a:solidFill>
                </a:rPr>
                <a:t>計算能力</a:t>
              </a:r>
              <a:br>
                <a:rPr lang="en-US" altLang="ja-JP" sz="1800" b="1" dirty="0">
                  <a:solidFill>
                    <a:srgbClr val="D60093"/>
                  </a:solidFill>
                </a:rPr>
              </a:br>
              <a:r>
                <a:rPr kumimoji="1" lang="ja-JP" altLang="en-US" sz="1800" b="1" dirty="0"/>
                <a:t>の限界</a:t>
              </a:r>
            </a:p>
          </p:txBody>
        </p:sp>
        <p:sp>
          <p:nvSpPr>
            <p:cNvPr id="33" name="下矢印 32"/>
            <p:cNvSpPr/>
            <p:nvPr/>
          </p:nvSpPr>
          <p:spPr>
            <a:xfrm>
              <a:off x="2987824" y="3681028"/>
              <a:ext cx="180020" cy="25202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4" name="下矢印 33"/>
            <p:cNvSpPr/>
            <p:nvPr/>
          </p:nvSpPr>
          <p:spPr>
            <a:xfrm>
              <a:off x="4499992" y="3681028"/>
              <a:ext cx="180020" cy="25202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5" name="左中かっこ 34"/>
            <p:cNvSpPr/>
            <p:nvPr/>
          </p:nvSpPr>
          <p:spPr>
            <a:xfrm rot="5400000">
              <a:off x="3635895" y="1376773"/>
              <a:ext cx="288033" cy="3168351"/>
            </a:xfrm>
            <a:prstGeom prst="leftBrace">
              <a:avLst>
                <a:gd name="adj1" fmla="val 8333"/>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a:p>
          </p:txBody>
        </p:sp>
        <p:sp>
          <p:nvSpPr>
            <p:cNvPr id="36" name="テキスト ボックス 35"/>
            <p:cNvSpPr txBox="1"/>
            <p:nvPr/>
          </p:nvSpPr>
          <p:spPr>
            <a:xfrm>
              <a:off x="3105619" y="2411596"/>
              <a:ext cx="1346844" cy="369332"/>
            </a:xfrm>
            <a:prstGeom prst="rect">
              <a:avLst/>
            </a:prstGeom>
            <a:noFill/>
          </p:spPr>
          <p:txBody>
            <a:bodyPr wrap="none" rtlCol="0">
              <a:spAutoFit/>
            </a:bodyPr>
            <a:lstStyle/>
            <a:p>
              <a:pPr algn="ctr"/>
              <a:r>
                <a:rPr lang="ja-JP" altLang="en-US" sz="1800" b="1" dirty="0">
                  <a:solidFill>
                    <a:srgbClr val="D60093"/>
                  </a:solidFill>
                </a:rPr>
                <a:t>限定</a:t>
              </a:r>
              <a:r>
                <a:rPr lang="ja-JP" altLang="en-US" sz="1800" b="1" dirty="0"/>
                <a:t>合理性</a:t>
              </a:r>
              <a:endParaRPr kumimoji="1" lang="ja-JP" altLang="en-US" sz="1800" b="1" dirty="0"/>
            </a:p>
          </p:txBody>
        </p:sp>
      </p:grpSp>
      <p:pic>
        <p:nvPicPr>
          <p:cNvPr id="37" name="Picture 12" descr="C:\Documents and Settings\toshihiko\Local Settings\Temporary Internet Files\Content.IE5\EJ4RDBL9\MC900442145[1].png">
            <a:hlinkClick r:id="rId3" action="ppaction://hlinksldjump"/>
          </p:cNvPr>
          <p:cNvPicPr>
            <a:picLocks noChangeAspect="1" noChangeArrowheads="1"/>
          </p:cNvPicPr>
          <p:nvPr/>
        </p:nvPicPr>
        <p:blipFill>
          <a:blip r:embed="rId4" cstate="print"/>
          <a:srcRect/>
          <a:stretch>
            <a:fillRect/>
          </a:stretch>
        </p:blipFill>
        <p:spPr bwMode="auto">
          <a:xfrm>
            <a:off x="8359632" y="5650240"/>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50AD2FB0-0D75-4F04-A365-35DA85545C6B}" type="slidenum">
              <a:rPr lang="en-US" altLang="ja-JP"/>
              <a:pPr>
                <a:defRPr/>
              </a:pPr>
              <a:t>24</a:t>
            </a:fld>
            <a:endParaRPr lang="en-US" altLang="ja-JP" dirty="0"/>
          </a:p>
        </p:txBody>
      </p:sp>
      <p:sp>
        <p:nvSpPr>
          <p:cNvPr id="10244" name="Rectangle 2"/>
          <p:cNvSpPr>
            <a:spLocks noGrp="1" noChangeArrowheads="1"/>
          </p:cNvSpPr>
          <p:nvPr>
            <p:ph type="title"/>
          </p:nvPr>
        </p:nvSpPr>
        <p:spPr>
          <a:xfrm>
            <a:off x="569913" y="165775"/>
            <a:ext cx="8229600" cy="1252538"/>
          </a:xfrm>
        </p:spPr>
        <p:txBody>
          <a:bodyPr/>
          <a:lstStyle/>
          <a:p>
            <a:pPr eaLnBrk="1" hangingPunct="1"/>
            <a:r>
              <a:rPr lang="ja-JP" altLang="en-US" sz="4400" dirty="0"/>
              <a:t>補助資料</a:t>
            </a:r>
            <a:r>
              <a:rPr lang="en-US" altLang="ja-JP" sz="4400" dirty="0"/>
              <a:t>-</a:t>
            </a:r>
            <a:r>
              <a:rPr lang="en-US" altLang="ja-JP" dirty="0"/>
              <a:t>2</a:t>
            </a:r>
            <a:endParaRPr lang="ja-JP" altLang="en-US" sz="44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1027" name="Picture 3"/>
          <p:cNvPicPr>
            <a:picLocks noChangeAspect="1" noChangeArrowheads="1"/>
          </p:cNvPicPr>
          <p:nvPr/>
        </p:nvPicPr>
        <p:blipFill>
          <a:blip r:embed="rId3" cstate="print"/>
          <a:srcRect/>
          <a:stretch>
            <a:fillRect/>
          </a:stretch>
        </p:blipFill>
        <p:spPr bwMode="auto">
          <a:xfrm>
            <a:off x="2905573" y="803869"/>
            <a:ext cx="5016155" cy="5986398"/>
          </a:xfrm>
          <a:prstGeom prst="rect">
            <a:avLst/>
          </a:prstGeom>
          <a:noFill/>
          <a:ln w="9525">
            <a:noFill/>
            <a:miter lim="800000"/>
            <a:headEnd/>
            <a:tailEnd/>
          </a:ln>
          <a:effectLst/>
        </p:spPr>
      </p:pic>
      <p:sp>
        <p:nvSpPr>
          <p:cNvPr id="4101" name="Rectangle 3"/>
          <p:cNvSpPr>
            <a:spLocks noGrp="1" noChangeArrowheads="1"/>
          </p:cNvSpPr>
          <p:nvPr>
            <p:ph type="body" idx="1"/>
          </p:nvPr>
        </p:nvSpPr>
        <p:spPr>
          <a:xfrm>
            <a:off x="331596" y="891820"/>
            <a:ext cx="8603117" cy="5401979"/>
          </a:xfrm>
        </p:spPr>
        <p:txBody>
          <a:bodyPr/>
          <a:lstStyle/>
          <a:p>
            <a:pPr eaLnBrk="1" hangingPunct="1">
              <a:spcBef>
                <a:spcPts val="200"/>
              </a:spcBef>
            </a:pPr>
            <a:r>
              <a:rPr lang="ja-JP" altLang="en-US" sz="2800" dirty="0"/>
              <a:t>職能別組織</a:t>
            </a:r>
            <a:endParaRPr lang="en-US" altLang="ja-JP" sz="1800" dirty="0"/>
          </a:p>
        </p:txBody>
      </p:sp>
      <p:sp>
        <p:nvSpPr>
          <p:cNvPr id="2" name="正方形/長方形 1"/>
          <p:cNvSpPr/>
          <p:nvPr/>
        </p:nvSpPr>
        <p:spPr>
          <a:xfrm>
            <a:off x="246184" y="5900542"/>
            <a:ext cx="3320980" cy="307777"/>
          </a:xfrm>
          <a:prstGeom prst="rect">
            <a:avLst/>
          </a:prstGeom>
        </p:spPr>
        <p:txBody>
          <a:bodyPr wrap="square">
            <a:spAutoFit/>
          </a:bodyPr>
          <a:lstStyle/>
          <a:p>
            <a:pPr marL="0" lvl="1" algn="ctr" eaLnBrk="1" hangingPunct="1">
              <a:spcBef>
                <a:spcPts val="200"/>
              </a:spcBef>
            </a:pPr>
            <a:r>
              <a:rPr lang="ja-JP" altLang="en-US" dirty="0"/>
              <a:t>（</a:t>
            </a:r>
            <a:r>
              <a:rPr lang="en-US" altLang="ja-JP" dirty="0"/>
              <a:t>『</a:t>
            </a:r>
            <a:r>
              <a:rPr lang="ja-JP" altLang="en-US" dirty="0"/>
              <a:t>新版 公務員</a:t>
            </a:r>
            <a:r>
              <a:rPr lang="en-US" altLang="ja-JP" dirty="0"/>
              <a:t>V</a:t>
            </a:r>
            <a:r>
              <a:rPr lang="ja-JP" altLang="en-US" dirty="0"/>
              <a:t>テキスト</a:t>
            </a:r>
            <a:r>
              <a:rPr lang="en-US" altLang="ja-JP" dirty="0"/>
              <a:t>13</a:t>
            </a:r>
            <a:r>
              <a:rPr lang="ja-JP" altLang="en-US" dirty="0"/>
              <a:t>経営学</a:t>
            </a:r>
            <a:r>
              <a:rPr lang="en-US" altLang="ja-JP" dirty="0"/>
              <a:t>』</a:t>
            </a:r>
            <a:r>
              <a:rPr lang="ja-JP" altLang="en-US" dirty="0"/>
              <a:t>より）</a:t>
            </a:r>
            <a:endParaRPr lang="en-US" altLang="ja-JP" dirty="0"/>
          </a:p>
        </p:txBody>
      </p:sp>
      <p:pic>
        <p:nvPicPr>
          <p:cNvPr id="9" name="Picture 12" descr="C:\Documents and Settings\toshihiko\Local Settings\Temporary Internet Files\Content.IE5\EJ4RDBL9\MC900442145[1].png">
            <a:hlinkClick r:id="rId4" action="ppaction://hlinksldjump"/>
          </p:cNvPr>
          <p:cNvPicPr>
            <a:picLocks noChangeAspect="1" noChangeArrowheads="1"/>
          </p:cNvPicPr>
          <p:nvPr/>
        </p:nvPicPr>
        <p:blipFill>
          <a:blip r:embed="rId5" cstate="print"/>
          <a:srcRect/>
          <a:stretch>
            <a:fillRect/>
          </a:stretch>
        </p:blipFill>
        <p:spPr bwMode="auto">
          <a:xfrm>
            <a:off x="8359632" y="5650240"/>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50AD2FB0-0D75-4F04-A365-35DA85545C6B}" type="slidenum">
              <a:rPr lang="en-US" altLang="ja-JP"/>
              <a:pPr>
                <a:defRPr/>
              </a:pPr>
              <a:t>25</a:t>
            </a:fld>
            <a:endParaRPr lang="en-US" altLang="ja-JP" dirty="0"/>
          </a:p>
        </p:txBody>
      </p:sp>
      <p:sp>
        <p:nvSpPr>
          <p:cNvPr id="10244" name="Rectangle 2"/>
          <p:cNvSpPr>
            <a:spLocks noGrp="1" noChangeArrowheads="1"/>
          </p:cNvSpPr>
          <p:nvPr>
            <p:ph type="title"/>
          </p:nvPr>
        </p:nvSpPr>
        <p:spPr>
          <a:xfrm>
            <a:off x="569913" y="165775"/>
            <a:ext cx="8229600" cy="1252538"/>
          </a:xfrm>
        </p:spPr>
        <p:txBody>
          <a:bodyPr/>
          <a:lstStyle/>
          <a:p>
            <a:pPr eaLnBrk="1" hangingPunct="1"/>
            <a:r>
              <a:rPr lang="ja-JP" altLang="en-US" sz="4400" dirty="0"/>
              <a:t>補助資料</a:t>
            </a:r>
            <a:r>
              <a:rPr lang="en-US" altLang="ja-JP" sz="4400" dirty="0"/>
              <a:t>-</a:t>
            </a:r>
            <a:r>
              <a:rPr lang="en-US" altLang="ja-JP" dirty="0"/>
              <a:t>3</a:t>
            </a:r>
            <a:endParaRPr lang="ja-JP" altLang="en-US" sz="44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2051" name="Picture 3"/>
          <p:cNvPicPr>
            <a:picLocks noChangeAspect="1" noChangeArrowheads="1"/>
          </p:cNvPicPr>
          <p:nvPr/>
        </p:nvPicPr>
        <p:blipFill>
          <a:blip r:embed="rId3" cstate="print"/>
          <a:srcRect/>
          <a:stretch>
            <a:fillRect/>
          </a:stretch>
        </p:blipFill>
        <p:spPr bwMode="auto">
          <a:xfrm>
            <a:off x="3025892" y="789712"/>
            <a:ext cx="4852002" cy="6011843"/>
          </a:xfrm>
          <a:prstGeom prst="rect">
            <a:avLst/>
          </a:prstGeom>
          <a:noFill/>
          <a:ln w="9525">
            <a:noFill/>
            <a:miter lim="800000"/>
            <a:headEnd/>
            <a:tailEnd/>
          </a:ln>
          <a:effectLst/>
        </p:spPr>
      </p:pic>
      <p:sp>
        <p:nvSpPr>
          <p:cNvPr id="4101" name="Rectangle 3"/>
          <p:cNvSpPr>
            <a:spLocks noGrp="1" noChangeArrowheads="1"/>
          </p:cNvSpPr>
          <p:nvPr>
            <p:ph type="body" idx="1"/>
          </p:nvPr>
        </p:nvSpPr>
        <p:spPr>
          <a:xfrm>
            <a:off x="361741" y="891820"/>
            <a:ext cx="8432300" cy="5401979"/>
          </a:xfrm>
        </p:spPr>
        <p:txBody>
          <a:bodyPr/>
          <a:lstStyle/>
          <a:p>
            <a:pPr eaLnBrk="1" hangingPunct="1">
              <a:spcBef>
                <a:spcPts val="200"/>
              </a:spcBef>
            </a:pPr>
            <a:r>
              <a:rPr lang="ja-JP" altLang="en-US" sz="2800" dirty="0"/>
              <a:t>事業部制組織</a:t>
            </a:r>
            <a:endParaRPr lang="en-US" altLang="ja-JP" sz="1800" dirty="0"/>
          </a:p>
        </p:txBody>
      </p:sp>
      <p:sp>
        <p:nvSpPr>
          <p:cNvPr id="8" name="正方形/長方形 7"/>
          <p:cNvSpPr/>
          <p:nvPr/>
        </p:nvSpPr>
        <p:spPr>
          <a:xfrm>
            <a:off x="246184" y="5900542"/>
            <a:ext cx="3320980" cy="307777"/>
          </a:xfrm>
          <a:prstGeom prst="rect">
            <a:avLst/>
          </a:prstGeom>
        </p:spPr>
        <p:txBody>
          <a:bodyPr wrap="square">
            <a:spAutoFit/>
          </a:bodyPr>
          <a:lstStyle/>
          <a:p>
            <a:pPr marL="0" lvl="1" algn="ctr" eaLnBrk="1" hangingPunct="1">
              <a:spcBef>
                <a:spcPts val="200"/>
              </a:spcBef>
            </a:pPr>
            <a:r>
              <a:rPr lang="ja-JP" altLang="en-US" dirty="0"/>
              <a:t>（</a:t>
            </a:r>
            <a:r>
              <a:rPr lang="en-US" altLang="ja-JP" dirty="0"/>
              <a:t>『</a:t>
            </a:r>
            <a:r>
              <a:rPr lang="ja-JP" altLang="en-US" dirty="0"/>
              <a:t>新版 公務員</a:t>
            </a:r>
            <a:r>
              <a:rPr lang="en-US" altLang="ja-JP" dirty="0"/>
              <a:t>V</a:t>
            </a:r>
            <a:r>
              <a:rPr lang="ja-JP" altLang="en-US" dirty="0"/>
              <a:t>テキスト</a:t>
            </a:r>
            <a:r>
              <a:rPr lang="en-US" altLang="ja-JP" dirty="0"/>
              <a:t>13</a:t>
            </a:r>
            <a:r>
              <a:rPr lang="ja-JP" altLang="en-US" dirty="0"/>
              <a:t>経営学</a:t>
            </a:r>
            <a:r>
              <a:rPr lang="en-US" altLang="ja-JP" dirty="0"/>
              <a:t>』</a:t>
            </a:r>
            <a:r>
              <a:rPr lang="ja-JP" altLang="en-US" dirty="0"/>
              <a:t>より）</a:t>
            </a:r>
            <a:endParaRPr lang="en-US" altLang="ja-JP" dirty="0"/>
          </a:p>
        </p:txBody>
      </p:sp>
      <p:pic>
        <p:nvPicPr>
          <p:cNvPr id="9" name="Picture 12" descr="C:\Documents and Settings\toshihiko\Local Settings\Temporary Internet Files\Content.IE5\EJ4RDBL9\MC900442145[1].png">
            <a:hlinkClick r:id="rId4" action="ppaction://hlinksldjump"/>
          </p:cNvPr>
          <p:cNvPicPr>
            <a:picLocks noChangeAspect="1" noChangeArrowheads="1"/>
          </p:cNvPicPr>
          <p:nvPr/>
        </p:nvPicPr>
        <p:blipFill>
          <a:blip r:embed="rId5" cstate="print"/>
          <a:srcRect/>
          <a:stretch>
            <a:fillRect/>
          </a:stretch>
        </p:blipFill>
        <p:spPr bwMode="auto">
          <a:xfrm>
            <a:off x="8359632" y="5650240"/>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dirty="0"/>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50AD2FB0-0D75-4F04-A365-35DA85545C6B}" type="slidenum">
              <a:rPr lang="en-US" altLang="ja-JP"/>
              <a:pPr>
                <a:defRPr/>
              </a:pPr>
              <a:t>26</a:t>
            </a:fld>
            <a:endParaRPr lang="en-US" altLang="ja-JP" dirty="0"/>
          </a:p>
        </p:txBody>
      </p:sp>
      <p:sp>
        <p:nvSpPr>
          <p:cNvPr id="10244" name="Rectangle 2"/>
          <p:cNvSpPr>
            <a:spLocks noGrp="1" noChangeArrowheads="1"/>
          </p:cNvSpPr>
          <p:nvPr>
            <p:ph type="title"/>
          </p:nvPr>
        </p:nvSpPr>
        <p:spPr>
          <a:xfrm>
            <a:off x="569913" y="165775"/>
            <a:ext cx="8229600" cy="1252538"/>
          </a:xfrm>
        </p:spPr>
        <p:txBody>
          <a:bodyPr/>
          <a:lstStyle/>
          <a:p>
            <a:pPr eaLnBrk="1" hangingPunct="1"/>
            <a:r>
              <a:rPr lang="ja-JP" altLang="en-US" sz="4400" dirty="0"/>
              <a:t>補助資料</a:t>
            </a:r>
            <a:r>
              <a:rPr lang="en-US" altLang="ja-JP" sz="4400" dirty="0"/>
              <a:t>-</a:t>
            </a:r>
            <a:r>
              <a:rPr lang="en-US" altLang="ja-JP" dirty="0"/>
              <a:t>4</a:t>
            </a:r>
            <a:endParaRPr lang="ja-JP" altLang="en-US" sz="4400" dirty="0"/>
          </a:p>
        </p:txBody>
      </p:sp>
      <p:sp>
        <p:nvSpPr>
          <p:cNvPr id="4101" name="Rectangle 3"/>
          <p:cNvSpPr>
            <a:spLocks noGrp="1" noChangeArrowheads="1"/>
          </p:cNvSpPr>
          <p:nvPr>
            <p:ph type="body" idx="1"/>
          </p:nvPr>
        </p:nvSpPr>
        <p:spPr>
          <a:xfrm>
            <a:off x="381837" y="891820"/>
            <a:ext cx="8412204" cy="5401979"/>
          </a:xfrm>
        </p:spPr>
        <p:txBody>
          <a:bodyPr/>
          <a:lstStyle/>
          <a:p>
            <a:pPr eaLnBrk="1" hangingPunct="1">
              <a:spcBef>
                <a:spcPts val="200"/>
              </a:spcBef>
            </a:pPr>
            <a:r>
              <a:rPr lang="ja-JP" altLang="en-US" sz="2800" dirty="0"/>
              <a:t>マトリックス組織</a:t>
            </a:r>
            <a:endParaRPr lang="en-US" altLang="ja-JP" sz="22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3075" name="Picture 3"/>
          <p:cNvPicPr>
            <a:picLocks noChangeAspect="1" noChangeArrowheads="1"/>
          </p:cNvPicPr>
          <p:nvPr/>
        </p:nvPicPr>
        <p:blipFill>
          <a:blip r:embed="rId3" cstate="print"/>
          <a:srcRect/>
          <a:stretch>
            <a:fillRect/>
          </a:stretch>
        </p:blipFill>
        <p:spPr bwMode="auto">
          <a:xfrm>
            <a:off x="1738363" y="1633814"/>
            <a:ext cx="6013007" cy="3922924"/>
          </a:xfrm>
          <a:prstGeom prst="rect">
            <a:avLst/>
          </a:prstGeom>
          <a:noFill/>
          <a:ln w="9525">
            <a:noFill/>
            <a:miter lim="800000"/>
            <a:headEnd/>
            <a:tailEnd/>
          </a:ln>
          <a:effectLst/>
        </p:spPr>
      </p:pic>
      <p:sp>
        <p:nvSpPr>
          <p:cNvPr id="8" name="正方形/長方形 7"/>
          <p:cNvSpPr/>
          <p:nvPr/>
        </p:nvSpPr>
        <p:spPr>
          <a:xfrm>
            <a:off x="417006" y="5932847"/>
            <a:ext cx="3320980" cy="307777"/>
          </a:xfrm>
          <a:prstGeom prst="rect">
            <a:avLst/>
          </a:prstGeom>
        </p:spPr>
        <p:txBody>
          <a:bodyPr wrap="square">
            <a:spAutoFit/>
          </a:bodyPr>
          <a:lstStyle/>
          <a:p>
            <a:pPr marL="0" lvl="1" algn="ctr" eaLnBrk="1" hangingPunct="1">
              <a:spcBef>
                <a:spcPts val="200"/>
              </a:spcBef>
            </a:pPr>
            <a:r>
              <a:rPr lang="ja-JP" altLang="en-US" dirty="0"/>
              <a:t>（</a:t>
            </a:r>
            <a:r>
              <a:rPr lang="en-US" altLang="ja-JP" dirty="0"/>
              <a:t>『</a:t>
            </a:r>
            <a:r>
              <a:rPr lang="ja-JP" altLang="en-US" dirty="0"/>
              <a:t>新版 公務員</a:t>
            </a:r>
            <a:r>
              <a:rPr lang="en-US" altLang="ja-JP" dirty="0"/>
              <a:t>V</a:t>
            </a:r>
            <a:r>
              <a:rPr lang="ja-JP" altLang="en-US" dirty="0"/>
              <a:t>テキスト</a:t>
            </a:r>
            <a:r>
              <a:rPr lang="en-US" altLang="ja-JP" dirty="0"/>
              <a:t>13</a:t>
            </a:r>
            <a:r>
              <a:rPr lang="ja-JP" altLang="en-US" dirty="0"/>
              <a:t>経営学</a:t>
            </a:r>
            <a:r>
              <a:rPr lang="en-US" altLang="ja-JP" dirty="0"/>
              <a:t>』</a:t>
            </a:r>
            <a:r>
              <a:rPr lang="ja-JP" altLang="en-US" dirty="0"/>
              <a:t>より）</a:t>
            </a:r>
            <a:endParaRPr lang="en-US" altLang="ja-JP" dirty="0"/>
          </a:p>
        </p:txBody>
      </p:sp>
      <p:pic>
        <p:nvPicPr>
          <p:cNvPr id="9" name="Picture 12" descr="C:\Documents and Settings\toshihiko\Local Settings\Temporary Internet Files\Content.IE5\EJ4RDBL9\MC900442145[1].png">
            <a:hlinkClick r:id="rId4" action="ppaction://hlinksldjump"/>
          </p:cNvPr>
          <p:cNvPicPr>
            <a:picLocks noChangeAspect="1" noChangeArrowheads="1"/>
          </p:cNvPicPr>
          <p:nvPr/>
        </p:nvPicPr>
        <p:blipFill>
          <a:blip r:embed="rId5" cstate="print"/>
          <a:srcRect/>
          <a:stretch>
            <a:fillRect/>
          </a:stretch>
        </p:blipFill>
        <p:spPr bwMode="auto">
          <a:xfrm>
            <a:off x="8359632" y="5650240"/>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a:p>
        </p:txBody>
      </p:sp>
      <p:sp>
        <p:nvSpPr>
          <p:cNvPr id="6" name="スライド番号プレースホルダ 5"/>
          <p:cNvSpPr>
            <a:spLocks noGrp="1"/>
          </p:cNvSpPr>
          <p:nvPr>
            <p:ph type="sldNum" sz="quarter" idx="12"/>
          </p:nvPr>
        </p:nvSpPr>
        <p:spPr/>
        <p:txBody>
          <a:bodyPr/>
          <a:lstStyle/>
          <a:p>
            <a:pPr>
              <a:defRPr/>
            </a:pPr>
            <a:fld id="{80142A37-0B9C-441D-9DEC-0B8DB1F2B89E}" type="slidenum">
              <a:rPr lang="en-US" altLang="ja-JP"/>
              <a:pPr>
                <a:defRPr/>
              </a:pPr>
              <a:t>3</a:t>
            </a:fld>
            <a:endParaRPr lang="en-US" altLang="ja-JP" dirty="0"/>
          </a:p>
        </p:txBody>
      </p:sp>
      <p:sp>
        <p:nvSpPr>
          <p:cNvPr id="16388" name="Rectangle 2"/>
          <p:cNvSpPr>
            <a:spLocks noGrp="1" noChangeArrowheads="1"/>
          </p:cNvSpPr>
          <p:nvPr>
            <p:ph type="title"/>
          </p:nvPr>
        </p:nvSpPr>
        <p:spPr>
          <a:xfrm>
            <a:off x="569913" y="223079"/>
            <a:ext cx="8229600" cy="1252538"/>
          </a:xfrm>
        </p:spPr>
        <p:txBody>
          <a:bodyPr/>
          <a:lstStyle/>
          <a:p>
            <a:pPr eaLnBrk="1" hangingPunct="1"/>
            <a:r>
              <a:rPr lang="ja-JP" altLang="en-US" dirty="0"/>
              <a:t>１</a:t>
            </a:r>
            <a:r>
              <a:rPr lang="ja-JP" altLang="en-US" sz="4400" dirty="0"/>
              <a:t>．近代組織論</a:t>
            </a:r>
            <a:r>
              <a:rPr lang="en-US" altLang="ja-JP" sz="4400" dirty="0"/>
              <a:t>-2</a:t>
            </a:r>
            <a:endParaRPr lang="ja-JP" altLang="en-US" sz="4400" dirty="0"/>
          </a:p>
        </p:txBody>
      </p:sp>
      <p:sp>
        <p:nvSpPr>
          <p:cNvPr id="4101" name="Rectangle 3"/>
          <p:cNvSpPr>
            <a:spLocks noGrp="1" noChangeArrowheads="1"/>
          </p:cNvSpPr>
          <p:nvPr>
            <p:ph type="body" idx="1"/>
          </p:nvPr>
        </p:nvSpPr>
        <p:spPr>
          <a:xfrm>
            <a:off x="416560" y="1053548"/>
            <a:ext cx="8644890" cy="5523397"/>
          </a:xfrm>
        </p:spPr>
        <p:txBody>
          <a:bodyPr/>
          <a:lstStyle/>
          <a:p>
            <a:pPr eaLnBrk="1" hangingPunct="1">
              <a:spcBef>
                <a:spcPts val="500"/>
              </a:spcBef>
            </a:pPr>
            <a:r>
              <a:rPr lang="en-US" altLang="ja-JP" dirty="0"/>
              <a:t>(1)</a:t>
            </a:r>
            <a:r>
              <a:rPr lang="ja-JP" altLang="en-US" dirty="0"/>
              <a:t>　バーナードの組織論</a:t>
            </a:r>
            <a:r>
              <a:rPr lang="en-US" altLang="ja-JP" dirty="0"/>
              <a:t>-2</a:t>
            </a:r>
          </a:p>
          <a:p>
            <a:pPr lvl="1" eaLnBrk="1" hangingPunct="1">
              <a:spcBef>
                <a:spcPts val="500"/>
              </a:spcBef>
            </a:pPr>
            <a:r>
              <a:rPr lang="ja-JP" altLang="en-US" dirty="0"/>
              <a:t>③　公式組織とは</a:t>
            </a:r>
            <a:endParaRPr lang="en-US" altLang="ja-JP" dirty="0"/>
          </a:p>
          <a:p>
            <a:pPr lvl="2" eaLnBrk="1" hangingPunct="1">
              <a:spcBef>
                <a:spcPts val="500"/>
              </a:spcBef>
            </a:pPr>
            <a:r>
              <a:rPr lang="ja-JP" altLang="en-US" dirty="0"/>
              <a:t>協働体系の</a:t>
            </a:r>
            <a:r>
              <a:rPr lang="ja-JP" altLang="en-US" dirty="0">
                <a:solidFill>
                  <a:srgbClr val="FF0000"/>
                </a:solidFill>
              </a:rPr>
              <a:t>中核</a:t>
            </a:r>
            <a:r>
              <a:rPr lang="ja-JP" altLang="en-US" dirty="0"/>
              <a:t>に位置する組織</a:t>
            </a:r>
            <a:endParaRPr lang="en-US" altLang="ja-JP" dirty="0"/>
          </a:p>
          <a:p>
            <a:pPr lvl="2" eaLnBrk="1" hangingPunct="1">
              <a:spcBef>
                <a:spcPts val="500"/>
              </a:spcBef>
            </a:pPr>
            <a:r>
              <a:rPr lang="ja-JP" altLang="en-US" dirty="0"/>
              <a:t>公式組織の定義</a:t>
            </a:r>
            <a:endParaRPr lang="en-US" altLang="ja-JP" dirty="0"/>
          </a:p>
          <a:p>
            <a:pPr lvl="3" eaLnBrk="1" hangingPunct="1">
              <a:spcBef>
                <a:spcPts val="500"/>
              </a:spcBef>
            </a:pPr>
            <a:r>
              <a:rPr lang="en-US" altLang="ja-JP" dirty="0"/>
              <a:t>2</a:t>
            </a:r>
            <a:r>
              <a:rPr lang="ja-JP" altLang="en-US" dirty="0"/>
              <a:t>人以上の人々の意識的に</a:t>
            </a:r>
            <a:r>
              <a:rPr lang="ja-JP" altLang="en-US" dirty="0">
                <a:solidFill>
                  <a:srgbClr val="FF0000"/>
                </a:solidFill>
              </a:rPr>
              <a:t>調整</a:t>
            </a:r>
            <a:r>
              <a:rPr lang="ja-JP" altLang="en-US" dirty="0"/>
              <a:t>された活動または諸力の</a:t>
            </a:r>
            <a:r>
              <a:rPr lang="ja-JP" altLang="en-US" dirty="0">
                <a:solidFill>
                  <a:srgbClr val="FF0000"/>
                </a:solidFill>
              </a:rPr>
              <a:t>体系</a:t>
            </a:r>
            <a:endParaRPr lang="en-US" altLang="ja-JP" dirty="0">
              <a:solidFill>
                <a:srgbClr val="FF0000"/>
              </a:solidFill>
            </a:endParaRPr>
          </a:p>
          <a:p>
            <a:pPr lvl="2"/>
            <a:r>
              <a:rPr lang="ja-JP" altLang="en-US" dirty="0">
                <a:solidFill>
                  <a:srgbClr val="FF0000"/>
                </a:solidFill>
              </a:rPr>
              <a:t>非公式</a:t>
            </a:r>
            <a:r>
              <a:rPr lang="ja-JP" altLang="en-US" dirty="0"/>
              <a:t>組織とは</a:t>
            </a:r>
            <a:endParaRPr lang="en-US" altLang="ja-JP" dirty="0"/>
          </a:p>
          <a:p>
            <a:pPr lvl="3"/>
            <a:r>
              <a:rPr lang="ja-JP" altLang="en-US" dirty="0"/>
              <a:t>組織構成員の活動や相互作用を通じ、</a:t>
            </a:r>
            <a:r>
              <a:rPr lang="ja-JP" altLang="en-US" dirty="0">
                <a:solidFill>
                  <a:srgbClr val="FF0000"/>
                </a:solidFill>
              </a:rPr>
              <a:t>自発</a:t>
            </a:r>
            <a:r>
              <a:rPr lang="ja-JP" altLang="en-US" dirty="0"/>
              <a:t>的に生成した組織で</a:t>
            </a:r>
            <a:br>
              <a:rPr lang="en-US" altLang="ja-JP" dirty="0"/>
            </a:br>
            <a:r>
              <a:rPr lang="ja-JP" altLang="en-US" dirty="0"/>
              <a:t>公式組織の存在を</a:t>
            </a:r>
            <a:r>
              <a:rPr lang="ja-JP" altLang="en-US" dirty="0">
                <a:solidFill>
                  <a:srgbClr val="FF0000"/>
                </a:solidFill>
              </a:rPr>
              <a:t>前提</a:t>
            </a:r>
            <a:r>
              <a:rPr lang="ja-JP" altLang="en-US" dirty="0"/>
              <a:t>とする（経営学大辞典より）</a:t>
            </a:r>
            <a:endParaRPr lang="en-US" altLang="ja-JP" dirty="0">
              <a:solidFill>
                <a:srgbClr val="FF0000"/>
              </a:solidFill>
            </a:endParaRPr>
          </a:p>
          <a:p>
            <a:pPr lvl="1" eaLnBrk="1" hangingPunct="1">
              <a:spcBef>
                <a:spcPts val="500"/>
              </a:spcBef>
            </a:pPr>
            <a:r>
              <a:rPr lang="ja-JP" altLang="en-US" dirty="0"/>
              <a:t>④　組織成立の３要素</a:t>
            </a:r>
            <a:endParaRPr lang="en-US" altLang="ja-JP" dirty="0"/>
          </a:p>
          <a:p>
            <a:pPr lvl="2" eaLnBrk="1" hangingPunct="1">
              <a:spcBef>
                <a:spcPts val="500"/>
              </a:spcBef>
            </a:pPr>
            <a:r>
              <a:rPr lang="ja-JP" altLang="en-US" dirty="0">
                <a:solidFill>
                  <a:srgbClr val="FF0000"/>
                </a:solidFill>
              </a:rPr>
              <a:t>共通</a:t>
            </a:r>
            <a:r>
              <a:rPr lang="ja-JP" altLang="en-US" dirty="0"/>
              <a:t>目的：メンバー間で</a:t>
            </a:r>
            <a:r>
              <a:rPr lang="ja-JP" altLang="en-US" dirty="0">
                <a:solidFill>
                  <a:srgbClr val="FF0000"/>
                </a:solidFill>
              </a:rPr>
              <a:t>合意</a:t>
            </a:r>
            <a:r>
              <a:rPr lang="ja-JP" altLang="en-US" dirty="0"/>
              <a:t>を得られる共通の目的</a:t>
            </a:r>
            <a:endParaRPr lang="en-US" altLang="ja-JP" dirty="0"/>
          </a:p>
          <a:p>
            <a:pPr lvl="2" eaLnBrk="1" hangingPunct="1">
              <a:spcBef>
                <a:spcPts val="500"/>
              </a:spcBef>
            </a:pPr>
            <a:r>
              <a:rPr lang="ja-JP" altLang="en-US" dirty="0">
                <a:solidFill>
                  <a:srgbClr val="FF0000"/>
                </a:solidFill>
              </a:rPr>
              <a:t>協働</a:t>
            </a:r>
            <a:r>
              <a:rPr lang="ja-JP" altLang="en-US" dirty="0"/>
              <a:t>意欲：共通目的を達成しようとする</a:t>
            </a:r>
            <a:r>
              <a:rPr lang="ja-JP" altLang="en-US" dirty="0">
                <a:solidFill>
                  <a:srgbClr val="FF0000"/>
                </a:solidFill>
              </a:rPr>
              <a:t>意欲</a:t>
            </a:r>
            <a:endParaRPr lang="en-US" altLang="ja-JP" dirty="0"/>
          </a:p>
          <a:p>
            <a:pPr lvl="3" eaLnBrk="1" hangingPunct="1">
              <a:spcBef>
                <a:spcPts val="500"/>
              </a:spcBef>
            </a:pPr>
            <a:r>
              <a:rPr lang="ja-JP" altLang="en-US" dirty="0"/>
              <a:t>誘引</a:t>
            </a:r>
            <a:r>
              <a:rPr lang="ja-JP" altLang="en-US" dirty="0">
                <a:solidFill>
                  <a:srgbClr val="FF0000"/>
                </a:solidFill>
              </a:rPr>
              <a:t>≧</a:t>
            </a:r>
            <a:r>
              <a:rPr lang="ja-JP" altLang="en-US" dirty="0"/>
              <a:t>貢献　の保持が必要</a:t>
            </a:r>
            <a:endParaRPr lang="en-US" altLang="ja-JP" dirty="0"/>
          </a:p>
          <a:p>
            <a:pPr lvl="2" eaLnBrk="1" hangingPunct="1">
              <a:spcBef>
                <a:spcPts val="500"/>
              </a:spcBef>
            </a:pPr>
            <a:r>
              <a:rPr lang="ja-JP" altLang="en-US" dirty="0"/>
              <a:t>コミュニケーション（</a:t>
            </a:r>
            <a:r>
              <a:rPr lang="en-US" altLang="ja-JP" dirty="0"/>
              <a:t>=</a:t>
            </a:r>
            <a:r>
              <a:rPr lang="ja-JP" altLang="en-US" dirty="0">
                <a:solidFill>
                  <a:srgbClr val="FF0000"/>
                </a:solidFill>
              </a:rPr>
              <a:t>伝達</a:t>
            </a:r>
            <a:r>
              <a:rPr lang="ja-JP" altLang="en-US" dirty="0"/>
              <a:t>）：共通目的と協働意欲を</a:t>
            </a:r>
            <a:r>
              <a:rPr lang="ja-JP" altLang="en-US" dirty="0">
                <a:solidFill>
                  <a:srgbClr val="FF0000"/>
                </a:solidFill>
              </a:rPr>
              <a:t>統合</a:t>
            </a:r>
            <a:r>
              <a:rPr lang="ja-JP" altLang="en-US" dirty="0"/>
              <a:t>する役割</a:t>
            </a:r>
            <a:endParaRPr lang="en-US" altLang="ja-JP" dirty="0"/>
          </a:p>
          <a:p>
            <a:pPr lvl="3" eaLnBrk="1" hangingPunct="1">
              <a:spcBef>
                <a:spcPts val="500"/>
              </a:spcBef>
            </a:pPr>
            <a:r>
              <a:rPr lang="ja-JP" altLang="en-US" dirty="0"/>
              <a:t>個人の活動を統合し</a:t>
            </a:r>
            <a:r>
              <a:rPr lang="ja-JP" altLang="en-US" dirty="0">
                <a:solidFill>
                  <a:srgbClr val="FF0000"/>
                </a:solidFill>
              </a:rPr>
              <a:t>調整</a:t>
            </a:r>
            <a:r>
              <a:rPr lang="ja-JP" altLang="en-US" dirty="0"/>
              <a:t>する役割</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a:p>
        </p:txBody>
      </p:sp>
      <p:sp>
        <p:nvSpPr>
          <p:cNvPr id="6" name="スライド番号プレースホルダ 5"/>
          <p:cNvSpPr>
            <a:spLocks noGrp="1"/>
          </p:cNvSpPr>
          <p:nvPr>
            <p:ph type="sldNum" sz="quarter" idx="12"/>
          </p:nvPr>
        </p:nvSpPr>
        <p:spPr/>
        <p:txBody>
          <a:bodyPr/>
          <a:lstStyle/>
          <a:p>
            <a:pPr>
              <a:defRPr/>
            </a:pPr>
            <a:fld id="{3A170629-1F55-4839-981A-EEBCC6308335}" type="slidenum">
              <a:rPr lang="en-US" altLang="ja-JP"/>
              <a:pPr>
                <a:defRPr/>
              </a:pPr>
              <a:t>4</a:t>
            </a:fld>
            <a:endParaRPr lang="en-US" altLang="ja-JP"/>
          </a:p>
        </p:txBody>
      </p:sp>
      <p:sp>
        <p:nvSpPr>
          <p:cNvPr id="17412" name="Rectangle 2"/>
          <p:cNvSpPr>
            <a:spLocks noGrp="1" noChangeArrowheads="1"/>
          </p:cNvSpPr>
          <p:nvPr>
            <p:ph type="title"/>
          </p:nvPr>
        </p:nvSpPr>
        <p:spPr>
          <a:xfrm>
            <a:off x="569913" y="431800"/>
            <a:ext cx="8229600" cy="1252538"/>
          </a:xfrm>
        </p:spPr>
        <p:txBody>
          <a:bodyPr/>
          <a:lstStyle/>
          <a:p>
            <a:pPr eaLnBrk="1" hangingPunct="1"/>
            <a:r>
              <a:rPr lang="ja-JP" altLang="en-US" dirty="0"/>
              <a:t>１</a:t>
            </a:r>
            <a:r>
              <a:rPr lang="ja-JP" altLang="en-US" sz="4400" dirty="0"/>
              <a:t>．近代組織論</a:t>
            </a:r>
            <a:r>
              <a:rPr lang="en-US" altLang="ja-JP" sz="4400" dirty="0"/>
              <a:t>-3</a:t>
            </a:r>
            <a:endParaRPr lang="ja-JP" altLang="en-US" sz="4400" dirty="0"/>
          </a:p>
        </p:txBody>
      </p:sp>
      <p:sp>
        <p:nvSpPr>
          <p:cNvPr id="4101" name="Rectangle 3"/>
          <p:cNvSpPr>
            <a:spLocks noGrp="1" noChangeArrowheads="1"/>
          </p:cNvSpPr>
          <p:nvPr>
            <p:ph type="body" idx="1"/>
          </p:nvPr>
        </p:nvSpPr>
        <p:spPr>
          <a:xfrm>
            <a:off x="512466" y="1537398"/>
            <a:ext cx="8631534" cy="4833585"/>
          </a:xfrm>
        </p:spPr>
        <p:txBody>
          <a:bodyPr/>
          <a:lstStyle/>
          <a:p>
            <a:pPr eaLnBrk="1" hangingPunct="1">
              <a:spcBef>
                <a:spcPts val="1800"/>
              </a:spcBef>
            </a:pPr>
            <a:r>
              <a:rPr lang="en-US" altLang="ja-JP" dirty="0"/>
              <a:t>(1)</a:t>
            </a:r>
            <a:r>
              <a:rPr lang="ja-JP" altLang="en-US" dirty="0"/>
              <a:t>　バーナードの組織論</a:t>
            </a:r>
            <a:r>
              <a:rPr lang="en-US" altLang="ja-JP" dirty="0"/>
              <a:t>-3</a:t>
            </a:r>
          </a:p>
          <a:p>
            <a:pPr lvl="1" eaLnBrk="1" hangingPunct="1">
              <a:spcBef>
                <a:spcPts val="1800"/>
              </a:spcBef>
            </a:pPr>
            <a:r>
              <a:rPr lang="ja-JP" altLang="en-US" dirty="0"/>
              <a:t>⑤　組織均衡</a:t>
            </a:r>
            <a:endParaRPr lang="en-US" altLang="ja-JP" dirty="0"/>
          </a:p>
          <a:p>
            <a:pPr lvl="2" eaLnBrk="1" hangingPunct="1">
              <a:spcBef>
                <a:spcPts val="1800"/>
              </a:spcBef>
            </a:pPr>
            <a:r>
              <a:rPr lang="ja-JP" altLang="en-US" dirty="0"/>
              <a:t>組織</a:t>
            </a:r>
            <a:r>
              <a:rPr lang="ja-JP" altLang="en-US" dirty="0">
                <a:solidFill>
                  <a:srgbClr val="FF0000"/>
                </a:solidFill>
              </a:rPr>
              <a:t>均衡</a:t>
            </a:r>
            <a:r>
              <a:rPr lang="ja-JP" altLang="en-US" dirty="0"/>
              <a:t>：誘引</a:t>
            </a:r>
            <a:r>
              <a:rPr lang="ja-JP" altLang="en-US" dirty="0">
                <a:solidFill>
                  <a:srgbClr val="FF0000"/>
                </a:solidFill>
              </a:rPr>
              <a:t>≧</a:t>
            </a:r>
            <a:r>
              <a:rPr lang="ja-JP" altLang="en-US" dirty="0"/>
              <a:t>貢献　の状態 ⇒</a:t>
            </a:r>
            <a:r>
              <a:rPr lang="ja-JP" altLang="en-US" sz="2000" dirty="0"/>
              <a:t>個人は組織への参加</a:t>
            </a:r>
            <a:r>
              <a:rPr lang="ja-JP" altLang="en-US" sz="2000" dirty="0">
                <a:solidFill>
                  <a:srgbClr val="FF0000"/>
                </a:solidFill>
              </a:rPr>
              <a:t>継続</a:t>
            </a:r>
            <a:endParaRPr lang="en-US" altLang="ja-JP" dirty="0">
              <a:solidFill>
                <a:srgbClr val="FF0000"/>
              </a:solidFill>
            </a:endParaRPr>
          </a:p>
          <a:p>
            <a:pPr lvl="2" eaLnBrk="1" hangingPunct="1">
              <a:spcBef>
                <a:spcPts val="1800"/>
              </a:spcBef>
            </a:pPr>
            <a:r>
              <a:rPr lang="ja-JP" altLang="en-US" dirty="0"/>
              <a:t>組織</a:t>
            </a:r>
            <a:r>
              <a:rPr lang="ja-JP" altLang="en-US" dirty="0">
                <a:solidFill>
                  <a:srgbClr val="FF0000"/>
                </a:solidFill>
              </a:rPr>
              <a:t>離脱</a:t>
            </a:r>
            <a:r>
              <a:rPr lang="ja-JP" altLang="en-US" dirty="0"/>
              <a:t>：誘引</a:t>
            </a:r>
            <a:r>
              <a:rPr lang="ja-JP" altLang="en-US" dirty="0">
                <a:solidFill>
                  <a:srgbClr val="FF0000"/>
                </a:solidFill>
              </a:rPr>
              <a:t>＜</a:t>
            </a:r>
            <a:r>
              <a:rPr lang="ja-JP" altLang="en-US" dirty="0"/>
              <a:t>貢献　の状態 ⇒</a:t>
            </a:r>
            <a:r>
              <a:rPr lang="ja-JP" altLang="en-US" sz="2000" dirty="0"/>
              <a:t>個人は組織から</a:t>
            </a:r>
            <a:r>
              <a:rPr lang="ja-JP" altLang="en-US" sz="2000" dirty="0">
                <a:solidFill>
                  <a:srgbClr val="FF0000"/>
                </a:solidFill>
              </a:rPr>
              <a:t>離脱</a:t>
            </a:r>
            <a:endParaRPr lang="en-US" altLang="ja-JP" dirty="0">
              <a:solidFill>
                <a:srgbClr val="FF0000"/>
              </a:solidFill>
            </a:endParaRPr>
          </a:p>
          <a:p>
            <a:pPr lvl="1" eaLnBrk="1" hangingPunct="1">
              <a:spcBef>
                <a:spcPts val="1800"/>
              </a:spcBef>
            </a:pPr>
            <a:r>
              <a:rPr lang="ja-JP" altLang="en-US" dirty="0"/>
              <a:t>⑥　有効性と能率</a:t>
            </a:r>
            <a:endParaRPr lang="en-US" altLang="ja-JP" dirty="0"/>
          </a:p>
          <a:p>
            <a:pPr lvl="2" eaLnBrk="1" hangingPunct="1">
              <a:spcBef>
                <a:spcPts val="1800"/>
              </a:spcBef>
            </a:pPr>
            <a:r>
              <a:rPr lang="ja-JP" altLang="en-US" dirty="0"/>
              <a:t>有効性：組織目的の</a:t>
            </a:r>
            <a:r>
              <a:rPr lang="ja-JP" altLang="en-US" dirty="0">
                <a:solidFill>
                  <a:srgbClr val="FF0000"/>
                </a:solidFill>
              </a:rPr>
              <a:t>達成</a:t>
            </a:r>
            <a:r>
              <a:rPr lang="ja-JP" altLang="en-US" dirty="0"/>
              <a:t>の度合い ⇒</a:t>
            </a:r>
            <a:r>
              <a:rPr lang="ja-JP" altLang="en-US" sz="2000" dirty="0"/>
              <a:t>業績がよければ給料も上がる</a:t>
            </a:r>
            <a:endParaRPr lang="en-US" altLang="ja-JP" dirty="0"/>
          </a:p>
          <a:p>
            <a:pPr lvl="2" eaLnBrk="1" hangingPunct="1">
              <a:spcBef>
                <a:spcPts val="1800"/>
              </a:spcBef>
            </a:pPr>
            <a:r>
              <a:rPr lang="ja-JP" altLang="en-US" dirty="0"/>
              <a:t>能率：組織からの成果配分に対する個人の</a:t>
            </a:r>
            <a:r>
              <a:rPr lang="ja-JP" altLang="en-US" dirty="0">
                <a:solidFill>
                  <a:srgbClr val="FF0000"/>
                </a:solidFill>
              </a:rPr>
              <a:t>満足</a:t>
            </a:r>
            <a:r>
              <a:rPr lang="ja-JP" altLang="en-US" dirty="0"/>
              <a:t>の度合い</a:t>
            </a:r>
            <a:endParaRPr lang="en-US" altLang="ja-JP" dirty="0"/>
          </a:p>
          <a:p>
            <a:pPr lvl="2" eaLnBrk="1" hangingPunct="1">
              <a:spcBef>
                <a:spcPts val="1800"/>
              </a:spcBef>
            </a:pPr>
            <a:r>
              <a:rPr lang="ja-JP" altLang="en-US" dirty="0"/>
              <a:t>有効性の上昇：能率の</a:t>
            </a:r>
            <a:r>
              <a:rPr lang="ja-JP" altLang="en-US" dirty="0">
                <a:solidFill>
                  <a:srgbClr val="FF0000"/>
                </a:solidFill>
              </a:rPr>
              <a:t>増大 </a:t>
            </a:r>
            <a:r>
              <a:rPr lang="ja-JP" altLang="en-US" dirty="0"/>
              <a:t>⇒ 誘引</a:t>
            </a:r>
            <a:r>
              <a:rPr lang="ja-JP" altLang="en-US" dirty="0">
                <a:solidFill>
                  <a:srgbClr val="FF0000"/>
                </a:solidFill>
              </a:rPr>
              <a:t>≧</a:t>
            </a:r>
            <a:r>
              <a:rPr lang="ja-JP" altLang="en-US" dirty="0"/>
              <a:t>貢献 の</a:t>
            </a:r>
            <a:r>
              <a:rPr lang="ja-JP" altLang="en-US" dirty="0">
                <a:solidFill>
                  <a:srgbClr val="FF0000"/>
                </a:solidFill>
              </a:rPr>
              <a:t>維持</a:t>
            </a:r>
            <a:endParaRPr lang="en-US" altLang="ja-JP" dirty="0">
              <a:solidFill>
                <a:srgbClr val="FF0000"/>
              </a:solidFill>
            </a:endParaRPr>
          </a:p>
          <a:p>
            <a:pPr lvl="2" eaLnBrk="1" hangingPunct="1">
              <a:spcBef>
                <a:spcPts val="18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a:p>
        </p:txBody>
      </p:sp>
      <p:sp>
        <p:nvSpPr>
          <p:cNvPr id="6" name="スライド番号プレースホルダ 5"/>
          <p:cNvSpPr>
            <a:spLocks noGrp="1"/>
          </p:cNvSpPr>
          <p:nvPr>
            <p:ph type="sldNum" sz="quarter" idx="12"/>
          </p:nvPr>
        </p:nvSpPr>
        <p:spPr/>
        <p:txBody>
          <a:bodyPr/>
          <a:lstStyle/>
          <a:p>
            <a:pPr>
              <a:defRPr/>
            </a:pPr>
            <a:fld id="{2B51F9CA-7BC1-4FE9-9D6A-C9A466138BCF}" type="slidenum">
              <a:rPr lang="en-US" altLang="ja-JP"/>
              <a:pPr>
                <a:defRPr/>
              </a:pPr>
              <a:t>5</a:t>
            </a:fld>
            <a:endParaRPr lang="en-US" altLang="ja-JP"/>
          </a:p>
        </p:txBody>
      </p:sp>
      <p:sp>
        <p:nvSpPr>
          <p:cNvPr id="18436" name="Rectangle 2"/>
          <p:cNvSpPr>
            <a:spLocks noGrp="1" noChangeArrowheads="1"/>
          </p:cNvSpPr>
          <p:nvPr>
            <p:ph type="title"/>
          </p:nvPr>
        </p:nvSpPr>
        <p:spPr>
          <a:xfrm>
            <a:off x="569913" y="431800"/>
            <a:ext cx="8229600" cy="1252538"/>
          </a:xfrm>
        </p:spPr>
        <p:txBody>
          <a:bodyPr/>
          <a:lstStyle/>
          <a:p>
            <a:pPr eaLnBrk="1" hangingPunct="1"/>
            <a:r>
              <a:rPr lang="ja-JP" altLang="en-US" dirty="0"/>
              <a:t>１</a:t>
            </a:r>
            <a:r>
              <a:rPr lang="ja-JP" altLang="en-US" sz="4400" dirty="0"/>
              <a:t>．近代組織論</a:t>
            </a:r>
            <a:r>
              <a:rPr lang="en-US" altLang="ja-JP" sz="4400" dirty="0"/>
              <a:t>-4</a:t>
            </a:r>
            <a:endParaRPr lang="ja-JP" altLang="en-US" sz="4400" dirty="0"/>
          </a:p>
        </p:txBody>
      </p:sp>
      <p:sp>
        <p:nvSpPr>
          <p:cNvPr id="4101" name="Rectangle 3"/>
          <p:cNvSpPr>
            <a:spLocks noGrp="1" noChangeArrowheads="1"/>
          </p:cNvSpPr>
          <p:nvPr>
            <p:ph type="body" idx="1"/>
          </p:nvPr>
        </p:nvSpPr>
        <p:spPr>
          <a:xfrm>
            <a:off x="399910" y="1449388"/>
            <a:ext cx="8654636" cy="4951412"/>
          </a:xfrm>
        </p:spPr>
        <p:txBody>
          <a:bodyPr/>
          <a:lstStyle/>
          <a:p>
            <a:pPr eaLnBrk="1" hangingPunct="1">
              <a:spcBef>
                <a:spcPts val="900"/>
              </a:spcBef>
            </a:pPr>
            <a:r>
              <a:rPr lang="en-US" altLang="ja-JP" dirty="0"/>
              <a:t>(1)</a:t>
            </a:r>
            <a:r>
              <a:rPr lang="ja-JP" altLang="en-US" dirty="0"/>
              <a:t>　バーナードの組織論</a:t>
            </a:r>
            <a:r>
              <a:rPr lang="en-US" altLang="ja-JP" dirty="0"/>
              <a:t>-4</a:t>
            </a:r>
          </a:p>
          <a:p>
            <a:pPr lvl="1" eaLnBrk="1" hangingPunct="1">
              <a:spcBef>
                <a:spcPts val="900"/>
              </a:spcBef>
            </a:pPr>
            <a:r>
              <a:rPr lang="ja-JP" altLang="en-US" dirty="0"/>
              <a:t>⑦　個人人格と組織人格</a:t>
            </a:r>
            <a:endParaRPr lang="en-US" altLang="ja-JP" dirty="0"/>
          </a:p>
          <a:p>
            <a:pPr lvl="2" eaLnBrk="1" hangingPunct="1">
              <a:spcBef>
                <a:spcPts val="900"/>
              </a:spcBef>
            </a:pPr>
            <a:r>
              <a:rPr lang="ja-JP" altLang="en-US" dirty="0"/>
              <a:t>個人人格とは：</a:t>
            </a:r>
            <a:r>
              <a:rPr lang="ja-JP" altLang="en-US" dirty="0">
                <a:solidFill>
                  <a:srgbClr val="FF0000"/>
                </a:solidFill>
              </a:rPr>
              <a:t>自己の利益</a:t>
            </a:r>
            <a:r>
              <a:rPr lang="ja-JP" altLang="en-US" dirty="0"/>
              <a:t>を追求する意思決定を行う人格</a:t>
            </a:r>
            <a:endParaRPr lang="en-US" altLang="ja-JP" dirty="0"/>
          </a:p>
          <a:p>
            <a:pPr lvl="2" eaLnBrk="1" hangingPunct="1">
              <a:spcBef>
                <a:spcPts val="900"/>
              </a:spcBef>
            </a:pPr>
            <a:r>
              <a:rPr lang="ja-JP" altLang="en-US" dirty="0"/>
              <a:t>組織人格とは：</a:t>
            </a:r>
            <a:r>
              <a:rPr lang="ja-JP" altLang="en-US" dirty="0">
                <a:solidFill>
                  <a:srgbClr val="FF0000"/>
                </a:solidFill>
              </a:rPr>
              <a:t>組織目的</a:t>
            </a:r>
            <a:r>
              <a:rPr lang="ja-JP" altLang="en-US" dirty="0"/>
              <a:t>の達成を追求する意思決定を行う人格</a:t>
            </a:r>
            <a:endParaRPr lang="en-US" altLang="ja-JP" dirty="0"/>
          </a:p>
          <a:p>
            <a:pPr lvl="1" eaLnBrk="1" hangingPunct="1">
              <a:spcBef>
                <a:spcPts val="900"/>
              </a:spcBef>
            </a:pPr>
            <a:r>
              <a:rPr lang="ja-JP" altLang="en-US" dirty="0"/>
              <a:t>⑧　道徳的リーダーシップ</a:t>
            </a:r>
            <a:endParaRPr lang="en-US" altLang="ja-JP" dirty="0"/>
          </a:p>
          <a:p>
            <a:pPr lvl="2" eaLnBrk="1" hangingPunct="1">
              <a:spcBef>
                <a:spcPts val="900"/>
              </a:spcBef>
            </a:pPr>
            <a:r>
              <a:rPr lang="ja-JP" altLang="en-US" dirty="0"/>
              <a:t>経営者のリーダーシップにおける</a:t>
            </a:r>
            <a:r>
              <a:rPr lang="ja-JP" altLang="en-US" dirty="0">
                <a:solidFill>
                  <a:srgbClr val="FF0000"/>
                </a:solidFill>
              </a:rPr>
              <a:t>道徳</a:t>
            </a:r>
            <a:r>
              <a:rPr lang="ja-JP" altLang="en-US" dirty="0"/>
              <a:t>的側面</a:t>
            </a:r>
            <a:endParaRPr lang="en-US" altLang="ja-JP" dirty="0"/>
          </a:p>
          <a:p>
            <a:pPr lvl="3" eaLnBrk="1" hangingPunct="1">
              <a:spcBef>
                <a:spcPts val="900"/>
              </a:spcBef>
            </a:pPr>
            <a:r>
              <a:rPr lang="ja-JP" altLang="en-US" dirty="0"/>
              <a:t>組織構成員の理念･価値観を統合し</a:t>
            </a:r>
            <a:r>
              <a:rPr lang="ja-JP" altLang="en-US" dirty="0">
                <a:solidFill>
                  <a:srgbClr val="FF0000"/>
                </a:solidFill>
              </a:rPr>
              <a:t>協働</a:t>
            </a:r>
            <a:r>
              <a:rPr lang="ja-JP" altLang="en-US" dirty="0"/>
              <a:t>に導く役割</a:t>
            </a:r>
            <a:endParaRPr lang="en-US" altLang="ja-JP" dirty="0"/>
          </a:p>
          <a:p>
            <a:pPr lvl="3" eaLnBrk="1" hangingPunct="1">
              <a:spcBef>
                <a:spcPts val="900"/>
              </a:spcBef>
            </a:pPr>
            <a:r>
              <a:rPr lang="ja-JP" altLang="en-US" dirty="0"/>
              <a:t>道徳とは：</a:t>
            </a:r>
            <a:r>
              <a:rPr lang="ja-JP" altLang="en-US" dirty="0">
                <a:solidFill>
                  <a:srgbClr val="FF0000"/>
                </a:solidFill>
              </a:rPr>
              <a:t>理念</a:t>
            </a:r>
            <a:r>
              <a:rPr lang="ja-JP" altLang="en-US" dirty="0"/>
              <a:t>、価値観、慣習</a:t>
            </a:r>
            <a:endParaRPr lang="en-US" altLang="ja-JP" dirty="0"/>
          </a:p>
          <a:p>
            <a:pPr lvl="1" eaLnBrk="1" hangingPunct="1">
              <a:spcBef>
                <a:spcPts val="900"/>
              </a:spcBef>
            </a:pPr>
            <a:r>
              <a:rPr lang="ja-JP" altLang="en-US" dirty="0"/>
              <a:t>⑨　権限受容説</a:t>
            </a:r>
            <a:endParaRPr lang="en-US" altLang="ja-JP" dirty="0"/>
          </a:p>
          <a:p>
            <a:pPr lvl="2" eaLnBrk="1" hangingPunct="1">
              <a:spcBef>
                <a:spcPts val="900"/>
              </a:spcBef>
            </a:pPr>
            <a:r>
              <a:rPr lang="ja-JP" altLang="en-US" dirty="0"/>
              <a:t>命令が</a:t>
            </a:r>
            <a:r>
              <a:rPr lang="ja-JP" altLang="en-US" dirty="0">
                <a:solidFill>
                  <a:srgbClr val="FF0000"/>
                </a:solidFill>
              </a:rPr>
              <a:t>受容</a:t>
            </a:r>
            <a:r>
              <a:rPr lang="ja-JP" altLang="en-US" dirty="0"/>
              <a:t>され、命令の意図に従って部下が行動して始めて</a:t>
            </a:r>
            <a:br>
              <a:rPr lang="en-US" altLang="ja-JP" dirty="0"/>
            </a:br>
            <a:r>
              <a:rPr lang="ja-JP" altLang="en-US" dirty="0"/>
              <a:t>管理者の</a:t>
            </a:r>
            <a:r>
              <a:rPr lang="ja-JP" altLang="en-US" dirty="0">
                <a:solidFill>
                  <a:srgbClr val="FF0000"/>
                </a:solidFill>
              </a:rPr>
              <a:t>権限</a:t>
            </a:r>
            <a:r>
              <a:rPr lang="ja-JP" altLang="en-US" dirty="0"/>
              <a:t>が成立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14079F4F-A143-49E7-809A-BFFE37607A26}" type="slidenum">
              <a:rPr lang="en-US" altLang="ja-JP"/>
              <a:pPr>
                <a:defRPr/>
              </a:pPr>
              <a:t>6</a:t>
            </a:fld>
            <a:endParaRPr lang="en-US" altLang="ja-JP" dirty="0"/>
          </a:p>
        </p:txBody>
      </p:sp>
      <p:sp>
        <p:nvSpPr>
          <p:cNvPr id="19460" name="Rectangle 2"/>
          <p:cNvSpPr>
            <a:spLocks noGrp="1" noChangeArrowheads="1"/>
          </p:cNvSpPr>
          <p:nvPr>
            <p:ph type="title"/>
          </p:nvPr>
        </p:nvSpPr>
        <p:spPr>
          <a:xfrm>
            <a:off x="569913" y="312532"/>
            <a:ext cx="8229600" cy="1252538"/>
          </a:xfrm>
        </p:spPr>
        <p:txBody>
          <a:bodyPr/>
          <a:lstStyle/>
          <a:p>
            <a:pPr eaLnBrk="1" hangingPunct="1"/>
            <a:r>
              <a:rPr lang="ja-JP" altLang="en-US" dirty="0"/>
              <a:t>１</a:t>
            </a:r>
            <a:r>
              <a:rPr lang="ja-JP" altLang="en-US" sz="4400" dirty="0"/>
              <a:t>．近代組織論</a:t>
            </a:r>
            <a:r>
              <a:rPr lang="en-US" altLang="ja-JP" sz="4400" dirty="0"/>
              <a:t>-5</a:t>
            </a:r>
            <a:endParaRPr lang="ja-JP" altLang="en-US" sz="4400" dirty="0"/>
          </a:p>
        </p:txBody>
      </p:sp>
      <p:sp>
        <p:nvSpPr>
          <p:cNvPr id="4101" name="Rectangle 3"/>
          <p:cNvSpPr>
            <a:spLocks noGrp="1" noChangeArrowheads="1"/>
          </p:cNvSpPr>
          <p:nvPr>
            <p:ph type="body" idx="1"/>
          </p:nvPr>
        </p:nvSpPr>
        <p:spPr>
          <a:xfrm>
            <a:off x="250825" y="1265997"/>
            <a:ext cx="8810625" cy="5043488"/>
          </a:xfrm>
        </p:spPr>
        <p:txBody>
          <a:bodyPr/>
          <a:lstStyle/>
          <a:p>
            <a:pPr eaLnBrk="1" hangingPunct="1">
              <a:spcBef>
                <a:spcPts val="500"/>
              </a:spcBef>
            </a:pPr>
            <a:r>
              <a:rPr lang="en-US" altLang="ja-JP" sz="2800" dirty="0"/>
              <a:t>(2)</a:t>
            </a:r>
            <a:r>
              <a:rPr lang="ja-JP" altLang="en-US" sz="2800" dirty="0"/>
              <a:t>　サイモンの理論</a:t>
            </a:r>
            <a:r>
              <a:rPr lang="en-US" altLang="ja-JP" sz="2800" dirty="0"/>
              <a:t>-1</a:t>
            </a:r>
          </a:p>
          <a:p>
            <a:pPr lvl="1" eaLnBrk="1" hangingPunct="1">
              <a:spcBef>
                <a:spcPts val="500"/>
              </a:spcBef>
            </a:pPr>
            <a:r>
              <a:rPr lang="ja-JP" altLang="en-US" sz="2400" dirty="0"/>
              <a:t>①　サイモンの人間観</a:t>
            </a:r>
            <a:endParaRPr lang="en-US" altLang="ja-JP" sz="2400" dirty="0"/>
          </a:p>
          <a:p>
            <a:pPr lvl="2" eaLnBrk="1" hangingPunct="1">
              <a:spcBef>
                <a:spcPts val="500"/>
              </a:spcBef>
            </a:pPr>
            <a:r>
              <a:rPr lang="ja-JP" altLang="en-US" dirty="0"/>
              <a:t>管理人･経営人</a:t>
            </a:r>
            <a:endParaRPr lang="en-US" altLang="ja-JP" sz="2000" dirty="0"/>
          </a:p>
          <a:p>
            <a:pPr lvl="2" eaLnBrk="1" hangingPunct="1">
              <a:spcBef>
                <a:spcPts val="500"/>
              </a:spcBef>
            </a:pPr>
            <a:r>
              <a:rPr lang="ja-JP" altLang="en-US" sz="2000" dirty="0"/>
              <a:t>限定合理性：人間は</a:t>
            </a:r>
            <a:r>
              <a:rPr lang="ja-JP" altLang="en-US" sz="2000" dirty="0">
                <a:solidFill>
                  <a:srgbClr val="FF0000"/>
                </a:solidFill>
              </a:rPr>
              <a:t>限定合理</a:t>
            </a:r>
            <a:r>
              <a:rPr lang="ja-JP" altLang="en-US" sz="2000" dirty="0"/>
              <a:t>性をもつ意思決定主体</a:t>
            </a:r>
            <a:endParaRPr lang="en-US" altLang="ja-JP" sz="2000" dirty="0"/>
          </a:p>
          <a:p>
            <a:pPr lvl="3" eaLnBrk="1" hangingPunct="1">
              <a:spcBef>
                <a:spcPts val="500"/>
              </a:spcBef>
            </a:pPr>
            <a:r>
              <a:rPr lang="ja-JP" altLang="en-US" sz="1800" dirty="0">
                <a:solidFill>
                  <a:srgbClr val="FF0000"/>
                </a:solidFill>
              </a:rPr>
              <a:t>情報収集</a:t>
            </a:r>
            <a:r>
              <a:rPr lang="ja-JP" altLang="en-US" sz="1800" dirty="0"/>
              <a:t>能力の限界</a:t>
            </a:r>
            <a:r>
              <a:rPr lang="ja-JP" altLang="en-US" dirty="0"/>
              <a:t>⇒</a:t>
            </a:r>
            <a:r>
              <a:rPr lang="ja-JP" altLang="en-US" sz="1800" dirty="0"/>
              <a:t>すべての情報の収集はできない</a:t>
            </a:r>
            <a:endParaRPr lang="en-US" altLang="ja-JP" sz="1800" dirty="0"/>
          </a:p>
          <a:p>
            <a:pPr lvl="3" eaLnBrk="1" hangingPunct="1">
              <a:spcBef>
                <a:spcPts val="500"/>
              </a:spcBef>
            </a:pPr>
            <a:r>
              <a:rPr lang="ja-JP" altLang="en-US" sz="1800" dirty="0">
                <a:solidFill>
                  <a:srgbClr val="FF0000"/>
                </a:solidFill>
              </a:rPr>
              <a:t>計算</a:t>
            </a:r>
            <a:r>
              <a:rPr lang="ja-JP" altLang="en-US" sz="1800" dirty="0"/>
              <a:t>能力の限界</a:t>
            </a:r>
            <a:r>
              <a:rPr lang="ja-JP" altLang="en-US" dirty="0"/>
              <a:t>⇒</a:t>
            </a:r>
            <a:r>
              <a:rPr lang="ja-JP" altLang="en-US" sz="1800" dirty="0"/>
              <a:t>すべての結果の</a:t>
            </a:r>
            <a:r>
              <a:rPr lang="ja-JP" altLang="en-US" sz="1800" dirty="0">
                <a:solidFill>
                  <a:srgbClr val="FF0000"/>
                </a:solidFill>
              </a:rPr>
              <a:t>完全</a:t>
            </a:r>
            <a:r>
              <a:rPr lang="ja-JP" altLang="en-US" sz="1800" dirty="0"/>
              <a:t>な</a:t>
            </a:r>
            <a:r>
              <a:rPr lang="ja-JP" altLang="en-US" sz="1800" dirty="0">
                <a:solidFill>
                  <a:srgbClr val="FF0000"/>
                </a:solidFill>
              </a:rPr>
              <a:t>予想</a:t>
            </a:r>
            <a:r>
              <a:rPr lang="ja-JP" altLang="en-US" sz="1800" dirty="0"/>
              <a:t>はできない</a:t>
            </a:r>
            <a:endParaRPr lang="en-US" altLang="ja-JP" sz="1800" dirty="0"/>
          </a:p>
          <a:p>
            <a:pPr lvl="1" eaLnBrk="1" hangingPunct="1">
              <a:spcBef>
                <a:spcPts val="500"/>
              </a:spcBef>
            </a:pPr>
            <a:r>
              <a:rPr lang="ja-JP" altLang="en-US" sz="2400" dirty="0"/>
              <a:t>②　意思決定のプロセス</a:t>
            </a:r>
            <a:r>
              <a:rPr lang="en-US" altLang="ja-JP" sz="2400" dirty="0"/>
              <a:t>-1</a:t>
            </a:r>
          </a:p>
          <a:p>
            <a:pPr lvl="2" eaLnBrk="1" hangingPunct="1">
              <a:spcBef>
                <a:spcPts val="500"/>
              </a:spcBef>
            </a:pPr>
            <a:r>
              <a:rPr lang="ja-JP" altLang="en-US" sz="2000" dirty="0"/>
              <a:t>問題の認識：解決が必要な問題の</a:t>
            </a:r>
            <a:r>
              <a:rPr lang="ja-JP" altLang="en-US" sz="2000" dirty="0">
                <a:solidFill>
                  <a:srgbClr val="FF0000"/>
                </a:solidFill>
              </a:rPr>
              <a:t>発見</a:t>
            </a:r>
            <a:endParaRPr lang="en-US" altLang="ja-JP" sz="2000" dirty="0">
              <a:solidFill>
                <a:srgbClr val="FF0000"/>
              </a:solidFill>
            </a:endParaRPr>
          </a:p>
          <a:p>
            <a:pPr lvl="2" eaLnBrk="1" hangingPunct="1">
              <a:spcBef>
                <a:spcPts val="500"/>
              </a:spcBef>
            </a:pPr>
            <a:r>
              <a:rPr lang="ja-JP" altLang="en-US" sz="2000" dirty="0"/>
              <a:t>代替案の探索：すべての代替案の</a:t>
            </a:r>
            <a:r>
              <a:rPr lang="ja-JP" altLang="en-US" sz="2000" dirty="0">
                <a:solidFill>
                  <a:srgbClr val="FF0000"/>
                </a:solidFill>
              </a:rPr>
              <a:t>探索</a:t>
            </a:r>
            <a:r>
              <a:rPr lang="ja-JP" altLang="en-US" sz="2000" dirty="0"/>
              <a:t>はできない</a:t>
            </a:r>
            <a:endParaRPr lang="en-US" altLang="ja-JP" sz="2000" dirty="0"/>
          </a:p>
          <a:p>
            <a:pPr lvl="2" eaLnBrk="1" hangingPunct="1">
              <a:spcBef>
                <a:spcPts val="500"/>
              </a:spcBef>
            </a:pPr>
            <a:r>
              <a:rPr lang="ja-JP" altLang="en-US" sz="2000" dirty="0"/>
              <a:t>代替案の評価：完全な</a:t>
            </a:r>
            <a:r>
              <a:rPr lang="ja-JP" altLang="en-US" sz="2000" dirty="0">
                <a:solidFill>
                  <a:srgbClr val="FF0000"/>
                </a:solidFill>
              </a:rPr>
              <a:t>予想</a:t>
            </a:r>
            <a:r>
              <a:rPr lang="ja-JP" altLang="en-US" sz="2000" dirty="0"/>
              <a:t>・</a:t>
            </a:r>
            <a:r>
              <a:rPr lang="ja-JP" altLang="en-US" sz="2000" dirty="0">
                <a:solidFill>
                  <a:srgbClr val="FF0000"/>
                </a:solidFill>
              </a:rPr>
              <a:t>評価</a:t>
            </a:r>
            <a:r>
              <a:rPr lang="ja-JP" altLang="en-US" sz="2000" dirty="0"/>
              <a:t>をおこなうことはできない</a:t>
            </a:r>
            <a:endParaRPr lang="en-US" altLang="ja-JP" sz="2000" dirty="0"/>
          </a:p>
          <a:p>
            <a:pPr lvl="2" eaLnBrk="1" hangingPunct="1">
              <a:spcBef>
                <a:spcPts val="500"/>
              </a:spcBef>
            </a:pPr>
            <a:r>
              <a:rPr lang="ja-JP" altLang="en-US" sz="2000" dirty="0"/>
              <a:t>代替案の選択：</a:t>
            </a:r>
            <a:r>
              <a:rPr lang="ja-JP" altLang="en-US" sz="2000" dirty="0">
                <a:solidFill>
                  <a:srgbClr val="FF0000"/>
                </a:solidFill>
              </a:rPr>
              <a:t>満足化</a:t>
            </a:r>
            <a:r>
              <a:rPr lang="ja-JP" altLang="en-US" sz="2000" dirty="0"/>
              <a:t>原理に基づく意思</a:t>
            </a:r>
            <a:r>
              <a:rPr lang="ja-JP" altLang="en-US" dirty="0"/>
              <a:t>決定を行わざる</a:t>
            </a:r>
            <a:r>
              <a:rPr lang="ja-JP" altLang="en-US" sz="2000" dirty="0"/>
              <a:t>を得ない</a:t>
            </a:r>
            <a:endParaRPr lang="en-US" altLang="ja-JP" sz="2000" dirty="0"/>
          </a:p>
          <a:p>
            <a:pPr lvl="2" eaLnBrk="1" hangingPunct="1">
              <a:spcBef>
                <a:spcPts val="500"/>
              </a:spcBef>
            </a:pPr>
            <a:r>
              <a:rPr lang="ja-JP" altLang="en-US" sz="2000" dirty="0"/>
              <a:t>代替案の実施：所定の</a:t>
            </a:r>
            <a:r>
              <a:rPr lang="ja-JP" altLang="en-US" sz="2000" dirty="0">
                <a:solidFill>
                  <a:srgbClr val="FF0000"/>
                </a:solidFill>
              </a:rPr>
              <a:t>成果</a:t>
            </a:r>
            <a:r>
              <a:rPr lang="ja-JP" altLang="en-US" sz="2000" dirty="0"/>
              <a:t>の確保</a:t>
            </a:r>
            <a:endParaRPr lang="en-US" altLang="ja-JP" sz="2000" dirty="0"/>
          </a:p>
          <a:p>
            <a:pPr lvl="2" eaLnBrk="1" hangingPunct="1">
              <a:spcBef>
                <a:spcPts val="500"/>
              </a:spcBef>
            </a:pPr>
            <a:r>
              <a:rPr lang="ja-JP" altLang="en-US" sz="2000" dirty="0"/>
              <a:t>フィードバック：つぎの</a:t>
            </a:r>
            <a:r>
              <a:rPr lang="ja-JP" altLang="en-US" sz="2000" dirty="0">
                <a:solidFill>
                  <a:srgbClr val="FF0000"/>
                </a:solidFill>
              </a:rPr>
              <a:t>意思決定</a:t>
            </a:r>
            <a:r>
              <a:rPr lang="ja-JP" altLang="en-US" sz="2000" dirty="0"/>
              <a:t>に活かす </a:t>
            </a:r>
            <a:r>
              <a:rPr lang="ja-JP" altLang="en-US" dirty="0"/>
              <a:t>⇒ 意思決定のプロセス図</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12" descr="C:\Documents and Settings\toshihiko\Local Settings\Temporary Internet Files\Content.IE5\EJ4RDBL9\MC900442145[1].png">
            <a:hlinkClick r:id="rId3" action="ppaction://hlinksldjump"/>
          </p:cNvPr>
          <p:cNvPicPr>
            <a:picLocks noChangeAspect="1" noChangeArrowheads="1"/>
          </p:cNvPicPr>
          <p:nvPr/>
        </p:nvPicPr>
        <p:blipFill>
          <a:blip r:embed="rId4" cstate="print"/>
          <a:srcRect/>
          <a:stretch>
            <a:fillRect/>
          </a:stretch>
        </p:blipFill>
        <p:spPr bwMode="auto">
          <a:xfrm>
            <a:off x="8520648" y="5916754"/>
            <a:ext cx="330967" cy="34558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FF54F3C7-0DA6-4571-AD9A-96B0BD67FE01}" type="slidenum">
              <a:rPr lang="en-US" altLang="ja-JP"/>
              <a:pPr>
                <a:defRPr/>
              </a:pPr>
              <a:t>7</a:t>
            </a:fld>
            <a:endParaRPr lang="en-US" altLang="ja-JP" dirty="0"/>
          </a:p>
        </p:txBody>
      </p:sp>
      <p:sp>
        <p:nvSpPr>
          <p:cNvPr id="20484" name="Rectangle 2"/>
          <p:cNvSpPr>
            <a:spLocks noGrp="1" noChangeArrowheads="1"/>
          </p:cNvSpPr>
          <p:nvPr>
            <p:ph type="title"/>
          </p:nvPr>
        </p:nvSpPr>
        <p:spPr>
          <a:xfrm>
            <a:off x="569913" y="282715"/>
            <a:ext cx="8229600" cy="1252538"/>
          </a:xfrm>
        </p:spPr>
        <p:txBody>
          <a:bodyPr/>
          <a:lstStyle/>
          <a:p>
            <a:pPr eaLnBrk="1" hangingPunct="1"/>
            <a:r>
              <a:rPr lang="ja-JP" altLang="en-US" dirty="0"/>
              <a:t>１</a:t>
            </a:r>
            <a:r>
              <a:rPr lang="ja-JP" altLang="en-US" sz="4400" dirty="0"/>
              <a:t>．近代組織論</a:t>
            </a:r>
            <a:r>
              <a:rPr lang="en-US" altLang="ja-JP" sz="4400" dirty="0"/>
              <a:t>-6</a:t>
            </a:r>
            <a:endParaRPr lang="ja-JP" altLang="en-US" sz="4400" dirty="0"/>
          </a:p>
        </p:txBody>
      </p:sp>
      <p:sp>
        <p:nvSpPr>
          <p:cNvPr id="4101" name="Rectangle 3"/>
          <p:cNvSpPr>
            <a:spLocks noGrp="1" noChangeArrowheads="1"/>
          </p:cNvSpPr>
          <p:nvPr>
            <p:ph type="body" idx="1"/>
          </p:nvPr>
        </p:nvSpPr>
        <p:spPr>
          <a:xfrm>
            <a:off x="592853" y="1235327"/>
            <a:ext cx="8551148" cy="5176837"/>
          </a:xfrm>
        </p:spPr>
        <p:txBody>
          <a:bodyPr/>
          <a:lstStyle/>
          <a:p>
            <a:pPr eaLnBrk="1" hangingPunct="1">
              <a:spcBef>
                <a:spcPts val="500"/>
              </a:spcBef>
            </a:pPr>
            <a:r>
              <a:rPr lang="en-US" altLang="ja-JP" sz="2800" dirty="0"/>
              <a:t>(2)</a:t>
            </a:r>
            <a:r>
              <a:rPr lang="ja-JP" altLang="en-US" sz="2800" dirty="0"/>
              <a:t>　サイモンの理論</a:t>
            </a:r>
            <a:r>
              <a:rPr lang="en-US" altLang="ja-JP" sz="2800" dirty="0"/>
              <a:t>-2</a:t>
            </a:r>
          </a:p>
          <a:p>
            <a:pPr lvl="1" eaLnBrk="1" hangingPunct="1">
              <a:spcBef>
                <a:spcPts val="500"/>
              </a:spcBef>
            </a:pPr>
            <a:r>
              <a:rPr lang="ja-JP" altLang="en-US" sz="2400" dirty="0"/>
              <a:t>③　満足化原理に基づく意思決定</a:t>
            </a:r>
            <a:endParaRPr lang="en-US" altLang="ja-JP" sz="2400" dirty="0"/>
          </a:p>
          <a:p>
            <a:pPr lvl="2" eaLnBrk="1" hangingPunct="1">
              <a:spcBef>
                <a:spcPts val="500"/>
              </a:spcBef>
            </a:pPr>
            <a:r>
              <a:rPr lang="ja-JP" altLang="en-US" dirty="0"/>
              <a:t>人間の合理性に</a:t>
            </a:r>
            <a:r>
              <a:rPr lang="ja-JP" altLang="en-US" dirty="0">
                <a:solidFill>
                  <a:srgbClr val="FF0000"/>
                </a:solidFill>
              </a:rPr>
              <a:t>限界</a:t>
            </a:r>
            <a:r>
              <a:rPr lang="ja-JP" altLang="en-US" dirty="0"/>
              <a:t>がある</a:t>
            </a:r>
            <a:endParaRPr lang="en-US" altLang="ja-JP" dirty="0"/>
          </a:p>
          <a:p>
            <a:pPr marL="671513" lvl="2" indent="0" eaLnBrk="1" hangingPunct="1">
              <a:spcBef>
                <a:spcPts val="500"/>
              </a:spcBef>
              <a:buNone/>
            </a:pPr>
            <a:r>
              <a:rPr lang="ja-JP" altLang="en-US" sz="1800" dirty="0"/>
              <a:t>　⇒ 一定の目標</a:t>
            </a:r>
            <a:r>
              <a:rPr lang="ja-JP" altLang="en-US" sz="1800" dirty="0">
                <a:solidFill>
                  <a:srgbClr val="FF0000"/>
                </a:solidFill>
              </a:rPr>
              <a:t>水準</a:t>
            </a:r>
            <a:r>
              <a:rPr lang="ja-JP" altLang="en-US" sz="1800" dirty="0"/>
              <a:t>を定め、目標水準を達成できる</a:t>
            </a:r>
            <a:r>
              <a:rPr lang="ja-JP" altLang="en-US" sz="1800" dirty="0">
                <a:solidFill>
                  <a:srgbClr val="FF0000"/>
                </a:solidFill>
              </a:rPr>
              <a:t>代替案</a:t>
            </a:r>
            <a:r>
              <a:rPr lang="ja-JP" altLang="en-US" sz="1800" dirty="0"/>
              <a:t>を発見し選択</a:t>
            </a:r>
            <a:endParaRPr lang="en-US" altLang="ja-JP" dirty="0"/>
          </a:p>
          <a:p>
            <a:pPr lvl="1" eaLnBrk="1" hangingPunct="1">
              <a:spcBef>
                <a:spcPts val="500"/>
              </a:spcBef>
            </a:pPr>
            <a:r>
              <a:rPr lang="ja-JP" altLang="en-US" sz="2400" dirty="0"/>
              <a:t>④　意思決定の種類</a:t>
            </a:r>
            <a:endParaRPr lang="en-US" altLang="ja-JP" sz="2400" dirty="0"/>
          </a:p>
          <a:p>
            <a:pPr lvl="2" eaLnBrk="1" hangingPunct="1">
              <a:spcBef>
                <a:spcPts val="500"/>
              </a:spcBef>
            </a:pPr>
            <a:r>
              <a:rPr lang="ja-JP" altLang="en-US" dirty="0">
                <a:solidFill>
                  <a:srgbClr val="FF0000"/>
                </a:solidFill>
              </a:rPr>
              <a:t>定型</a:t>
            </a:r>
            <a:r>
              <a:rPr lang="ja-JP" altLang="en-US" dirty="0"/>
              <a:t>的意思決定</a:t>
            </a:r>
            <a:endParaRPr lang="en-US" altLang="ja-JP" dirty="0"/>
          </a:p>
          <a:p>
            <a:pPr lvl="3">
              <a:spcBef>
                <a:spcPts val="500"/>
              </a:spcBef>
            </a:pPr>
            <a:r>
              <a:rPr lang="ja-JP" altLang="en-US" dirty="0"/>
              <a:t>日常</a:t>
            </a:r>
            <a:r>
              <a:rPr lang="ja-JP" altLang="en-US" dirty="0">
                <a:solidFill>
                  <a:srgbClr val="FF0000"/>
                </a:solidFill>
              </a:rPr>
              <a:t>反復</a:t>
            </a:r>
            <a:r>
              <a:rPr lang="ja-JP" altLang="en-US" dirty="0"/>
              <a:t>的に発生する問題解決の</a:t>
            </a:r>
            <a:r>
              <a:rPr lang="ja-JP" altLang="en-US" dirty="0">
                <a:solidFill>
                  <a:srgbClr val="FF0000"/>
                </a:solidFill>
              </a:rPr>
              <a:t>手続き</a:t>
            </a:r>
            <a:r>
              <a:rPr lang="ja-JP" altLang="en-US" dirty="0"/>
              <a:t>や方式がある意思決定</a:t>
            </a:r>
            <a:endParaRPr lang="en-US" altLang="ja-JP" dirty="0"/>
          </a:p>
          <a:p>
            <a:pPr lvl="2" eaLnBrk="1" hangingPunct="1">
              <a:spcBef>
                <a:spcPts val="500"/>
              </a:spcBef>
            </a:pPr>
            <a:r>
              <a:rPr lang="ja-JP" altLang="en-US" dirty="0">
                <a:solidFill>
                  <a:srgbClr val="FF0000"/>
                </a:solidFill>
              </a:rPr>
              <a:t>非定型</a:t>
            </a:r>
            <a:r>
              <a:rPr lang="ja-JP" altLang="en-US" dirty="0"/>
              <a:t>的意思決定</a:t>
            </a:r>
            <a:endParaRPr lang="en-US" altLang="ja-JP" dirty="0"/>
          </a:p>
          <a:p>
            <a:pPr lvl="3" eaLnBrk="1" hangingPunct="1">
              <a:spcBef>
                <a:spcPts val="500"/>
              </a:spcBef>
            </a:pPr>
            <a:r>
              <a:rPr lang="ja-JP" altLang="en-US" dirty="0"/>
              <a:t>問題が</a:t>
            </a:r>
            <a:r>
              <a:rPr lang="ja-JP" altLang="en-US" dirty="0">
                <a:solidFill>
                  <a:srgbClr val="FF0000"/>
                </a:solidFill>
              </a:rPr>
              <a:t>新しい</a:t>
            </a:r>
            <a:r>
              <a:rPr lang="ja-JP" altLang="en-US" dirty="0"/>
              <a:t>・または複雑で発生の度に代替案の探索を要し、一定</a:t>
            </a:r>
            <a:br>
              <a:rPr lang="en-US" altLang="ja-JP" dirty="0"/>
            </a:br>
            <a:r>
              <a:rPr lang="ja-JP" altLang="en-US" dirty="0"/>
              <a:t>の決定手続きや方式を</a:t>
            </a:r>
            <a:r>
              <a:rPr lang="ja-JP" altLang="en-US" dirty="0">
                <a:solidFill>
                  <a:srgbClr val="FF0000"/>
                </a:solidFill>
              </a:rPr>
              <a:t>持たない</a:t>
            </a:r>
            <a:endParaRPr lang="en-US" altLang="ja-JP" dirty="0">
              <a:solidFill>
                <a:srgbClr val="FF0000"/>
              </a:solidFill>
            </a:endParaRPr>
          </a:p>
          <a:p>
            <a:pPr lvl="1" eaLnBrk="1" hangingPunct="1">
              <a:spcBef>
                <a:spcPts val="500"/>
              </a:spcBef>
            </a:pPr>
            <a:r>
              <a:rPr lang="ja-JP" altLang="en-US" sz="2400" dirty="0"/>
              <a:t>⑤　組織目的の階層化</a:t>
            </a:r>
            <a:endParaRPr lang="en-US" altLang="ja-JP" sz="2400" dirty="0"/>
          </a:p>
          <a:p>
            <a:pPr lvl="2" eaLnBrk="1" hangingPunct="1">
              <a:spcBef>
                <a:spcPts val="500"/>
              </a:spcBef>
            </a:pPr>
            <a:r>
              <a:rPr lang="ja-JP" altLang="en-US" dirty="0"/>
              <a:t>大きな問題は</a:t>
            </a:r>
            <a:r>
              <a:rPr lang="ja-JP" altLang="en-US" dirty="0">
                <a:solidFill>
                  <a:srgbClr val="FF0000"/>
                </a:solidFill>
              </a:rPr>
              <a:t>分解</a:t>
            </a:r>
            <a:r>
              <a:rPr lang="ja-JP" altLang="en-US" dirty="0"/>
              <a:t>して、分解した問題ごとに担当メンバーを配置</a:t>
            </a:r>
            <a:endParaRPr lang="en-US" altLang="ja-JP" dirty="0"/>
          </a:p>
          <a:p>
            <a:pPr marL="671513" lvl="2" indent="0" eaLnBrk="1" hangingPunct="1">
              <a:spcBef>
                <a:spcPts val="500"/>
              </a:spcBef>
              <a:buNone/>
            </a:pPr>
            <a:r>
              <a:rPr lang="ja-JP" altLang="en-US" dirty="0"/>
              <a:t>　⇒目的の</a:t>
            </a:r>
            <a:r>
              <a:rPr lang="ja-JP" altLang="en-US" dirty="0">
                <a:solidFill>
                  <a:srgbClr val="FF0000"/>
                </a:solidFill>
              </a:rPr>
              <a:t>階層</a:t>
            </a:r>
            <a:r>
              <a:rPr lang="ja-JP" altLang="en-US" dirty="0"/>
              <a:t>化が階層的な</a:t>
            </a:r>
            <a:r>
              <a:rPr lang="ja-JP" altLang="en-US" dirty="0">
                <a:solidFill>
                  <a:srgbClr val="FF0000"/>
                </a:solidFill>
              </a:rPr>
              <a:t>組織構造</a:t>
            </a:r>
            <a:r>
              <a:rPr lang="ja-JP" altLang="en-US" dirty="0"/>
              <a:t>を生む</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近代組織論、経営組織の構造、組織デザイン</a:t>
            </a:r>
            <a:endParaRPr lang="en-US" altLang="ja-JP" dirty="0"/>
          </a:p>
        </p:txBody>
      </p:sp>
      <p:sp>
        <p:nvSpPr>
          <p:cNvPr id="6" name="スライド番号プレースホルダ 5"/>
          <p:cNvSpPr>
            <a:spLocks noGrp="1"/>
          </p:cNvSpPr>
          <p:nvPr>
            <p:ph type="sldNum" sz="quarter" idx="12"/>
          </p:nvPr>
        </p:nvSpPr>
        <p:spPr/>
        <p:txBody>
          <a:bodyPr/>
          <a:lstStyle/>
          <a:p>
            <a:pPr>
              <a:defRPr/>
            </a:pPr>
            <a:fld id="{8348DFCE-741A-41AF-9913-8A50BD7F0C39}" type="slidenum">
              <a:rPr lang="en-US" altLang="ja-JP"/>
              <a:pPr>
                <a:defRPr/>
              </a:pPr>
              <a:t>8</a:t>
            </a:fld>
            <a:endParaRPr lang="en-US" altLang="ja-JP" dirty="0"/>
          </a:p>
        </p:txBody>
      </p:sp>
      <p:sp>
        <p:nvSpPr>
          <p:cNvPr id="21508" name="Rectangle 2"/>
          <p:cNvSpPr>
            <a:spLocks noGrp="1" noChangeArrowheads="1"/>
          </p:cNvSpPr>
          <p:nvPr>
            <p:ph type="title"/>
          </p:nvPr>
        </p:nvSpPr>
        <p:spPr>
          <a:xfrm>
            <a:off x="569913" y="223081"/>
            <a:ext cx="8229600" cy="1252538"/>
          </a:xfrm>
        </p:spPr>
        <p:txBody>
          <a:bodyPr/>
          <a:lstStyle/>
          <a:p>
            <a:pPr eaLnBrk="1" hangingPunct="1"/>
            <a:r>
              <a:rPr lang="ja-JP" altLang="en-US" dirty="0"/>
              <a:t>１</a:t>
            </a:r>
            <a:r>
              <a:rPr lang="ja-JP" altLang="en-US" sz="4400" dirty="0"/>
              <a:t>．近代組織論</a:t>
            </a:r>
            <a:r>
              <a:rPr lang="en-US" altLang="ja-JP" sz="4400" dirty="0"/>
              <a:t>-7</a:t>
            </a:r>
            <a:endParaRPr lang="ja-JP" altLang="en-US" sz="4400" dirty="0"/>
          </a:p>
        </p:txBody>
      </p:sp>
      <p:sp>
        <p:nvSpPr>
          <p:cNvPr id="4101" name="Rectangle 3"/>
          <p:cNvSpPr>
            <a:spLocks noGrp="1" noChangeArrowheads="1"/>
          </p:cNvSpPr>
          <p:nvPr>
            <p:ph type="body" idx="1"/>
          </p:nvPr>
        </p:nvSpPr>
        <p:spPr>
          <a:xfrm>
            <a:off x="562708" y="1052005"/>
            <a:ext cx="8581292" cy="5646969"/>
          </a:xfrm>
        </p:spPr>
        <p:txBody>
          <a:bodyPr/>
          <a:lstStyle/>
          <a:p>
            <a:pPr eaLnBrk="1" hangingPunct="1">
              <a:spcBef>
                <a:spcPts val="400"/>
              </a:spcBef>
            </a:pPr>
            <a:r>
              <a:rPr lang="en-US" altLang="ja-JP" sz="2800" dirty="0"/>
              <a:t>(2)</a:t>
            </a:r>
            <a:r>
              <a:rPr lang="ja-JP" altLang="en-US" sz="2800" dirty="0"/>
              <a:t>　サイモンの理論</a:t>
            </a:r>
            <a:r>
              <a:rPr lang="en-US" altLang="ja-JP" sz="2800" dirty="0"/>
              <a:t>-3</a:t>
            </a:r>
          </a:p>
          <a:p>
            <a:pPr lvl="1" eaLnBrk="1" hangingPunct="1">
              <a:spcBef>
                <a:spcPts val="400"/>
              </a:spcBef>
            </a:pPr>
            <a:r>
              <a:rPr lang="ja-JP" altLang="en-US" sz="2400" dirty="0"/>
              <a:t>⑥　組織の意思決定</a:t>
            </a:r>
            <a:endParaRPr lang="en-US" altLang="ja-JP" sz="2400" dirty="0"/>
          </a:p>
          <a:p>
            <a:pPr lvl="2" eaLnBrk="1" hangingPunct="1">
              <a:spcBef>
                <a:spcPts val="400"/>
              </a:spcBef>
            </a:pPr>
            <a:r>
              <a:rPr lang="ja-JP" altLang="en-US" dirty="0"/>
              <a:t>上位の意思決定は下位の意思決定を統制し</a:t>
            </a:r>
            <a:r>
              <a:rPr lang="ja-JP" altLang="en-US" dirty="0">
                <a:solidFill>
                  <a:srgbClr val="FF0000"/>
                </a:solidFill>
              </a:rPr>
              <a:t>制約</a:t>
            </a:r>
            <a:r>
              <a:rPr lang="ja-JP" altLang="en-US" dirty="0"/>
              <a:t>する</a:t>
            </a:r>
            <a:endParaRPr lang="en-US" altLang="ja-JP" dirty="0"/>
          </a:p>
          <a:p>
            <a:pPr lvl="2" eaLnBrk="1" hangingPunct="1">
              <a:spcBef>
                <a:spcPts val="400"/>
              </a:spcBef>
            </a:pPr>
            <a:r>
              <a:rPr lang="ja-JP" altLang="en-US" dirty="0"/>
              <a:t>下位の意思決定は上位の意思決定を実行する</a:t>
            </a:r>
            <a:r>
              <a:rPr lang="ja-JP" altLang="en-US" dirty="0">
                <a:solidFill>
                  <a:srgbClr val="FF0000"/>
                </a:solidFill>
              </a:rPr>
              <a:t>手段</a:t>
            </a:r>
            <a:r>
              <a:rPr lang="ja-JP" altLang="en-US" dirty="0"/>
              <a:t>となる</a:t>
            </a:r>
            <a:endParaRPr lang="en-US" altLang="ja-JP" sz="2200" dirty="0"/>
          </a:p>
          <a:p>
            <a:pPr lvl="1" eaLnBrk="1" hangingPunct="1">
              <a:spcBef>
                <a:spcPts val="400"/>
              </a:spcBef>
            </a:pPr>
            <a:r>
              <a:rPr lang="ja-JP" altLang="en-US" sz="2400" dirty="0"/>
              <a:t>⑦　意思決定前提</a:t>
            </a:r>
            <a:endParaRPr lang="en-US" altLang="ja-JP" sz="2400" dirty="0"/>
          </a:p>
          <a:p>
            <a:pPr lvl="2" eaLnBrk="1" hangingPunct="1">
              <a:spcBef>
                <a:spcPts val="400"/>
              </a:spcBef>
            </a:pPr>
            <a:r>
              <a:rPr lang="ja-JP" altLang="en-US" dirty="0">
                <a:solidFill>
                  <a:srgbClr val="FF0000"/>
                </a:solidFill>
              </a:rPr>
              <a:t>価値</a:t>
            </a:r>
            <a:r>
              <a:rPr lang="ja-JP" altLang="en-US" dirty="0"/>
              <a:t>前提：何を目的とし、何を望ましいと考えるかの</a:t>
            </a:r>
            <a:r>
              <a:rPr lang="ja-JP" altLang="en-US" dirty="0">
                <a:solidFill>
                  <a:srgbClr val="FF0000"/>
                </a:solidFill>
              </a:rPr>
              <a:t>価値</a:t>
            </a:r>
            <a:r>
              <a:rPr lang="ja-JP" altLang="en-US" dirty="0"/>
              <a:t>判断</a:t>
            </a:r>
            <a:endParaRPr lang="en-US" altLang="ja-JP" dirty="0"/>
          </a:p>
          <a:p>
            <a:pPr lvl="2" eaLnBrk="1" hangingPunct="1">
              <a:spcBef>
                <a:spcPts val="400"/>
              </a:spcBef>
            </a:pPr>
            <a:r>
              <a:rPr lang="ja-JP" altLang="en-US" dirty="0">
                <a:solidFill>
                  <a:srgbClr val="FF0000"/>
                </a:solidFill>
              </a:rPr>
              <a:t>事実</a:t>
            </a:r>
            <a:r>
              <a:rPr lang="ja-JP" altLang="en-US" dirty="0"/>
              <a:t>前提：置かれた環境や能力に関する事実</a:t>
            </a:r>
            <a:r>
              <a:rPr lang="ja-JP" altLang="en-US" dirty="0">
                <a:solidFill>
                  <a:srgbClr val="FF0000"/>
                </a:solidFill>
              </a:rPr>
              <a:t>認識</a:t>
            </a:r>
            <a:endParaRPr lang="en-US" altLang="ja-JP" dirty="0">
              <a:solidFill>
                <a:srgbClr val="FF0000"/>
              </a:solidFill>
            </a:endParaRPr>
          </a:p>
          <a:p>
            <a:pPr lvl="2" eaLnBrk="1" hangingPunct="1">
              <a:spcBef>
                <a:spcPts val="400"/>
              </a:spcBef>
            </a:pPr>
            <a:r>
              <a:rPr lang="ja-JP" altLang="en-US" dirty="0"/>
              <a:t>意思決定の</a:t>
            </a:r>
            <a:r>
              <a:rPr lang="ja-JP" altLang="en-US" dirty="0">
                <a:solidFill>
                  <a:srgbClr val="FF0000"/>
                </a:solidFill>
              </a:rPr>
              <a:t>影響</a:t>
            </a:r>
            <a:r>
              <a:rPr lang="ja-JP" altLang="en-US" dirty="0"/>
              <a:t> ⇒ 意思決定の</a:t>
            </a:r>
            <a:r>
              <a:rPr lang="ja-JP" altLang="en-US" dirty="0">
                <a:solidFill>
                  <a:srgbClr val="FF0000"/>
                </a:solidFill>
              </a:rPr>
              <a:t>相互作用</a:t>
            </a:r>
            <a:endParaRPr lang="en-US" altLang="ja-JP" dirty="0">
              <a:solidFill>
                <a:srgbClr val="FF0000"/>
              </a:solidFill>
            </a:endParaRPr>
          </a:p>
          <a:p>
            <a:pPr lvl="3" eaLnBrk="1" hangingPunct="1">
              <a:spcBef>
                <a:spcPts val="400"/>
              </a:spcBef>
            </a:pPr>
            <a:r>
              <a:rPr lang="ja-JP" altLang="en-US" dirty="0"/>
              <a:t>メンバーの意思決定は他のメンバーの</a:t>
            </a:r>
            <a:r>
              <a:rPr lang="ja-JP" altLang="en-US" dirty="0">
                <a:solidFill>
                  <a:srgbClr val="FF0000"/>
                </a:solidFill>
              </a:rPr>
              <a:t>価値</a:t>
            </a:r>
            <a:r>
              <a:rPr lang="ja-JP" altLang="en-US" dirty="0"/>
              <a:t>前提と</a:t>
            </a:r>
            <a:r>
              <a:rPr lang="ja-JP" altLang="en-US" dirty="0">
                <a:solidFill>
                  <a:srgbClr val="FF0000"/>
                </a:solidFill>
              </a:rPr>
              <a:t>事実</a:t>
            </a:r>
            <a:r>
              <a:rPr lang="ja-JP" altLang="en-US" dirty="0"/>
              <a:t>前提に影響</a:t>
            </a:r>
            <a:endParaRPr lang="en-US" altLang="ja-JP" dirty="0"/>
          </a:p>
          <a:p>
            <a:pPr lvl="1" eaLnBrk="1" hangingPunct="1">
              <a:spcBef>
                <a:spcPts val="400"/>
              </a:spcBef>
            </a:pPr>
            <a:r>
              <a:rPr lang="ja-JP" altLang="en-US" sz="2400" dirty="0"/>
              <a:t>⑧　手続き的合理性と実質的合理性</a:t>
            </a:r>
            <a:endParaRPr lang="en-US" altLang="ja-JP" sz="2400" dirty="0"/>
          </a:p>
          <a:p>
            <a:pPr lvl="2" eaLnBrk="1" hangingPunct="1">
              <a:spcBef>
                <a:spcPts val="400"/>
              </a:spcBef>
            </a:pPr>
            <a:r>
              <a:rPr lang="ja-JP" altLang="en-US" dirty="0">
                <a:solidFill>
                  <a:srgbClr val="FF0000"/>
                </a:solidFill>
              </a:rPr>
              <a:t>手続き</a:t>
            </a:r>
            <a:r>
              <a:rPr lang="ja-JP" altLang="en-US" dirty="0"/>
              <a:t>的合理性：代替案収集のための方法手続きの</a:t>
            </a:r>
            <a:r>
              <a:rPr lang="ja-JP" altLang="en-US" dirty="0">
                <a:solidFill>
                  <a:srgbClr val="FF0000"/>
                </a:solidFill>
              </a:rPr>
              <a:t>考案</a:t>
            </a:r>
            <a:r>
              <a:rPr lang="ja-JP" altLang="en-US" dirty="0"/>
              <a:t>・適用</a:t>
            </a:r>
            <a:endParaRPr lang="en-US" altLang="ja-JP" dirty="0"/>
          </a:p>
          <a:p>
            <a:pPr lvl="2" eaLnBrk="1" hangingPunct="1">
              <a:spcBef>
                <a:spcPts val="400"/>
              </a:spcBef>
            </a:pPr>
            <a:r>
              <a:rPr lang="ja-JP" altLang="en-US" dirty="0">
                <a:solidFill>
                  <a:srgbClr val="FF0000"/>
                </a:solidFill>
              </a:rPr>
              <a:t>実質</a:t>
            </a:r>
            <a:r>
              <a:rPr lang="ja-JP" altLang="en-US" dirty="0"/>
              <a:t>的合理性：どの</a:t>
            </a:r>
            <a:r>
              <a:rPr lang="ja-JP" altLang="en-US" dirty="0">
                <a:solidFill>
                  <a:srgbClr val="FF0000"/>
                </a:solidFill>
              </a:rPr>
              <a:t>代替案</a:t>
            </a:r>
            <a:r>
              <a:rPr lang="ja-JP" altLang="en-US" dirty="0"/>
              <a:t>がよいかを見出す</a:t>
            </a:r>
            <a:endParaRPr lang="en-US" altLang="ja-JP" dirty="0"/>
          </a:p>
          <a:p>
            <a:pPr lvl="2" eaLnBrk="1" hangingPunct="1">
              <a:spcBef>
                <a:spcPts val="400"/>
              </a:spcBef>
            </a:pPr>
            <a:r>
              <a:rPr lang="ja-JP" altLang="en-US" dirty="0">
                <a:solidFill>
                  <a:srgbClr val="FF0000"/>
                </a:solidFill>
              </a:rPr>
              <a:t>限定</a:t>
            </a:r>
            <a:r>
              <a:rPr lang="ja-JP" altLang="en-US" dirty="0"/>
              <a:t>合理性のもとでの意思決定は、決定</a:t>
            </a:r>
            <a:r>
              <a:rPr lang="ja-JP" altLang="en-US" dirty="0">
                <a:solidFill>
                  <a:srgbClr val="FF0000"/>
                </a:solidFill>
              </a:rPr>
              <a:t>過程</a:t>
            </a:r>
            <a:r>
              <a:rPr lang="ja-JP" altLang="en-US" dirty="0"/>
              <a:t>の合理性の検討</a:t>
            </a:r>
            <a:br>
              <a:rPr lang="en-US" altLang="ja-JP" dirty="0"/>
            </a:br>
            <a:r>
              <a:rPr lang="ja-JP" altLang="en-US" dirty="0"/>
              <a:t>と確保が重要</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47261" y="402398"/>
            <a:ext cx="8229600" cy="829244"/>
          </a:xfrm>
        </p:spPr>
        <p:txBody>
          <a:bodyPr/>
          <a:lstStyle/>
          <a:p>
            <a:pPr eaLnBrk="1" hangingPunct="1"/>
            <a:r>
              <a:rPr lang="ja-JP" altLang="en-US" dirty="0"/>
              <a:t>おわりに</a:t>
            </a:r>
            <a:r>
              <a:rPr lang="ja-JP" altLang="en-US" sz="4000" dirty="0"/>
              <a:t>（</a:t>
            </a:r>
            <a:r>
              <a:rPr lang="en-US" altLang="ja-JP" sz="4000" dirty="0"/>
              <a:t>6</a:t>
            </a:r>
            <a:r>
              <a:rPr lang="ja-JP" altLang="en-US" sz="4000" dirty="0"/>
              <a:t>月</a:t>
            </a:r>
            <a:r>
              <a:rPr lang="en-US" altLang="ja-JP" sz="4000" dirty="0"/>
              <a:t>6</a:t>
            </a:r>
            <a:r>
              <a:rPr lang="ja-JP" altLang="en-US" sz="4000" dirty="0"/>
              <a:t>日）</a:t>
            </a:r>
            <a:endParaRPr lang="ja-JP" altLang="en-US" dirty="0"/>
          </a:p>
        </p:txBody>
      </p:sp>
      <p:sp>
        <p:nvSpPr>
          <p:cNvPr id="8196" name="Rectangle 3"/>
          <p:cNvSpPr>
            <a:spLocks noGrp="1" noChangeArrowheads="1"/>
          </p:cNvSpPr>
          <p:nvPr>
            <p:ph idx="1"/>
          </p:nvPr>
        </p:nvSpPr>
        <p:spPr>
          <a:xfrm>
            <a:off x="687366" y="1294416"/>
            <a:ext cx="8326220" cy="5183043"/>
          </a:xfrm>
        </p:spPr>
        <p:txBody>
          <a:bodyPr/>
          <a:lstStyle/>
          <a:p>
            <a:pPr eaLnBrk="1" hangingPunct="1">
              <a:spcBef>
                <a:spcPts val="600"/>
              </a:spcBef>
            </a:pPr>
            <a:r>
              <a:rPr lang="en-US" altLang="ja-JP" sz="2600" dirty="0">
                <a:solidFill>
                  <a:srgbClr val="0000FF"/>
                </a:solidFill>
              </a:rPr>
              <a:t>6</a:t>
            </a:r>
            <a:r>
              <a:rPr lang="ja-JP" altLang="en-US" sz="2600" dirty="0">
                <a:solidFill>
                  <a:srgbClr val="0000FF"/>
                </a:solidFill>
              </a:rPr>
              <a:t>月</a:t>
            </a:r>
            <a:r>
              <a:rPr lang="en-US" altLang="ja-JP" sz="2600" dirty="0">
                <a:solidFill>
                  <a:srgbClr val="0000FF"/>
                </a:solidFill>
              </a:rPr>
              <a:t>6</a:t>
            </a:r>
            <a:r>
              <a:rPr lang="ja-JP" altLang="en-US" sz="2600" dirty="0">
                <a:solidFill>
                  <a:srgbClr val="0000FF"/>
                </a:solidFill>
              </a:rPr>
              <a:t>日のオンライン授業はこれで終わりです</a:t>
            </a:r>
            <a:br>
              <a:rPr lang="en-US" altLang="ja-JP" sz="2600" dirty="0">
                <a:solidFill>
                  <a:srgbClr val="0000FF"/>
                </a:solidFill>
              </a:rPr>
            </a:br>
            <a:r>
              <a:rPr lang="ja-JP" altLang="en-US" sz="2600" dirty="0">
                <a:solidFill>
                  <a:srgbClr val="0000FF"/>
                </a:solidFill>
              </a:rPr>
              <a:t>⇒ たいへんおつかれさまでした</a:t>
            </a:r>
            <a:endParaRPr lang="en-US" altLang="ja-JP" sz="2600" dirty="0">
              <a:solidFill>
                <a:srgbClr val="0000FF"/>
              </a:solidFill>
            </a:endParaRPr>
          </a:p>
          <a:p>
            <a:pPr eaLnBrk="1" hangingPunct="1">
              <a:spcBef>
                <a:spcPts val="600"/>
              </a:spcBef>
            </a:pPr>
            <a:r>
              <a:rPr lang="ja-JP" altLang="en-US" sz="2600" dirty="0">
                <a:solidFill>
                  <a:srgbClr val="0000FF"/>
                </a:solidFill>
              </a:rPr>
              <a:t>授業中のキーワード（学籍番号・氏名を含む）を必ずメールで</a:t>
            </a:r>
            <a:r>
              <a:rPr lang="ja-JP" altLang="en-US" sz="2600" dirty="0">
                <a:solidFill>
                  <a:srgbClr val="FF0000"/>
                </a:solidFill>
              </a:rPr>
              <a:t>本日（</a:t>
            </a:r>
            <a:r>
              <a:rPr lang="en-US" altLang="ja-JP" sz="2600" dirty="0">
                <a:solidFill>
                  <a:srgbClr val="FF0000"/>
                </a:solidFill>
              </a:rPr>
              <a:t>6</a:t>
            </a:r>
            <a:r>
              <a:rPr lang="ja-JP" altLang="en-US" sz="2600" dirty="0">
                <a:solidFill>
                  <a:srgbClr val="FF0000"/>
                </a:solidFill>
              </a:rPr>
              <a:t>月</a:t>
            </a:r>
            <a:r>
              <a:rPr lang="en-US" altLang="ja-JP" sz="2600" dirty="0">
                <a:solidFill>
                  <a:srgbClr val="FF0000"/>
                </a:solidFill>
              </a:rPr>
              <a:t>6</a:t>
            </a:r>
            <a:r>
              <a:rPr lang="ja-JP" altLang="en-US" sz="2600" dirty="0">
                <a:solidFill>
                  <a:srgbClr val="FF0000"/>
                </a:solidFill>
              </a:rPr>
              <a:t>日）中</a:t>
            </a:r>
            <a:r>
              <a:rPr lang="ja-JP" altLang="en-US" sz="2600" dirty="0">
                <a:solidFill>
                  <a:srgbClr val="0000FF"/>
                </a:solidFill>
              </a:rPr>
              <a:t>にお送りください</a:t>
            </a:r>
            <a:endParaRPr lang="en-US" altLang="ja-JP" sz="2600" dirty="0">
              <a:solidFill>
                <a:srgbClr val="0000FF"/>
              </a:solidFill>
            </a:endParaRPr>
          </a:p>
          <a:p>
            <a:pPr lvl="1" eaLnBrk="1" hangingPunct="1">
              <a:spcBef>
                <a:spcPts val="600"/>
              </a:spcBef>
            </a:pPr>
            <a:r>
              <a:rPr lang="en-US" altLang="ja-JP" sz="2600" dirty="0">
                <a:solidFill>
                  <a:srgbClr val="0000FF"/>
                </a:solidFill>
              </a:rPr>
              <a:t>kana-toshi@ab.auone-net.jp</a:t>
            </a:r>
          </a:p>
          <a:p>
            <a:pPr eaLnBrk="1" hangingPunct="1">
              <a:spcBef>
                <a:spcPts val="600"/>
              </a:spcBef>
            </a:pPr>
            <a:r>
              <a:rPr lang="ja-JP" altLang="en-US" sz="2600" dirty="0">
                <a:solidFill>
                  <a:srgbClr val="0000FF"/>
                </a:solidFill>
              </a:rPr>
              <a:t>欠席者のキーワード：</a:t>
            </a:r>
            <a:r>
              <a:rPr lang="ja-JP" altLang="en-US" sz="2600" dirty="0">
                <a:solidFill>
                  <a:srgbClr val="FF0000"/>
                </a:solidFill>
              </a:rPr>
              <a:t>協働体系</a:t>
            </a:r>
            <a:r>
              <a:rPr lang="ja-JP" altLang="en-US" sz="2600" dirty="0">
                <a:solidFill>
                  <a:srgbClr val="3333CC"/>
                </a:solidFill>
              </a:rPr>
              <a:t>（欠席者のみ）</a:t>
            </a:r>
            <a:endParaRPr lang="en-US" altLang="ja-JP" sz="2600" dirty="0">
              <a:solidFill>
                <a:srgbClr val="3333CC"/>
              </a:solidFill>
            </a:endParaRPr>
          </a:p>
          <a:p>
            <a:pPr eaLnBrk="1" hangingPunct="1">
              <a:spcBef>
                <a:spcPts val="600"/>
              </a:spcBef>
            </a:pPr>
            <a:r>
              <a:rPr lang="ja-JP" altLang="en-US" sz="2600" dirty="0">
                <a:solidFill>
                  <a:srgbClr val="0000FF"/>
                </a:solidFill>
              </a:rPr>
              <a:t>次回は、</a:t>
            </a:r>
            <a:r>
              <a:rPr lang="en-US" altLang="ja-JP" sz="2600" dirty="0">
                <a:solidFill>
                  <a:srgbClr val="FF0000"/>
                </a:solidFill>
              </a:rPr>
              <a:t>6</a:t>
            </a:r>
            <a:r>
              <a:rPr lang="ja-JP" altLang="en-US" sz="2600" dirty="0">
                <a:solidFill>
                  <a:srgbClr val="FF0000"/>
                </a:solidFill>
              </a:rPr>
              <a:t>月</a:t>
            </a:r>
            <a:r>
              <a:rPr lang="en-US" altLang="ja-JP" sz="2600" dirty="0">
                <a:solidFill>
                  <a:srgbClr val="FF0000"/>
                </a:solidFill>
              </a:rPr>
              <a:t>13</a:t>
            </a:r>
            <a:r>
              <a:rPr lang="ja-JP" altLang="en-US" sz="2600" dirty="0">
                <a:solidFill>
                  <a:srgbClr val="FF0000"/>
                </a:solidFill>
              </a:rPr>
              <a:t>日</a:t>
            </a:r>
            <a:r>
              <a:rPr lang="ja-JP" altLang="en-US" sz="2600" dirty="0">
                <a:solidFill>
                  <a:srgbClr val="0000FF"/>
                </a:solidFill>
              </a:rPr>
              <a:t>（土）、</a:t>
            </a:r>
            <a:r>
              <a:rPr lang="en-US" altLang="ja-JP" sz="2600" dirty="0">
                <a:solidFill>
                  <a:srgbClr val="0000FF"/>
                </a:solidFill>
              </a:rPr>
              <a:t>9:20</a:t>
            </a:r>
            <a:r>
              <a:rPr lang="ja-JP" altLang="en-US" sz="2600" dirty="0">
                <a:solidFill>
                  <a:srgbClr val="0000FF"/>
                </a:solidFill>
              </a:rPr>
              <a:t>からです（開始は</a:t>
            </a:r>
            <a:r>
              <a:rPr lang="en-US" altLang="ja-JP" sz="2600" dirty="0">
                <a:solidFill>
                  <a:srgbClr val="0000FF"/>
                </a:solidFill>
              </a:rPr>
              <a:t>9:30</a:t>
            </a:r>
            <a:r>
              <a:rPr lang="ja-JP" altLang="en-US" sz="2600" dirty="0">
                <a:solidFill>
                  <a:srgbClr val="0000FF"/>
                </a:solidFill>
              </a:rPr>
              <a:t>）</a:t>
            </a:r>
            <a:endParaRPr lang="en-US" altLang="ja-JP" sz="2600" dirty="0">
              <a:solidFill>
                <a:srgbClr val="0000FF"/>
              </a:solidFill>
            </a:endParaRPr>
          </a:p>
          <a:p>
            <a:pPr eaLnBrk="1" hangingPunct="1">
              <a:spcBef>
                <a:spcPts val="600"/>
              </a:spcBef>
            </a:pPr>
            <a:r>
              <a:rPr lang="ja-JP" altLang="en-US" sz="2600" dirty="0">
                <a:solidFill>
                  <a:srgbClr val="0000FF"/>
                </a:solidFill>
              </a:rPr>
              <a:t>以下が次回の</a:t>
            </a:r>
            <a:r>
              <a:rPr lang="en-US" altLang="ja-JP" sz="2600" dirty="0">
                <a:solidFill>
                  <a:srgbClr val="FF0000"/>
                </a:solidFill>
              </a:rPr>
              <a:t>URL</a:t>
            </a:r>
            <a:r>
              <a:rPr lang="ja-JP" altLang="en-US" sz="2600" dirty="0">
                <a:solidFill>
                  <a:srgbClr val="0000FF"/>
                </a:solidFill>
              </a:rPr>
              <a:t>ですので</a:t>
            </a:r>
            <a:r>
              <a:rPr lang="en-US" altLang="ja-JP" sz="2600" dirty="0">
                <a:solidFill>
                  <a:srgbClr val="0000FF"/>
                </a:solidFill>
              </a:rPr>
              <a:t>9:20</a:t>
            </a:r>
            <a:r>
              <a:rPr lang="ja-JP" altLang="en-US" sz="2600" dirty="0">
                <a:solidFill>
                  <a:srgbClr val="0000FF"/>
                </a:solidFill>
              </a:rPr>
              <a:t>になったら、下記</a:t>
            </a:r>
            <a:r>
              <a:rPr lang="en-US" altLang="ja-JP" sz="2600" dirty="0">
                <a:solidFill>
                  <a:srgbClr val="0000FF"/>
                </a:solidFill>
              </a:rPr>
              <a:t>URL</a:t>
            </a:r>
            <a:r>
              <a:rPr lang="ja-JP" altLang="en-US" sz="2600" dirty="0">
                <a:solidFill>
                  <a:srgbClr val="0000FF"/>
                </a:solidFill>
              </a:rPr>
              <a:t>をクリックして</a:t>
            </a:r>
            <a:r>
              <a:rPr lang="en-US" altLang="ja-JP" sz="2600" dirty="0" err="1">
                <a:solidFill>
                  <a:srgbClr val="0000FF"/>
                </a:solidFill>
              </a:rPr>
              <a:t>Webex</a:t>
            </a:r>
            <a:r>
              <a:rPr lang="ja-JP" altLang="en-US" sz="2600" dirty="0">
                <a:solidFill>
                  <a:srgbClr val="0000FF"/>
                </a:solidFill>
              </a:rPr>
              <a:t>に参加してください</a:t>
            </a:r>
            <a:endParaRPr lang="en-US" altLang="ja-JP" sz="2600" dirty="0">
              <a:solidFill>
                <a:srgbClr val="0000FF"/>
              </a:solidFill>
            </a:endParaRPr>
          </a:p>
          <a:p>
            <a:pPr eaLnBrk="1" hangingPunct="1">
              <a:spcBef>
                <a:spcPts val="600"/>
              </a:spcBef>
            </a:pPr>
            <a:r>
              <a:rPr lang="en-US" altLang="ja-JP" sz="2600" dirty="0">
                <a:hlinkClick r:id="rId3"/>
              </a:rPr>
              <a:t>https://jiu.webex.com/jiu/j.php?MTID=mc216658dc53fef0a54bce4ae828b0e66</a:t>
            </a:r>
            <a:endParaRPr lang="en-US" altLang="ja-JP" sz="2600" dirty="0">
              <a:solidFill>
                <a:srgbClr val="0000FF"/>
              </a:solidFill>
            </a:endParaRPr>
          </a:p>
        </p:txBody>
      </p:sp>
      <p:sp>
        <p:nvSpPr>
          <p:cNvPr id="7" name="スライド番号プレースホルダ 5"/>
          <p:cNvSpPr>
            <a:spLocks noGrp="1"/>
          </p:cNvSpPr>
          <p:nvPr>
            <p:ph type="sldNum" sz="quarter" idx="12"/>
          </p:nvPr>
        </p:nvSpPr>
        <p:spPr>
          <a:xfrm>
            <a:off x="8378825" y="6346825"/>
            <a:ext cx="649288" cy="457200"/>
          </a:xfrm>
        </p:spPr>
        <p:txBody>
          <a:bodyPr/>
          <a:lstStyle/>
          <a:p>
            <a:pPr>
              <a:defRPr/>
            </a:pPr>
            <a:fld id="{AF9E6787-51A1-483B-936E-8F5D8339E105}" type="slidenum">
              <a:rPr lang="en-US" altLang="ja-JP" smtClean="0">
                <a:latin typeface="+mn-ea"/>
                <a:ea typeface="+mn-ea"/>
              </a:rPr>
              <a:pPr>
                <a:defRPr/>
              </a:pPr>
              <a:t>9</a:t>
            </a:fld>
            <a:endParaRPr lang="en-US" altLang="ja-JP" dirty="0">
              <a:latin typeface="+mn-ea"/>
              <a:ea typeface="+mn-ea"/>
            </a:endParaRPr>
          </a:p>
        </p:txBody>
      </p:sp>
      <p:sp>
        <p:nvSpPr>
          <p:cNvPr id="5" name="日付プレースホルダ 4"/>
          <p:cNvSpPr>
            <a:spLocks noGrp="1"/>
          </p:cNvSpPr>
          <p:nvPr>
            <p:ph type="dt" sz="half" idx="10"/>
          </p:nvPr>
        </p:nvSpPr>
        <p:spPr>
          <a:xfrm>
            <a:off x="457200" y="6243638"/>
            <a:ext cx="2133600" cy="457200"/>
          </a:xfrm>
        </p:spPr>
        <p:txBody>
          <a:bodyPr/>
          <a:lstStyle/>
          <a:p>
            <a:pPr>
              <a:defRPr/>
            </a:pPr>
            <a:r>
              <a:rPr lang="ja-JP" altLang="en-US"/>
              <a:t>「マネジメント原理」</a:t>
            </a:r>
            <a:endParaRPr lang="en-US" altLang="ja-JP"/>
          </a:p>
        </p:txBody>
      </p:sp>
      <p:sp>
        <p:nvSpPr>
          <p:cNvPr id="6" name="フッター プレースホルダ 5"/>
          <p:cNvSpPr>
            <a:spLocks noGrp="1"/>
          </p:cNvSpPr>
          <p:nvPr>
            <p:ph type="ftr" sz="quarter" idx="11"/>
          </p:nvPr>
        </p:nvSpPr>
        <p:spPr>
          <a:xfrm>
            <a:off x="2594112" y="6248400"/>
            <a:ext cx="4640125" cy="457200"/>
          </a:xfrm>
        </p:spPr>
        <p:txBody>
          <a:bodyPr/>
          <a:lstStyle/>
          <a:p>
            <a:pPr>
              <a:defRPr/>
            </a:pPr>
            <a:r>
              <a:rPr lang="ja-JP" altLang="en-US"/>
              <a:t>近代組織論、経営組織の構造、組織デザイン</a:t>
            </a:r>
            <a:endParaRPr lang="en-US" altLang="ja-JP"/>
          </a:p>
        </p:txBody>
      </p:sp>
      <p:pic>
        <p:nvPicPr>
          <p:cNvPr id="8" name="Picture 2" descr="C:\Documents and Settings\toshihiko\Local Settings\Temporary Internet Files\Content.IE5\V96PQNOG\MC900286930[1].wmf">
            <a:extLst>
              <a:ext uri="{FF2B5EF4-FFF2-40B4-BE49-F238E27FC236}">
                <a16:creationId xmlns:a16="http://schemas.microsoft.com/office/drawing/2014/main" id="{9591CDD4-3B07-49DE-8A6F-88881B83C3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5996" y="5821395"/>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4157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fade">
                                      <p:cBhvr>
                                        <p:cTn id="12" dur="500"/>
                                        <p:tgtEl>
                                          <p:spTgt spid="819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animEffect transition="in" filter="fade">
                                      <p:cBhvr>
                                        <p:cTn id="15" dur="500"/>
                                        <p:tgtEl>
                                          <p:spTgt spid="819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196">
                                            <p:txEl>
                                              <p:pRg st="3" end="3"/>
                                            </p:txEl>
                                          </p:spTgt>
                                        </p:tgtEl>
                                        <p:attrNameLst>
                                          <p:attrName>style.visibility</p:attrName>
                                        </p:attrNameLst>
                                      </p:cBhvr>
                                      <p:to>
                                        <p:strVal val="visible"/>
                                      </p:to>
                                    </p:set>
                                    <p:animEffect transition="in" filter="fade">
                                      <p:cBhvr>
                                        <p:cTn id="20" dur="500"/>
                                        <p:tgtEl>
                                          <p:spTgt spid="819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6">
                                            <p:txEl>
                                              <p:pRg st="4" end="4"/>
                                            </p:txEl>
                                          </p:spTgt>
                                        </p:tgtEl>
                                        <p:attrNameLst>
                                          <p:attrName>style.visibility</p:attrName>
                                        </p:attrNameLst>
                                      </p:cBhvr>
                                      <p:to>
                                        <p:strVal val="visible"/>
                                      </p:to>
                                    </p:set>
                                    <p:animEffect transition="in" filter="fade">
                                      <p:cBhvr>
                                        <p:cTn id="25" dur="500"/>
                                        <p:tgtEl>
                                          <p:spTgt spid="819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196">
                                            <p:txEl>
                                              <p:pRg st="5" end="5"/>
                                            </p:txEl>
                                          </p:spTgt>
                                        </p:tgtEl>
                                        <p:attrNameLst>
                                          <p:attrName>style.visibility</p:attrName>
                                        </p:attrNameLst>
                                      </p:cBhvr>
                                      <p:to>
                                        <p:strVal val="visible"/>
                                      </p:to>
                                    </p:set>
                                    <p:animEffect transition="in" filter="fade">
                                      <p:cBhvr>
                                        <p:cTn id="30" dur="500"/>
                                        <p:tgtEl>
                                          <p:spTgt spid="81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4）&amp;#x0D;&amp;#x0A;　　　１．近代組織論&amp;#x0D;&amp;#x0A;　　　２．経営組織の構造&amp;#x0D;&amp;#x0A;　　　３．組織デザイン&amp;quot;&quot;/&gt;&lt;property id=&quot;20307&quot; value=&quot;310&quot;/&gt;&lt;/object&gt;&lt;object type=&quot;3&quot; unique_id=&quot;10005&quot;&gt;&lt;property id=&quot;20148&quot; value=&quot;5&quot;/&gt;&lt;property id=&quot;20300&quot; value=&quot;スライド 2 - &amp;quot;１．近代組織論-1&amp;quot;&quot;/&gt;&lt;property id=&quot;20307&quot; value=&quot;323&quot;/&gt;&lt;/object&gt;&lt;object type=&quot;3&quot; unique_id=&quot;10006&quot;&gt;&lt;property id=&quot;20148&quot; value=&quot;5&quot;/&gt;&lt;property id=&quot;20300&quot; value=&quot;スライド 3 - &amp;quot;１．近代組織論-2&amp;quot;&quot;/&gt;&lt;property id=&quot;20307&quot; value=&quot;324&quot;/&gt;&lt;/object&gt;&lt;object type=&quot;3&quot; unique_id=&quot;10007&quot;&gt;&lt;property id=&quot;20148&quot; value=&quot;5&quot;/&gt;&lt;property id=&quot;20300&quot; value=&quot;スライド 4 - &amp;quot;１．近代組織論-3&amp;quot;&quot;/&gt;&lt;property id=&quot;20307&quot; value=&quot;325&quot;/&gt;&lt;/object&gt;&lt;object type=&quot;3&quot; unique_id=&quot;10008&quot;&gt;&lt;property id=&quot;20148&quot; value=&quot;5&quot;/&gt;&lt;property id=&quot;20300&quot; value=&quot;スライド 5 - &amp;quot;１．近代組織論-4&amp;quot;&quot;/&gt;&lt;property id=&quot;20307&quot; value=&quot;326&quot;/&gt;&lt;/object&gt;&lt;object type=&quot;3&quot; unique_id=&quot;10009&quot;&gt;&lt;property id=&quot;20148&quot; value=&quot;5&quot;/&gt;&lt;property id=&quot;20300&quot; value=&quot;スライド 6 - &amp;quot;１．近代組織論-5&amp;quot;&quot;/&gt;&lt;property id=&quot;20307&quot; value=&quot;327&quot;/&gt;&lt;/object&gt;&lt;object type=&quot;3&quot; unique_id=&quot;10010&quot;&gt;&lt;property id=&quot;20148&quot; value=&quot;5&quot;/&gt;&lt;property id=&quot;20300&quot; value=&quot;スライド 7 - &amp;quot;１．近代組織論-6&amp;quot;&quot;/&gt;&lt;property id=&quot;20307&quot; value=&quot;328&quot;/&gt;&lt;/object&gt;&lt;object type=&quot;3&quot; unique_id=&quot;10011&quot;&gt;&lt;property id=&quot;20148&quot; value=&quot;5&quot;/&gt;&lt;property id=&quot;20300&quot; value=&quot;スライド 8 - &amp;quot;１．近代組織論-7&amp;quot;&quot;/&gt;&lt;property id=&quot;20307&quot; value=&quot;329&quot;/&gt;&lt;/object&gt;&lt;object type=&quot;3&quot; unique_id=&quot;10012&quot;&gt;&lt;property id=&quot;20148&quot; value=&quot;5&quot;/&gt;&lt;property id=&quot;20300&quot; value=&quot;スライド 10 - &amp;quot;２．経営組織の構造-1&amp;quot;&quot;/&gt;&lt;property id=&quot;20307&quot; value=&quot;330&quot;/&gt;&lt;/object&gt;&lt;object type=&quot;3&quot; unique_id=&quot;10013&quot;&gt;&lt;property id=&quot;20148&quot; value=&quot;5&quot;/&gt;&lt;property id=&quot;20300&quot; value=&quot;スライド 11 - &amp;quot;２．経営組織の構造-2&amp;quot;&quot;/&gt;&lt;property id=&quot;20307&quot; value=&quot;333&quot;/&gt;&lt;/object&gt;&lt;object type=&quot;3&quot; unique_id=&quot;10014&quot;&gt;&lt;property id=&quot;20148&quot; value=&quot;5&quot;/&gt;&lt;property id=&quot;20300&quot; value=&quot;スライド 12 - &amp;quot;２．経営組織の構造-3&amp;quot;&quot;/&gt;&lt;property id=&quot;20307&quot; value=&quot;335&quot;/&gt;&lt;/object&gt;&lt;object type=&quot;3&quot; unique_id=&quot;10015&quot;&gt;&lt;property id=&quot;20148&quot; value=&quot;5&quot;/&gt;&lt;property id=&quot;20300&quot; value=&quot;スライド 13 - &amp;quot;２．経営組織の構造-4&amp;quot;&quot;/&gt;&lt;property id=&quot;20307&quot; value=&quot;336&quot;/&gt;&lt;/object&gt;&lt;object type=&quot;3&quot; unique_id=&quot;10016&quot;&gt;&lt;property id=&quot;20148&quot; value=&quot;5&quot;/&gt;&lt;property id=&quot;20300&quot; value=&quot;スライド 14 - &amp;quot;２．経営組織の構造-5&amp;quot;&quot;/&gt;&lt;property id=&quot;20307&quot; value=&quot;337&quot;/&gt;&lt;/object&gt;&lt;object type=&quot;3&quot; unique_id=&quot;10017&quot;&gt;&lt;property id=&quot;20148&quot; value=&quot;5&quot;/&gt;&lt;property id=&quot;20300&quot; value=&quot;スライド 15 - &amp;quot;２．経営組織の構造-6&amp;quot;&quot;/&gt;&lt;property id=&quot;20307&quot; value=&quot;340&quot;/&gt;&lt;/object&gt;&lt;object type=&quot;3&quot; unique_id=&quot;10018&quot;&gt;&lt;property id=&quot;20148&quot; value=&quot;5&quot;/&gt;&lt;property id=&quot;20300&quot; value=&quot;スライド 16 - &amp;quot;２．経営組織の構造-7&amp;quot;&quot;/&gt;&lt;property id=&quot;20307&quot; value=&quot;341&quot;/&gt;&lt;/object&gt;&lt;object type=&quot;3&quot; unique_id=&quot;10019&quot;&gt;&lt;property id=&quot;20148&quot; value=&quot;5&quot;/&gt;&lt;property id=&quot;20300&quot; value=&quot;スライド 17 - &amp;quot;３．組織デザイン-1&amp;quot;&quot;/&gt;&lt;property id=&quot;20307&quot; value=&quot;346&quot;/&gt;&lt;/object&gt;&lt;object type=&quot;3&quot; unique_id=&quot;10020&quot;&gt;&lt;property id=&quot;20148&quot; value=&quot;5&quot;/&gt;&lt;property id=&quot;20300&quot; value=&quot;スライド 18 - &amp;quot;３．組織デザイン-2&amp;quot;&quot;/&gt;&lt;property id=&quot;20307&quot; value=&quot;347&quot;/&gt;&lt;/object&gt;&lt;object type=&quot;3&quot; unique_id=&quot;10021&quot;&gt;&lt;property id=&quot;20148&quot; value=&quot;5&quot;/&gt;&lt;property id=&quot;20300&quot; value=&quot;スライド 19 - &amp;quot;３．組織デザイン-3&amp;quot;&quot;/&gt;&lt;property id=&quot;20307&quot; value=&quot;348&quot;/&gt;&lt;/object&gt;&lt;object type=&quot;3&quot; unique_id=&quot;10022&quot;&gt;&lt;property id=&quot;20148&quot; value=&quot;5&quot;/&gt;&lt;property id=&quot;20300&quot; value=&quot;スライド 20 - &amp;quot;３．組織デザイン-4&amp;quot;&quot;/&gt;&lt;property id=&quot;20307&quot; value=&quot;349&quot;/&gt;&lt;/object&gt;&lt;object type=&quot;3&quot; unique_id=&quot;10023&quot;&gt;&lt;property id=&quot;20148&quot; value=&quot;5&quot;/&gt;&lt;property id=&quot;20300&quot; value=&quot;スライド 21 - &amp;quot;３．組織デザイン-5&amp;quot;&quot;/&gt;&lt;property id=&quot;20307&quot; value=&quot;350&quot;/&gt;&lt;/object&gt;&lt;object type=&quot;3&quot; unique_id=&quot;10024&quot;&gt;&lt;property id=&quot;20148&quot; value=&quot;5&quot;/&gt;&lt;property id=&quot;20300&quot; value=&quot;スライド 23 - &amp;quot;補助資料-1&amp;quot;&quot;/&gt;&lt;property id=&quot;20307&quot; value=&quot;353&quot;/&gt;&lt;/object&gt;&lt;object type=&quot;3&quot; unique_id=&quot;10025&quot;&gt;&lt;property id=&quot;20148&quot; value=&quot;5&quot;/&gt;&lt;property id=&quot;20300&quot; value=&quot;スライド 24 - &amp;quot;補助資料-2&amp;quot;&quot;/&gt;&lt;property id=&quot;20307&quot; value=&quot;357&quot;/&gt;&lt;/object&gt;&lt;object type=&quot;3&quot; unique_id=&quot;10026&quot;&gt;&lt;property id=&quot;20148&quot; value=&quot;5&quot;/&gt;&lt;property id=&quot;20300&quot; value=&quot;スライド 25 - &amp;quot;補助資料-3&amp;quot;&quot;/&gt;&lt;property id=&quot;20307&quot; value=&quot;358&quot;/&gt;&lt;/object&gt;&lt;object type=&quot;3&quot; unique_id=&quot;10027&quot;&gt;&lt;property id=&quot;20148&quot; value=&quot;5&quot;/&gt;&lt;property id=&quot;20300&quot; value=&quot;スライド 26 - &amp;quot;補助資料-4&amp;quot;&quot;/&gt;&lt;property id=&quot;20307&quot; value=&quot;359&quot;/&gt;&lt;/object&gt;&lt;object type=&quot;3&quot; unique_id=&quot;10535&quot;&gt;&lt;property id=&quot;20148&quot; value=&quot;5&quot;/&gt;&lt;property id=&quot;20300&quot; value=&quot;スライド 22 - &amp;quot;宿題２（6月13日の宿題）&amp;quot;&quot;/&gt;&lt;property id=&quot;20307&quot; value=&quot;459&quot;/&gt;&lt;/object&gt;&lt;object type=&quot;3&quot; unique_id=&quot;10860&quot;&gt;&lt;property id=&quot;20148&quot; value=&quot;5&quot;/&gt;&lt;property id=&quot;20300&quot; value=&quot;スライド 9 - &amp;quot;おわりに（6月6日）&amp;quot;&quot;/&gt;&lt;property id=&quot;20307&quot; value=&quot;460&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2823</TotalTime>
  <Words>1458</Words>
  <Application>Microsoft Office PowerPoint</Application>
  <PresentationFormat>画面に合わせる (4:3)</PresentationFormat>
  <Paragraphs>373</Paragraphs>
  <Slides>26</Slides>
  <Notes>26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Ｐゴシック</vt:lpstr>
      <vt:lpstr>Arial</vt:lpstr>
      <vt:lpstr>Garamond</vt:lpstr>
      <vt:lpstr>Wingdings</vt:lpstr>
      <vt:lpstr>Edge</vt:lpstr>
      <vt:lpstr>マネジメント原理（説明4） 　　　１．近代組織論 　　　２．経営組織の構造 　　　３．組織デザイン</vt:lpstr>
      <vt:lpstr>１．近代組織論-1</vt:lpstr>
      <vt:lpstr>１．近代組織論-2</vt:lpstr>
      <vt:lpstr>１．近代組織論-3</vt:lpstr>
      <vt:lpstr>１．近代組織論-4</vt:lpstr>
      <vt:lpstr>１．近代組織論-5</vt:lpstr>
      <vt:lpstr>１．近代組織論-6</vt:lpstr>
      <vt:lpstr>１．近代組織論-7</vt:lpstr>
      <vt:lpstr>おわりに（6月6日）</vt:lpstr>
      <vt:lpstr>２．経営組織の構造-1</vt:lpstr>
      <vt:lpstr>２．経営組織の構造-2</vt:lpstr>
      <vt:lpstr>２．経営組織の構造-3</vt:lpstr>
      <vt:lpstr>２．経営組織の構造-4</vt:lpstr>
      <vt:lpstr>２．経営組織の構造-5</vt:lpstr>
      <vt:lpstr>２．経営組織の構造-6</vt:lpstr>
      <vt:lpstr>２．経営組織の構造-7</vt:lpstr>
      <vt:lpstr>３．組織デザイン-1</vt:lpstr>
      <vt:lpstr>３．組織デザイン-2</vt:lpstr>
      <vt:lpstr>３．組織デザイン-3</vt:lpstr>
      <vt:lpstr>３．組織デザイン-4</vt:lpstr>
      <vt:lpstr>３．組織デザイン-5</vt:lpstr>
      <vt:lpstr>宿題２（6月13日の宿題）</vt:lpstr>
      <vt:lpstr>補助資料-1</vt:lpstr>
      <vt:lpstr>補助資料-2</vt:lpstr>
      <vt:lpstr>補助資料-3</vt:lpstr>
      <vt:lpstr>補助資料-4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285</cp:revision>
  <cp:lastPrinted>2020-05-23T11:59:43Z</cp:lastPrinted>
  <dcterms:created xsi:type="dcterms:W3CDTF">2007-11-09T04:25:00Z</dcterms:created>
  <dcterms:modified xsi:type="dcterms:W3CDTF">2020-06-13T03:28:50Z</dcterms:modified>
</cp:coreProperties>
</file>