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6"/>
  </p:notesMasterIdLst>
  <p:handoutMasterIdLst>
    <p:handoutMasterId r:id="rId17"/>
  </p:handoutMasterIdLst>
  <p:sldIdLst>
    <p:sldId id="324" r:id="rId2"/>
    <p:sldId id="312" r:id="rId3"/>
    <p:sldId id="325" r:id="rId4"/>
    <p:sldId id="313" r:id="rId5"/>
    <p:sldId id="314" r:id="rId6"/>
    <p:sldId id="315" r:id="rId7"/>
    <p:sldId id="459" r:id="rId8"/>
    <p:sldId id="316" r:id="rId9"/>
    <p:sldId id="317" r:id="rId10"/>
    <p:sldId id="318" r:id="rId11"/>
    <p:sldId id="319" r:id="rId12"/>
    <p:sldId id="320" r:id="rId13"/>
    <p:sldId id="321" r:id="rId14"/>
    <p:sldId id="322" r:id="rId15"/>
  </p:sldIdLst>
  <p:sldSz cx="9144000" cy="6858000" type="screen4x3"/>
  <p:notesSz cx="9963150" cy="6832600"/>
  <p:custDataLst>
    <p:tags r:id="rId18"/>
  </p:custDataLst>
  <p:defaultTextStyle>
    <a:defPPr>
      <a:defRPr lang="ja-JP"/>
    </a:defPPr>
    <a:lvl1pPr algn="l" rtl="0" fontAlgn="base">
      <a:spcBef>
        <a:spcPct val="0"/>
      </a:spcBef>
      <a:spcAft>
        <a:spcPct val="0"/>
      </a:spcAft>
      <a:defRPr kumimoji="1" sz="14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4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4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4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400" kern="1200">
        <a:solidFill>
          <a:schemeClr val="tx1"/>
        </a:solidFill>
        <a:latin typeface="Arial" charset="0"/>
        <a:ea typeface="ＭＳ Ｐゴシック" pitchFamily="50" charset="-128"/>
        <a:cs typeface="+mn-cs"/>
      </a:defRPr>
    </a:lvl5pPr>
    <a:lvl6pPr marL="2286000" algn="l" defTabSz="914400" rtl="0" eaLnBrk="1" latinLnBrk="0" hangingPunct="1">
      <a:defRPr kumimoji="1" sz="1400" kern="1200">
        <a:solidFill>
          <a:schemeClr val="tx1"/>
        </a:solidFill>
        <a:latin typeface="Arial" charset="0"/>
        <a:ea typeface="ＭＳ Ｐゴシック" pitchFamily="50" charset="-128"/>
        <a:cs typeface="+mn-cs"/>
      </a:defRPr>
    </a:lvl6pPr>
    <a:lvl7pPr marL="2743200" algn="l" defTabSz="914400" rtl="0" eaLnBrk="1" latinLnBrk="0" hangingPunct="1">
      <a:defRPr kumimoji="1" sz="1400" kern="1200">
        <a:solidFill>
          <a:schemeClr val="tx1"/>
        </a:solidFill>
        <a:latin typeface="Arial" charset="0"/>
        <a:ea typeface="ＭＳ Ｐゴシック" pitchFamily="50" charset="-128"/>
        <a:cs typeface="+mn-cs"/>
      </a:defRPr>
    </a:lvl7pPr>
    <a:lvl8pPr marL="3200400" algn="l" defTabSz="914400" rtl="0" eaLnBrk="1" latinLnBrk="0" hangingPunct="1">
      <a:defRPr kumimoji="1" sz="1400" kern="1200">
        <a:solidFill>
          <a:schemeClr val="tx1"/>
        </a:solidFill>
        <a:latin typeface="Arial" charset="0"/>
        <a:ea typeface="ＭＳ Ｐゴシック" pitchFamily="50" charset="-128"/>
        <a:cs typeface="+mn-cs"/>
      </a:defRPr>
    </a:lvl8pPr>
    <a:lvl9pPr marL="3657600" algn="l" defTabSz="914400" rtl="0" eaLnBrk="1" latinLnBrk="0" hangingPunct="1">
      <a:defRPr kumimoji="1" sz="14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52" userDrawn="1">
          <p15:clr>
            <a:srgbClr val="A4A3A4"/>
          </p15:clr>
        </p15:guide>
        <p15:guide id="2" pos="3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CC66FF"/>
    <a:srgbClr val="FF33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73" autoAdjust="0"/>
    <p:restoredTop sz="93842" autoAdjust="0"/>
  </p:normalViewPr>
  <p:slideViewPr>
    <p:cSldViewPr snapToGrid="0">
      <p:cViewPr varScale="1">
        <p:scale>
          <a:sx n="91" d="100"/>
          <a:sy n="91" d="100"/>
        </p:scale>
        <p:origin x="58" y="130"/>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00" d="100"/>
          <a:sy n="100" d="100"/>
        </p:scale>
        <p:origin x="504" y="78"/>
      </p:cViewPr>
      <p:guideLst>
        <p:guide orient="horz" pos="2152"/>
        <p:guide pos="3140"/>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7746" name="Rectangle 2"/>
          <p:cNvSpPr>
            <a:spLocks noGrp="1" noChangeArrowheads="1"/>
          </p:cNvSpPr>
          <p:nvPr>
            <p:ph type="hdr" sz="quarter"/>
          </p:nvPr>
        </p:nvSpPr>
        <p:spPr bwMode="auto">
          <a:xfrm>
            <a:off x="266687" y="104476"/>
            <a:ext cx="4613485"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ctr" defTabSz="913374">
              <a:defRPr sz="1200"/>
            </a:lvl1pPr>
          </a:lstStyle>
          <a:p>
            <a:pPr algn="l">
              <a:defRPr/>
            </a:pPr>
            <a:endParaRPr lang="ja-JP" altLang="en-US" dirty="0"/>
          </a:p>
        </p:txBody>
      </p:sp>
      <p:sp>
        <p:nvSpPr>
          <p:cNvPr id="287747" name="Rectangle 3"/>
          <p:cNvSpPr>
            <a:spLocks noGrp="1" noChangeArrowheads="1"/>
          </p:cNvSpPr>
          <p:nvPr>
            <p:ph type="dt" sz="quarter" idx="1"/>
          </p:nvPr>
        </p:nvSpPr>
        <p:spPr bwMode="auto">
          <a:xfrm>
            <a:off x="6420526" y="95974"/>
            <a:ext cx="3194187"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r" defTabSz="913374">
              <a:defRPr sz="1200"/>
            </a:lvl1pPr>
          </a:lstStyle>
          <a:p>
            <a:pPr>
              <a:defRPr/>
            </a:pPr>
            <a:endParaRPr lang="en-US" altLang="ja-JP" dirty="0"/>
          </a:p>
        </p:txBody>
      </p:sp>
      <p:sp>
        <p:nvSpPr>
          <p:cNvPr id="287748" name="Rectangle 4"/>
          <p:cNvSpPr>
            <a:spLocks noGrp="1" noChangeArrowheads="1"/>
          </p:cNvSpPr>
          <p:nvPr>
            <p:ph type="ftr" sz="quarter" idx="2"/>
          </p:nvPr>
        </p:nvSpPr>
        <p:spPr bwMode="auto">
          <a:xfrm>
            <a:off x="352666" y="6426935"/>
            <a:ext cx="5312935" cy="342847"/>
          </a:xfrm>
          <a:prstGeom prst="rect">
            <a:avLst/>
          </a:prstGeom>
          <a:noFill/>
          <a:ln w="9525">
            <a:noFill/>
            <a:miter lim="800000"/>
            <a:headEnd/>
            <a:tailEnd/>
          </a:ln>
          <a:effectLst/>
        </p:spPr>
        <p:txBody>
          <a:bodyPr vert="horz" wrap="square" lIns="91383" tIns="45691" rIns="91383" bIns="45691" numCol="1" anchor="b" anchorCtr="0" compatLnSpc="1">
            <a:prstTxWarp prst="textNoShape">
              <a:avLst/>
            </a:prstTxWarp>
          </a:bodyPr>
          <a:lstStyle>
            <a:lvl1pPr algn="ctr" defTabSz="913374">
              <a:defRPr sz="1200"/>
            </a:lvl1pPr>
          </a:lstStyle>
          <a:p>
            <a:pPr algn="l">
              <a:defRPr/>
            </a:pPr>
            <a:endParaRPr lang="ja-JP" altLang="en-US" sz="1100" dirty="0"/>
          </a:p>
        </p:txBody>
      </p:sp>
      <p:sp>
        <p:nvSpPr>
          <p:cNvPr id="287749" name="Rectangle 5"/>
          <p:cNvSpPr>
            <a:spLocks noGrp="1" noChangeArrowheads="1"/>
          </p:cNvSpPr>
          <p:nvPr>
            <p:ph type="sldNum" sz="quarter" idx="3"/>
          </p:nvPr>
        </p:nvSpPr>
        <p:spPr bwMode="auto">
          <a:xfrm>
            <a:off x="7589917" y="6437531"/>
            <a:ext cx="2009484"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r" defTabSz="913374">
              <a:defRPr sz="1200"/>
            </a:lvl1pPr>
          </a:lstStyle>
          <a:p>
            <a:pPr>
              <a:defRPr/>
            </a:pPr>
            <a:fld id="{63D6D410-48B4-445D-9B2F-04784F5ABC8D}" type="slidenum">
              <a:rPr lang="en-US" altLang="ja-JP"/>
              <a:pPr>
                <a:defRPr/>
              </a:pPr>
              <a:t>‹#›</a:t>
            </a:fld>
            <a:endParaRPr lang="en-US" altLang="ja-JP" dirty="0"/>
          </a:p>
        </p:txBody>
      </p:sp>
    </p:spTree>
    <p:extLst>
      <p:ext uri="{BB962C8B-B14F-4D97-AF65-F5344CB8AC3E}">
        <p14:creationId xmlns:p14="http://schemas.microsoft.com/office/powerpoint/2010/main" val="7065786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4318056"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defTabSz="913374">
              <a:defRPr sz="1200"/>
            </a:lvl1pPr>
          </a:lstStyle>
          <a:p>
            <a:pPr>
              <a:defRPr/>
            </a:pPr>
            <a:endParaRPr lang="en-US" altLang="ja-JP" dirty="0"/>
          </a:p>
        </p:txBody>
      </p:sp>
      <p:sp>
        <p:nvSpPr>
          <p:cNvPr id="4099" name="Rectangle 3"/>
          <p:cNvSpPr>
            <a:spLocks noGrp="1" noChangeArrowheads="1"/>
          </p:cNvSpPr>
          <p:nvPr>
            <p:ph type="dt" idx="1"/>
          </p:nvPr>
        </p:nvSpPr>
        <p:spPr bwMode="auto">
          <a:xfrm>
            <a:off x="5643497" y="1"/>
            <a:ext cx="4318056"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r" defTabSz="913374">
              <a:defRPr sz="1200"/>
            </a:lvl1pPr>
          </a:lstStyle>
          <a:p>
            <a:pPr>
              <a:defRPr/>
            </a:pPr>
            <a:endParaRPr lang="en-US" altLang="ja-JP" dirty="0"/>
          </a:p>
        </p:txBody>
      </p:sp>
      <p:sp>
        <p:nvSpPr>
          <p:cNvPr id="7172" name="Rectangle 4"/>
          <p:cNvSpPr>
            <a:spLocks noGrp="1" noRot="1" noChangeAspect="1" noChangeArrowheads="1" noTextEdit="1"/>
          </p:cNvSpPr>
          <p:nvPr>
            <p:ph type="sldImg" idx="2"/>
          </p:nvPr>
        </p:nvSpPr>
        <p:spPr bwMode="auto">
          <a:xfrm>
            <a:off x="3271838" y="509588"/>
            <a:ext cx="3419475" cy="25654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96476" y="3244878"/>
            <a:ext cx="7971797" cy="3075887"/>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0" y="6489752"/>
            <a:ext cx="4318056" cy="341224"/>
          </a:xfrm>
          <a:prstGeom prst="rect">
            <a:avLst/>
          </a:prstGeom>
          <a:noFill/>
          <a:ln w="9525">
            <a:noFill/>
            <a:miter lim="800000"/>
            <a:headEnd/>
            <a:tailEnd/>
          </a:ln>
          <a:effectLst/>
        </p:spPr>
        <p:txBody>
          <a:bodyPr vert="horz" wrap="square" lIns="91383" tIns="45691" rIns="91383" bIns="45691" numCol="1" anchor="b" anchorCtr="0" compatLnSpc="1">
            <a:prstTxWarp prst="textNoShape">
              <a:avLst/>
            </a:prstTxWarp>
          </a:bodyPr>
          <a:lstStyle>
            <a:lvl1pPr defTabSz="913374">
              <a:defRPr sz="1200"/>
            </a:lvl1pPr>
          </a:lstStyle>
          <a:p>
            <a:pPr>
              <a:defRPr/>
            </a:pPr>
            <a:endParaRPr lang="en-US" altLang="ja-JP" dirty="0"/>
          </a:p>
        </p:txBody>
      </p:sp>
      <p:sp>
        <p:nvSpPr>
          <p:cNvPr id="4103" name="Rectangle 7"/>
          <p:cNvSpPr>
            <a:spLocks noGrp="1" noChangeArrowheads="1"/>
          </p:cNvSpPr>
          <p:nvPr>
            <p:ph type="sldNum" sz="quarter" idx="5"/>
          </p:nvPr>
        </p:nvSpPr>
        <p:spPr bwMode="auto">
          <a:xfrm>
            <a:off x="5643497" y="6489752"/>
            <a:ext cx="4318056" cy="341224"/>
          </a:xfrm>
          <a:prstGeom prst="rect">
            <a:avLst/>
          </a:prstGeom>
          <a:noFill/>
          <a:ln w="9525">
            <a:noFill/>
            <a:miter lim="800000"/>
            <a:headEnd/>
            <a:tailEnd/>
          </a:ln>
          <a:effectLst/>
        </p:spPr>
        <p:txBody>
          <a:bodyPr vert="horz" wrap="square" lIns="91383" tIns="45691" rIns="91383" bIns="45691" numCol="1" anchor="b" anchorCtr="0" compatLnSpc="1">
            <a:prstTxWarp prst="textNoShape">
              <a:avLst/>
            </a:prstTxWarp>
          </a:bodyPr>
          <a:lstStyle>
            <a:lvl1pPr algn="r" defTabSz="913374">
              <a:defRPr sz="1200"/>
            </a:lvl1pPr>
          </a:lstStyle>
          <a:p>
            <a:pPr>
              <a:defRPr/>
            </a:pPr>
            <a:fld id="{7E570F62-7062-4B3B-B92E-4E12DBA7881A}" type="slidenum">
              <a:rPr lang="en-US" altLang="ja-JP"/>
              <a:pPr>
                <a:defRPr/>
              </a:pPr>
              <a:t>‹#›</a:t>
            </a:fld>
            <a:endParaRPr lang="en-US" altLang="ja-JP" dirty="0"/>
          </a:p>
        </p:txBody>
      </p:sp>
    </p:spTree>
    <p:extLst>
      <p:ext uri="{BB962C8B-B14F-4D97-AF65-F5344CB8AC3E}">
        <p14:creationId xmlns:p14="http://schemas.microsoft.com/office/powerpoint/2010/main" val="20070228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5CBF599-569E-4218-BA78-CC5C24C19ABF}" type="slidenum">
              <a:rPr lang="en-US" altLang="ja-JP" smtClean="0"/>
              <a:pPr/>
              <a:t>1</a:t>
            </a:fld>
            <a:endParaRPr lang="en-US" altLang="ja-JP" dirty="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079818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912315"/>
            <a:fld id="{0426396D-2B62-4586-B643-EB9ED6AB8CF2}" type="slidenum">
              <a:rPr lang="en-US" altLang="ja-JP" smtClean="0">
                <a:ea typeface="ＭＳ Ｐゴシック" charset="-128"/>
              </a:rPr>
              <a:pPr defTabSz="912315"/>
              <a:t>10</a:t>
            </a:fld>
            <a:endParaRPr lang="en-US" altLang="ja-JP">
              <a:ea typeface="ＭＳ Ｐゴシック" charset="-128"/>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2812940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pPr defTabSz="912315"/>
            <a:fld id="{082D7001-F163-4F87-BB3B-EC61D9C6458B}" type="slidenum">
              <a:rPr lang="en-US" altLang="ja-JP" smtClean="0">
                <a:ea typeface="ＭＳ Ｐゴシック" charset="-128"/>
              </a:rPr>
              <a:pPr defTabSz="912315"/>
              <a:t>11</a:t>
            </a:fld>
            <a:endParaRPr lang="en-US" altLang="ja-JP">
              <a:ea typeface="ＭＳ Ｐゴシック" charset="-128"/>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11734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pPr defTabSz="912315"/>
            <a:fld id="{D1295EA5-E6C7-4CC6-93F2-01F542718E7E}" type="slidenum">
              <a:rPr lang="en-US" altLang="ja-JP" smtClean="0">
                <a:ea typeface="ＭＳ Ｐゴシック" charset="-128"/>
              </a:rPr>
              <a:pPr defTabSz="912315"/>
              <a:t>12</a:t>
            </a:fld>
            <a:endParaRPr lang="en-US" altLang="ja-JP" dirty="0">
              <a:ea typeface="ＭＳ Ｐゴシック"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110175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pPr defTabSz="912315"/>
            <a:fld id="{07C4BFB2-170B-495D-9B43-C111D90D5C13}" type="slidenum">
              <a:rPr lang="en-US" altLang="ja-JP" smtClean="0">
                <a:ea typeface="ＭＳ Ｐゴシック" charset="-128"/>
              </a:rPr>
              <a:pPr defTabSz="912315"/>
              <a:t>13</a:t>
            </a:fld>
            <a:endParaRPr lang="en-US" altLang="ja-JP" dirty="0">
              <a:ea typeface="ＭＳ Ｐゴシック" charset="-128"/>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3665918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12315"/>
            <a:fld id="{F3389C6F-8A74-47AF-9A30-552C7A50210E}" type="slidenum">
              <a:rPr lang="en-US" altLang="ja-JP" smtClean="0">
                <a:ea typeface="ＭＳ Ｐゴシック" charset="-128"/>
              </a:rPr>
              <a:pPr defTabSz="912315"/>
              <a:t>14</a:t>
            </a:fld>
            <a:endParaRPr lang="en-US" altLang="ja-JP" dirty="0">
              <a:ea typeface="ＭＳ Ｐゴシック"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158869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defTabSz="912315"/>
            <a:fld id="{3462DD82-A5DC-4F53-9DE5-51FF8BF16602}" type="slidenum">
              <a:rPr lang="en-US" altLang="ja-JP" smtClean="0">
                <a:ea typeface="ＭＳ Ｐゴシック" charset="-128"/>
              </a:rPr>
              <a:pPr defTabSz="912315"/>
              <a:t>2</a:t>
            </a:fld>
            <a:endParaRPr lang="en-US" altLang="ja-JP" dirty="0">
              <a:ea typeface="ＭＳ Ｐゴシック" charset="-128"/>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958320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defTabSz="912315"/>
            <a:fld id="{3462DD82-A5DC-4F53-9DE5-51FF8BF16602}" type="slidenum">
              <a:rPr lang="en-US" altLang="ja-JP" smtClean="0">
                <a:ea typeface="ＭＳ Ｐゴシック" charset="-128"/>
              </a:rPr>
              <a:pPr defTabSz="912315"/>
              <a:t>3</a:t>
            </a:fld>
            <a:endParaRPr lang="en-US" altLang="ja-JP" dirty="0">
              <a:ea typeface="ＭＳ Ｐゴシック" charset="-128"/>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3359231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2315"/>
            <a:fld id="{74527CCA-D33A-4781-9D98-CAF155A3B3BC}" type="slidenum">
              <a:rPr lang="en-US" altLang="ja-JP" smtClean="0">
                <a:ea typeface="ＭＳ Ｐゴシック" charset="-128"/>
              </a:rPr>
              <a:pPr defTabSz="912315"/>
              <a:t>4</a:t>
            </a:fld>
            <a:endParaRPr lang="en-US" altLang="ja-JP" dirty="0">
              <a:ea typeface="ＭＳ Ｐゴシック" charset="-128"/>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3629299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pPr defTabSz="912315"/>
            <a:fld id="{1E8CDB8B-170D-4406-AE62-5CAC130D398A}" type="slidenum">
              <a:rPr lang="en-US" altLang="ja-JP" smtClean="0">
                <a:ea typeface="ＭＳ Ｐゴシック" charset="-128"/>
              </a:rPr>
              <a:pPr defTabSz="912315"/>
              <a:t>5</a:t>
            </a:fld>
            <a:endParaRPr lang="en-US" altLang="ja-JP" dirty="0">
              <a:ea typeface="ＭＳ Ｐゴシック"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2042302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2315"/>
            <a:fld id="{28F08F55-18BA-41A6-B6CE-14F279F83754}" type="slidenum">
              <a:rPr lang="en-US" altLang="ja-JP" smtClean="0">
                <a:ea typeface="ＭＳ Ｐゴシック" charset="-128"/>
              </a:rPr>
              <a:pPr defTabSz="912315"/>
              <a:t>6</a:t>
            </a:fld>
            <a:endParaRPr lang="en-US" altLang="ja-JP" dirty="0">
              <a:ea typeface="ＭＳ Ｐゴシック" charset="-128"/>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2118238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D19E9E3C-9D0D-488B-A9EF-CE8FE5E3336F}" type="slidenum">
              <a:rPr lang="en-US" altLang="ja-JP" smtClean="0">
                <a:ea typeface="ＭＳ Ｐゴシック" charset="-128"/>
              </a:rPr>
              <a:pPr/>
              <a:t>7</a:t>
            </a:fld>
            <a:endParaRPr lang="en-US" altLang="ja-JP">
              <a:ea typeface="ＭＳ Ｐゴシック" charset="-128"/>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947253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pPr defTabSz="912315"/>
            <a:fld id="{ED768B55-3E6A-4550-A68F-BC64F91732AF}" type="slidenum">
              <a:rPr lang="en-US" altLang="ja-JP" smtClean="0">
                <a:ea typeface="ＭＳ Ｐゴシック" charset="-128"/>
              </a:rPr>
              <a:pPr defTabSz="912315"/>
              <a:t>8</a:t>
            </a:fld>
            <a:endParaRPr lang="en-US" altLang="ja-JP">
              <a:ea typeface="ＭＳ Ｐゴシック"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4054203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pPr defTabSz="912315"/>
            <a:fld id="{393E2053-6296-4786-8148-C72ECAD3BE4F}" type="slidenum">
              <a:rPr lang="en-US" altLang="ja-JP" smtClean="0">
                <a:ea typeface="ＭＳ Ｐゴシック" charset="-128"/>
              </a:rPr>
              <a:pPr defTabSz="912315"/>
              <a:t>9</a:t>
            </a:fld>
            <a:endParaRPr lang="en-US" altLang="ja-JP">
              <a:ea typeface="ＭＳ Ｐゴシック" charset="-128"/>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3932562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028288"/>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ja-JP" altLang="en-US"/>
          </a:p>
        </p:txBody>
      </p:sp>
      <p:sp>
        <p:nvSpPr>
          <p:cNvPr id="5" name="Line 8"/>
          <p:cNvSpPr>
            <a:spLocks noChangeShapeType="1"/>
          </p:cNvSpPr>
          <p:nvPr/>
        </p:nvSpPr>
        <p:spPr bwMode="auto">
          <a:xfrm>
            <a:off x="1706563" y="3708197"/>
            <a:ext cx="6769100" cy="0"/>
          </a:xfrm>
          <a:prstGeom prst="line">
            <a:avLst/>
          </a:prstGeom>
          <a:noFill/>
          <a:ln w="19050">
            <a:solidFill>
              <a:schemeClr val="accent1"/>
            </a:solidFill>
            <a:round/>
            <a:headEnd/>
            <a:tailEnd/>
          </a:ln>
          <a:effectLst/>
        </p:spPr>
        <p:txBody>
          <a:bodyPr/>
          <a:lstStyle/>
          <a:p>
            <a:pPr>
              <a:defRPr/>
            </a:pPr>
            <a:endParaRPr lang="ja-JP" altLang="en-US"/>
          </a:p>
        </p:txBody>
      </p:sp>
      <p:sp>
        <p:nvSpPr>
          <p:cNvPr id="8194" name="Rectangle 2"/>
          <p:cNvSpPr>
            <a:spLocks noGrp="1" noChangeArrowheads="1"/>
          </p:cNvSpPr>
          <p:nvPr>
            <p:ph type="ctrTitle"/>
          </p:nvPr>
        </p:nvSpPr>
        <p:spPr>
          <a:xfrm>
            <a:off x="914400" y="1524000"/>
            <a:ext cx="7623175" cy="1752600"/>
          </a:xfrm>
        </p:spPr>
        <p:txBody>
          <a:bodyPr/>
          <a:lstStyle>
            <a:lvl1pPr>
              <a:defRPr sz="5000"/>
            </a:lvl1pPr>
          </a:lstStyle>
          <a:p>
            <a:r>
              <a:rPr lang="ja-JP" altLang="en-US" dirty="0"/>
              <a:t>マスタ タイトルの書式設定</a:t>
            </a:r>
          </a:p>
        </p:txBody>
      </p:sp>
      <p:sp>
        <p:nvSpPr>
          <p:cNvPr id="8195" name="Rectangle 3"/>
          <p:cNvSpPr>
            <a:spLocks noGrp="1" noChangeArrowheads="1"/>
          </p:cNvSpPr>
          <p:nvPr>
            <p:ph type="subTitle" idx="1"/>
          </p:nvPr>
        </p:nvSpPr>
        <p:spPr>
          <a:xfrm>
            <a:off x="1662113" y="3587750"/>
            <a:ext cx="6854825" cy="2428875"/>
          </a:xfrm>
        </p:spPr>
        <p:txBody>
          <a:bodyPr/>
          <a:lstStyle>
            <a:lvl1pPr marL="0" indent="0">
              <a:buFont typeface="Wingdings" pitchFamily="2" charset="2"/>
              <a:buNone/>
              <a:defRPr sz="2800"/>
            </a:lvl1pPr>
          </a:lstStyle>
          <a:p>
            <a:r>
              <a:rPr lang="ja-JP" altLang="en-US"/>
              <a:t>マスタ サブタイトルの書式設定</a:t>
            </a:r>
          </a:p>
        </p:txBody>
      </p:sp>
      <p:sp>
        <p:nvSpPr>
          <p:cNvPr id="6" name="Rectangle 4"/>
          <p:cNvSpPr>
            <a:spLocks noGrp="1" noChangeArrowheads="1"/>
          </p:cNvSpPr>
          <p:nvPr>
            <p:ph type="dt" sz="half" idx="10"/>
          </p:nvPr>
        </p:nvSpPr>
        <p:spPr/>
        <p:txBody>
          <a:bodyPr/>
          <a:lstStyle>
            <a:lvl1pPr>
              <a:defRPr/>
            </a:lvl1pPr>
          </a:lstStyle>
          <a:p>
            <a:pPr>
              <a:defRPr/>
            </a:pPr>
            <a:r>
              <a:rPr lang="ja-JP" altLang="en-US"/>
              <a:t>「マネジメント原理」</a:t>
            </a:r>
            <a:endParaRPr lang="en-US" altLang="ja-JP" dirty="0"/>
          </a:p>
        </p:txBody>
      </p:sp>
      <p:sp>
        <p:nvSpPr>
          <p:cNvPr id="7" name="Rectangle 5"/>
          <p:cNvSpPr>
            <a:spLocks noGrp="1" noChangeArrowheads="1"/>
          </p:cNvSpPr>
          <p:nvPr>
            <p:ph type="ftr" sz="quarter" idx="11"/>
          </p:nvPr>
        </p:nvSpPr>
        <p:spPr>
          <a:xfrm>
            <a:off x="3124200" y="6243638"/>
            <a:ext cx="3248025" cy="457200"/>
          </a:xfrm>
        </p:spPr>
        <p:txBody>
          <a:bodyPr/>
          <a:lstStyle>
            <a:lvl1pPr>
              <a:defRPr/>
            </a:lvl1pPr>
          </a:lstStyle>
          <a:p>
            <a:pPr>
              <a:defRPr/>
            </a:pPr>
            <a:r>
              <a:rPr lang="zh-TW" altLang="en-US"/>
              <a:t>伝統的管理論、人間関係論、行動科学</a:t>
            </a:r>
            <a:endParaRPr lang="en-US" altLang="ja-JP" dirty="0"/>
          </a:p>
        </p:txBody>
      </p:sp>
      <p:sp>
        <p:nvSpPr>
          <p:cNvPr id="8" name="Rectangle 6"/>
          <p:cNvSpPr>
            <a:spLocks noGrp="1" noChangeArrowheads="1"/>
          </p:cNvSpPr>
          <p:nvPr>
            <p:ph type="sldNum" sz="quarter" idx="12"/>
          </p:nvPr>
        </p:nvSpPr>
        <p:spPr>
          <a:xfrm>
            <a:off x="6553200" y="6243638"/>
            <a:ext cx="2133600" cy="457200"/>
          </a:xfrm>
        </p:spPr>
        <p:txBody>
          <a:bodyPr/>
          <a:lstStyle>
            <a:lvl1pPr>
              <a:defRPr/>
            </a:lvl1pPr>
          </a:lstStyle>
          <a:p>
            <a:pPr>
              <a:defRPr/>
            </a:pPr>
            <a:fld id="{B1C3518F-C2BD-4D79-B2E5-39780A5E7100}" type="slidenum">
              <a:rPr lang="en-US" altLang="ja-JP"/>
              <a:pPr>
                <a:defRPr/>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a:t>伝統的管理論、人間関係論、行動科学</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DFA42E9C-A987-4895-AD65-F5115C42FFFA}" type="slidenum">
              <a:rPr lang="en-US" altLang="ja-JP"/>
              <a:pPr>
                <a:defRPr/>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76213"/>
            <a:ext cx="2057400" cy="5926137"/>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76213"/>
            <a:ext cx="6019800" cy="5926137"/>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a:t>伝統的管理論、人間関係論、行動科学</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EFDC74FB-6246-43BE-8849-86E23D89A619}" type="slidenum">
              <a:rPr lang="en-US" altLang="ja-JP"/>
              <a:pPr>
                <a:defRPr/>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a:t>伝統的管理論、人間関係論、行動科学</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A41951A5-0028-4E77-9714-7332A60CD747}" type="slidenum">
              <a:rPr lang="en-US" altLang="ja-JP"/>
              <a:pPr>
                <a:defRPr/>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a:t>伝統的管理論、人間関係論、行動科学</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20E32F05-8E14-4354-96FA-057EDA7AF00A}" type="slidenum">
              <a:rPr lang="en-US" altLang="ja-JP"/>
              <a:pPr>
                <a:defRPr/>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819275"/>
            <a:ext cx="4038600" cy="4283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819275"/>
            <a:ext cx="4038600" cy="4283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zh-TW" altLang="en-US"/>
              <a:t>伝統的管理論、人間関係論、行動科学</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019FD916-8E47-4448-A9EF-3A6E04E5F8E1}" type="slidenum">
              <a:rPr lang="en-US" altLang="ja-JP"/>
              <a:pPr>
                <a:defRPr/>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zh-TW" altLang="en-US"/>
              <a:t>伝統的管理論、人間関係論、行動科学</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fld id="{9BE65D06-7865-40D5-BACF-78FA5D66C226}" type="slidenum">
              <a:rPr lang="en-US" altLang="ja-JP"/>
              <a:pPr>
                <a:defRPr/>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zh-TW" altLang="en-US"/>
              <a:t>伝統的管理論、人間関係論、行動科学</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fld id="{9F3B949A-11FB-49C5-A633-DB0AAF0420E1}" type="slidenum">
              <a:rPr lang="en-US" altLang="ja-JP"/>
              <a:pPr>
                <a:defRPr/>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zh-TW" altLang="en-US"/>
              <a:t>伝統的管理論、人間関係論、行動科学</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fld id="{71C909A2-A808-41F2-B3E7-17E9570D48FC}" type="slidenum">
              <a:rPr lang="en-US" altLang="ja-JP"/>
              <a:pPr>
                <a:defRPr/>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zh-TW" altLang="en-US"/>
              <a:t>伝統的管理論、人間関係論、行動科学</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ABF88260-F46B-47BB-A555-A0436269DCAA}" type="slidenum">
              <a:rPr lang="en-US" altLang="ja-JP"/>
              <a:pPr>
                <a:defRPr/>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zh-TW" altLang="en-US"/>
              <a:t>伝統的管理論、人間関係論、行動科学</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F542F2CF-0491-43A4-923D-1C8C2D3AFCC0}" type="slidenum">
              <a:rPr lang="en-US" altLang="ja-JP"/>
              <a:pPr>
                <a:defRPr/>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47261" y="402397"/>
            <a:ext cx="8229600" cy="1274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457200" y="1570383"/>
            <a:ext cx="8229600" cy="46852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17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600">
                <a:latin typeface="+mj-lt"/>
              </a:defRPr>
            </a:lvl1pPr>
          </a:lstStyle>
          <a:p>
            <a:pPr>
              <a:defRPr/>
            </a:pPr>
            <a:r>
              <a:rPr lang="ja-JP" altLang="en-US"/>
              <a:t>「マネジメント原理」</a:t>
            </a:r>
            <a:endParaRPr lang="en-US" altLang="ja-JP" dirty="0"/>
          </a:p>
        </p:txBody>
      </p:sp>
      <p:sp>
        <p:nvSpPr>
          <p:cNvPr id="7173" name="Rectangle 5"/>
          <p:cNvSpPr>
            <a:spLocks noGrp="1" noChangeArrowheads="1"/>
          </p:cNvSpPr>
          <p:nvPr>
            <p:ph type="ftr" sz="quarter" idx="3"/>
          </p:nvPr>
        </p:nvSpPr>
        <p:spPr bwMode="auto">
          <a:xfrm>
            <a:off x="2594112" y="6248400"/>
            <a:ext cx="46401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600">
                <a:latin typeface="+mj-lt"/>
              </a:defRPr>
            </a:lvl1pPr>
          </a:lstStyle>
          <a:p>
            <a:pPr>
              <a:defRPr/>
            </a:pPr>
            <a:r>
              <a:rPr lang="zh-TW" altLang="en-US"/>
              <a:t>伝統的管理論、人間関係論、行動科学</a:t>
            </a:r>
            <a:endParaRPr lang="en-US" altLang="ja-JP" dirty="0"/>
          </a:p>
        </p:txBody>
      </p:sp>
      <p:sp>
        <p:nvSpPr>
          <p:cNvPr id="7174" name="Rectangle 6"/>
          <p:cNvSpPr>
            <a:spLocks noGrp="1" noChangeArrowheads="1"/>
          </p:cNvSpPr>
          <p:nvPr>
            <p:ph type="sldNum" sz="quarter" idx="4"/>
          </p:nvPr>
        </p:nvSpPr>
        <p:spPr bwMode="auto">
          <a:xfrm>
            <a:off x="7181850" y="6243638"/>
            <a:ext cx="15049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2000">
                <a:latin typeface="+mj-lt"/>
              </a:defRPr>
            </a:lvl1pPr>
          </a:lstStyle>
          <a:p>
            <a:pPr>
              <a:defRPr/>
            </a:pPr>
            <a:fld id="{BF4033AB-F934-4BA3-9D87-D0C02217DAD4}" type="slidenum">
              <a:rPr lang="en-US" altLang="ja-JP"/>
              <a:pPr>
                <a:defRPr/>
              </a:pPr>
              <a:t>‹#›</a:t>
            </a:fld>
            <a:endParaRPr lang="en-US" altLang="ja-JP" dirty="0"/>
          </a:p>
        </p:txBody>
      </p:sp>
      <p:sp>
        <p:nvSpPr>
          <p:cNvPr id="717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ja-JP" altLang="en-US"/>
          </a:p>
        </p:txBody>
      </p:sp>
      <p:sp>
        <p:nvSpPr>
          <p:cNvPr id="7176" name="Line 8"/>
          <p:cNvSpPr>
            <a:spLocks noChangeShapeType="1"/>
          </p:cNvSpPr>
          <p:nvPr/>
        </p:nvSpPr>
        <p:spPr bwMode="auto">
          <a:xfrm>
            <a:off x="457200" y="6311346"/>
            <a:ext cx="8229600" cy="0"/>
          </a:xfrm>
          <a:prstGeom prst="line">
            <a:avLst/>
          </a:prstGeom>
          <a:noFill/>
          <a:ln w="19050">
            <a:solidFill>
              <a:schemeClr val="accent1"/>
            </a:solidFill>
            <a:round/>
            <a:headEnd/>
            <a:tailEnd/>
          </a:ln>
          <a:effectLst/>
        </p:spPr>
        <p:txBody>
          <a:bodyP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fade">
                                      <p:cBhvr>
                                        <p:cTn id="7" dur="500"/>
                                        <p:tgtEl>
                                          <p:spTgt spid="1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fade">
                                      <p:cBhvr>
                                        <p:cTn id="12" dur="500"/>
                                        <p:tgtEl>
                                          <p:spTgt spid="10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fade">
                                      <p:cBhvr>
                                        <p:cTn id="17" dur="500"/>
                                        <p:tgtEl>
                                          <p:spTgt spid="10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fade">
                                      <p:cBhvr>
                                        <p:cTn id="22" dur="500"/>
                                        <p:tgtEl>
                                          <p:spTgt spid="10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fade">
                                      <p:cBhvr>
                                        <p:cTn id="27"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Lst>
      </p:bldP>
    </p:bldLst>
  </p:timing>
  <p:hf hdr="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2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2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2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200">
          <a:solidFill>
            <a:schemeClr val="tx2"/>
          </a:solidFill>
          <a:latin typeface="Garamond" pitchFamily="18" charset="0"/>
          <a:ea typeface="ＭＳ Ｐゴシック" pitchFamily="50" charset="-128"/>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kumimoji="1" sz="28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kumimoji="1" sz="2400">
          <a:solidFill>
            <a:schemeClr val="tx1"/>
          </a:solidFill>
          <a:latin typeface="+mn-lt"/>
          <a:ea typeface="+mn-ea"/>
        </a:defRPr>
      </a:lvl2pPr>
      <a:lvl3pPr marL="893763" indent="-222250" algn="l" rtl="0" eaLnBrk="0" fontAlgn="base" hangingPunct="0">
        <a:spcBef>
          <a:spcPct val="20000"/>
        </a:spcBef>
        <a:spcAft>
          <a:spcPct val="0"/>
        </a:spcAft>
        <a:buClr>
          <a:schemeClr val="accent1"/>
        </a:buClr>
        <a:buSzPct val="65000"/>
        <a:buFont typeface="Wingdings" pitchFamily="2" charset="2"/>
        <a:buChar char="n"/>
        <a:defRPr kumimoji="1" sz="2000">
          <a:solidFill>
            <a:schemeClr val="tx1"/>
          </a:solidFill>
          <a:latin typeface="+mn-lt"/>
          <a:ea typeface="+mn-ea"/>
        </a:defRPr>
      </a:lvl3pPr>
      <a:lvl4pPr marL="1252538" indent="-228600" algn="l" rtl="0" eaLnBrk="0" fontAlgn="base" hangingPunct="0">
        <a:spcBef>
          <a:spcPct val="20000"/>
        </a:spcBef>
        <a:spcAft>
          <a:spcPct val="0"/>
        </a:spcAft>
        <a:buClr>
          <a:schemeClr val="accent2"/>
        </a:buClr>
        <a:buSzPct val="70000"/>
        <a:buFont typeface="Wingdings" pitchFamily="2" charset="2"/>
        <a:buChar char="q"/>
        <a:defRPr kumimoji="1" sz="1800">
          <a:solidFill>
            <a:schemeClr val="tx1"/>
          </a:solidFill>
          <a:latin typeface="+mn-lt"/>
          <a:ea typeface="+mn-ea"/>
        </a:defRPr>
      </a:lvl4pPr>
      <a:lvl5pPr marL="1520825" indent="-179388" algn="l" rtl="0" eaLnBrk="0" fontAlgn="base" hangingPunct="0">
        <a:spcBef>
          <a:spcPct val="20000"/>
        </a:spcBef>
        <a:spcAft>
          <a:spcPct val="0"/>
        </a:spcAft>
        <a:buClr>
          <a:schemeClr val="accent1"/>
        </a:buClr>
        <a:buSzPct val="75000"/>
        <a:buFont typeface="Wingdings" pitchFamily="2" charset="2"/>
        <a:buChar char="§"/>
        <a:defRPr kumimoji="1" sz="18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jiu.webex.com/jiu/j.php?MTID=m81de69922cf090818a9e9f14ec2746d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1682" y="1091798"/>
            <a:ext cx="7892898" cy="2666286"/>
          </a:xfrm>
        </p:spPr>
        <p:txBody>
          <a:bodyPr/>
          <a:lstStyle/>
          <a:p>
            <a:pPr eaLnBrk="1" hangingPunct="1"/>
            <a:r>
              <a:rPr lang="ja-JP" altLang="en-US" sz="4000" dirty="0"/>
              <a:t>マネジメント原理（説明</a:t>
            </a:r>
            <a:r>
              <a:rPr lang="en-US" altLang="ja-JP" sz="4000" dirty="0"/>
              <a:t>3</a:t>
            </a:r>
            <a:r>
              <a:rPr lang="ja-JP" altLang="en-US" sz="4000" dirty="0"/>
              <a:t>）</a:t>
            </a:r>
            <a:br>
              <a:rPr lang="en-US" altLang="ja-JP" sz="4000" dirty="0"/>
            </a:br>
            <a:r>
              <a:rPr lang="ja-JP" altLang="en-US" sz="4000" dirty="0"/>
              <a:t>　　　１．伝統的管理論</a:t>
            </a:r>
            <a:br>
              <a:rPr lang="en-US" altLang="ja-JP" sz="4000" dirty="0"/>
            </a:br>
            <a:r>
              <a:rPr lang="ja-JP" altLang="en-US" sz="4000" dirty="0"/>
              <a:t>　　　２．人間関係論</a:t>
            </a:r>
            <a:br>
              <a:rPr lang="en-US" altLang="ja-JP" sz="4000" dirty="0"/>
            </a:br>
            <a:r>
              <a:rPr lang="ja-JP" altLang="en-US" sz="4000" dirty="0"/>
              <a:t>　　　３．行動科学</a:t>
            </a:r>
            <a:br>
              <a:rPr lang="en-US" altLang="ja-JP" sz="4000" dirty="0"/>
            </a:br>
            <a:endParaRPr lang="ja-JP" altLang="en-US" sz="4000" dirty="0">
              <a:solidFill>
                <a:srgbClr val="FF0000"/>
              </a:solidFill>
            </a:endParaRPr>
          </a:p>
        </p:txBody>
      </p:sp>
      <p:sp>
        <p:nvSpPr>
          <p:cNvPr id="3075" name="Rectangle 3"/>
          <p:cNvSpPr>
            <a:spLocks noGrp="1" noChangeArrowheads="1"/>
          </p:cNvSpPr>
          <p:nvPr>
            <p:ph type="subTitle" idx="1"/>
          </p:nvPr>
        </p:nvSpPr>
        <p:spPr>
          <a:xfrm>
            <a:off x="1640504" y="3830203"/>
            <a:ext cx="7320616" cy="2069285"/>
          </a:xfrm>
        </p:spPr>
        <p:txBody>
          <a:bodyPr/>
          <a:lstStyle/>
          <a:p>
            <a:pPr eaLnBrk="1" hangingPunct="1"/>
            <a:r>
              <a:rPr lang="ja-JP" altLang="en-US" sz="3200" dirty="0"/>
              <a:t>城西国際大学大学院</a:t>
            </a:r>
            <a:endParaRPr lang="en-US" altLang="ja-JP" sz="3200" dirty="0"/>
          </a:p>
          <a:p>
            <a:pPr eaLnBrk="1" hangingPunct="1"/>
            <a:r>
              <a:rPr lang="ja-JP" altLang="en-US" sz="3200" dirty="0"/>
              <a:t>ビジネスデザイン研究科</a:t>
            </a:r>
            <a:endParaRPr lang="en-US" altLang="ja-JP" sz="3200" dirty="0"/>
          </a:p>
          <a:p>
            <a:pPr eaLnBrk="1" hangingPunct="1"/>
            <a:r>
              <a:rPr lang="ja-JP" altLang="en-US" sz="3200" dirty="0"/>
              <a:t>経営学博士：伊東俊彦</a:t>
            </a:r>
            <a:endParaRPr lang="en-US" altLang="ja-JP" sz="1800" dirty="0"/>
          </a:p>
          <a:p>
            <a:pPr eaLnBrk="1" hangingPunct="1"/>
            <a:endParaRPr lang="en-US" altLang="ja-JP" sz="1600" dirty="0"/>
          </a:p>
          <a:p>
            <a:pPr eaLnBrk="1" hangingPunct="1"/>
            <a:endParaRPr lang="ja-JP" altLang="en-US" sz="1600" dirty="0"/>
          </a:p>
          <a:p>
            <a:pPr eaLnBrk="1" hangingPunct="1"/>
            <a:endParaRPr lang="ja-JP" altLang="en-US" sz="3200" dirty="0"/>
          </a:p>
        </p:txBody>
      </p:sp>
      <p:sp>
        <p:nvSpPr>
          <p:cNvPr id="3076" name="テキスト ボックス 3"/>
          <p:cNvSpPr txBox="1">
            <a:spLocks noChangeArrowheads="1"/>
          </p:cNvSpPr>
          <p:nvPr/>
        </p:nvSpPr>
        <p:spPr bwMode="auto">
          <a:xfrm>
            <a:off x="247010" y="6550223"/>
            <a:ext cx="2335639" cy="307777"/>
          </a:xfrm>
          <a:prstGeom prst="rect">
            <a:avLst/>
          </a:prstGeom>
          <a:noFill/>
          <a:ln w="9525">
            <a:noFill/>
            <a:miter lim="800000"/>
            <a:headEnd/>
            <a:tailEnd/>
          </a:ln>
        </p:spPr>
        <p:txBody>
          <a:bodyPr wrap="square">
            <a:spAutoFit/>
          </a:bodyPr>
          <a:lstStyle/>
          <a:p>
            <a:r>
              <a:rPr lang="en-US" altLang="ja-JP" dirty="0"/>
              <a:t>management-3.pptx</a:t>
            </a:r>
            <a:endParaRPr lang="ja-JP" altLang="en-US" dirty="0">
              <a:solidFill>
                <a:srgbClr val="FF0000"/>
              </a:solidFill>
            </a:endParaRPr>
          </a:p>
        </p:txBody>
      </p:sp>
      <p:sp>
        <p:nvSpPr>
          <p:cNvPr id="2" name="正方形/長方形 1"/>
          <p:cNvSpPr/>
          <p:nvPr/>
        </p:nvSpPr>
        <p:spPr>
          <a:xfrm>
            <a:off x="1654906" y="5637878"/>
            <a:ext cx="6874945" cy="523220"/>
          </a:xfrm>
          <a:prstGeom prst="rect">
            <a:avLst/>
          </a:prstGeom>
        </p:spPr>
        <p:txBody>
          <a:bodyPr wrap="square">
            <a:spAutoFit/>
          </a:bodyPr>
          <a:lstStyle/>
          <a:p>
            <a:pPr eaLnBrk="1" hangingPunct="1"/>
            <a:r>
              <a:rPr lang="ja-JP" altLang="en-US" dirty="0"/>
              <a:t>・本資料作成にあたり特にことわらない限り下記書籍をテキストとして使用</a:t>
            </a:r>
            <a:endParaRPr lang="en-US" altLang="ja-JP" dirty="0"/>
          </a:p>
          <a:p>
            <a:pPr eaLnBrk="1" hangingPunct="1"/>
            <a:r>
              <a:rPr lang="ja-JP" altLang="en-US" dirty="0"/>
              <a:t>　</a:t>
            </a:r>
            <a:r>
              <a:rPr lang="en-US" altLang="ja-JP" dirty="0"/>
              <a:t>『</a:t>
            </a:r>
            <a:r>
              <a:rPr lang="ja-JP" altLang="en-US" dirty="0"/>
              <a:t>新版 公務員</a:t>
            </a:r>
            <a:r>
              <a:rPr lang="en-US" altLang="ja-JP" dirty="0"/>
              <a:t>V</a:t>
            </a:r>
            <a:r>
              <a:rPr lang="ja-JP" altLang="en-US" dirty="0"/>
              <a:t>テキスト</a:t>
            </a:r>
            <a:r>
              <a:rPr lang="en-US" altLang="ja-JP" dirty="0"/>
              <a:t>13 </a:t>
            </a:r>
            <a:r>
              <a:rPr lang="ja-JP" altLang="en-US" dirty="0"/>
              <a:t>経営学</a:t>
            </a:r>
            <a:r>
              <a:rPr lang="en-US" altLang="ja-JP" dirty="0"/>
              <a:t>』TAC</a:t>
            </a:r>
            <a:r>
              <a:rPr lang="ja-JP" altLang="en-US" dirty="0"/>
              <a:t>公務員講座編、</a:t>
            </a:r>
            <a:r>
              <a:rPr lang="en-US" altLang="ja-JP" dirty="0"/>
              <a:t>TAC</a:t>
            </a:r>
            <a:r>
              <a:rPr lang="ja-JP" altLang="en-US" dirty="0"/>
              <a:t>出版、</a:t>
            </a:r>
            <a:r>
              <a:rPr lang="en-US" altLang="ja-JP" dirty="0"/>
              <a:t>2007</a:t>
            </a:r>
            <a:endParaRPr lang="ja-JP" altLang="en-US" dirty="0"/>
          </a:p>
        </p:txBody>
      </p:sp>
      <p:grpSp>
        <p:nvGrpSpPr>
          <p:cNvPr id="3" name="グループ化 2"/>
          <p:cNvGrpSpPr/>
          <p:nvPr/>
        </p:nvGrpSpPr>
        <p:grpSpPr>
          <a:xfrm>
            <a:off x="609712" y="10192"/>
            <a:ext cx="3210560" cy="954703"/>
            <a:chOff x="3820272" y="10048"/>
            <a:chExt cx="2852822" cy="954703"/>
          </a:xfrm>
        </p:grpSpPr>
        <p:pic>
          <p:nvPicPr>
            <p:cNvPr id="1026" name="Picture 2" descr="C:\Documents and Settings\toshihiko\デスクトップ\メスキータ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0272" y="10048"/>
              <a:ext cx="1430815" cy="95470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Documents and Settings\toshihiko\デスクトップ\メスキータ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41039" y="10048"/>
              <a:ext cx="1432055" cy="95470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754174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zh-TW" altLang="en-US"/>
              <a:t>伝統的管理論、人間関係論、行動科学</a:t>
            </a:r>
            <a:endParaRPr lang="en-US" altLang="ja-JP" dirty="0"/>
          </a:p>
        </p:txBody>
      </p:sp>
      <p:sp>
        <p:nvSpPr>
          <p:cNvPr id="6" name="スライド番号プレースホルダ 5"/>
          <p:cNvSpPr>
            <a:spLocks noGrp="1"/>
          </p:cNvSpPr>
          <p:nvPr>
            <p:ph type="sldNum" sz="quarter" idx="12"/>
          </p:nvPr>
        </p:nvSpPr>
        <p:spPr/>
        <p:txBody>
          <a:bodyPr/>
          <a:lstStyle/>
          <a:p>
            <a:pPr>
              <a:defRPr/>
            </a:pPr>
            <a:fld id="{7E61FD2E-02E0-4158-843D-6E336027990B}" type="slidenum">
              <a:rPr lang="en-US" altLang="ja-JP"/>
              <a:pPr>
                <a:defRPr/>
              </a:pPr>
              <a:t>10</a:t>
            </a:fld>
            <a:endParaRPr lang="en-US" altLang="ja-JP" dirty="0"/>
          </a:p>
        </p:txBody>
      </p:sp>
      <p:sp>
        <p:nvSpPr>
          <p:cNvPr id="10244" name="Rectangle 2"/>
          <p:cNvSpPr>
            <a:spLocks noGrp="1" noChangeArrowheads="1"/>
          </p:cNvSpPr>
          <p:nvPr>
            <p:ph type="title"/>
          </p:nvPr>
        </p:nvSpPr>
        <p:spPr>
          <a:xfrm>
            <a:off x="569913" y="431800"/>
            <a:ext cx="8229600" cy="1252538"/>
          </a:xfrm>
        </p:spPr>
        <p:txBody>
          <a:bodyPr/>
          <a:lstStyle/>
          <a:p>
            <a:pPr eaLnBrk="1" hangingPunct="1"/>
            <a:r>
              <a:rPr lang="ja-JP" altLang="en-US" dirty="0"/>
              <a:t>３．行動科学</a:t>
            </a:r>
            <a:r>
              <a:rPr lang="en-US" altLang="ja-JP" dirty="0"/>
              <a:t>-2</a:t>
            </a:r>
            <a:endParaRPr lang="ja-JP" altLang="en-US" sz="4400" dirty="0"/>
          </a:p>
        </p:txBody>
      </p:sp>
      <p:sp>
        <p:nvSpPr>
          <p:cNvPr id="4101" name="Rectangle 3"/>
          <p:cNvSpPr>
            <a:spLocks noGrp="1" noChangeArrowheads="1"/>
          </p:cNvSpPr>
          <p:nvPr>
            <p:ph type="body" idx="1"/>
          </p:nvPr>
        </p:nvSpPr>
        <p:spPr>
          <a:xfrm>
            <a:off x="274320" y="1476609"/>
            <a:ext cx="8869680" cy="4953000"/>
          </a:xfrm>
        </p:spPr>
        <p:txBody>
          <a:bodyPr/>
          <a:lstStyle/>
          <a:p>
            <a:pPr eaLnBrk="1" hangingPunct="1">
              <a:spcBef>
                <a:spcPts val="1200"/>
              </a:spcBef>
            </a:pPr>
            <a:r>
              <a:rPr lang="en-US" altLang="ja-JP" dirty="0"/>
              <a:t>(2)</a:t>
            </a:r>
            <a:r>
              <a:rPr lang="ja-JP" altLang="en-US" dirty="0"/>
              <a:t>　マズローの欲求段階説</a:t>
            </a:r>
            <a:endParaRPr lang="en-US" altLang="ja-JP" dirty="0"/>
          </a:p>
          <a:p>
            <a:pPr lvl="1" eaLnBrk="1" hangingPunct="1">
              <a:spcBef>
                <a:spcPts val="1200"/>
              </a:spcBef>
            </a:pPr>
            <a:r>
              <a:rPr lang="ja-JP" altLang="en-US" dirty="0"/>
              <a:t>人間の欲求には</a:t>
            </a:r>
            <a:r>
              <a:rPr lang="ja-JP" altLang="en-US" dirty="0">
                <a:solidFill>
                  <a:srgbClr val="FF0000"/>
                </a:solidFill>
              </a:rPr>
              <a:t>階層</a:t>
            </a:r>
            <a:r>
              <a:rPr lang="ja-JP" altLang="en-US" dirty="0"/>
              <a:t>がある</a:t>
            </a:r>
            <a:endParaRPr lang="en-US" altLang="ja-JP" dirty="0"/>
          </a:p>
          <a:p>
            <a:pPr lvl="2" eaLnBrk="1" hangingPunct="1">
              <a:spcBef>
                <a:spcPts val="1200"/>
              </a:spcBef>
            </a:pPr>
            <a:r>
              <a:rPr lang="ja-JP" altLang="en-US" dirty="0">
                <a:solidFill>
                  <a:srgbClr val="FF0000"/>
                </a:solidFill>
              </a:rPr>
              <a:t>低次</a:t>
            </a:r>
            <a:r>
              <a:rPr lang="ja-JP" altLang="en-US" dirty="0"/>
              <a:t>の欲求が満たされるとより</a:t>
            </a:r>
            <a:r>
              <a:rPr lang="ja-JP" altLang="en-US" dirty="0">
                <a:solidFill>
                  <a:srgbClr val="FF0000"/>
                </a:solidFill>
              </a:rPr>
              <a:t>高次</a:t>
            </a:r>
            <a:r>
              <a:rPr lang="ja-JP" altLang="en-US" dirty="0"/>
              <a:t>の欲求を満たすべく行動</a:t>
            </a:r>
            <a:endParaRPr lang="en-US" altLang="ja-JP" dirty="0"/>
          </a:p>
          <a:p>
            <a:pPr lvl="1" eaLnBrk="1" hangingPunct="1">
              <a:spcBef>
                <a:spcPts val="1200"/>
              </a:spcBef>
            </a:pPr>
            <a:r>
              <a:rPr lang="ja-JP" altLang="en-US" dirty="0"/>
              <a:t>欲求</a:t>
            </a:r>
            <a:r>
              <a:rPr lang="en-US" altLang="ja-JP" dirty="0"/>
              <a:t>5</a:t>
            </a:r>
            <a:r>
              <a:rPr lang="ja-JP" altLang="en-US" dirty="0"/>
              <a:t>段階説</a:t>
            </a:r>
            <a:endParaRPr lang="en-US" altLang="ja-JP" dirty="0"/>
          </a:p>
          <a:p>
            <a:pPr lvl="2" eaLnBrk="1" hangingPunct="1">
              <a:spcBef>
                <a:spcPts val="1200"/>
              </a:spcBef>
            </a:pPr>
            <a:r>
              <a:rPr lang="ja-JP" altLang="en-US" dirty="0"/>
              <a:t>①　</a:t>
            </a:r>
            <a:r>
              <a:rPr lang="ja-JP" altLang="en-US" dirty="0">
                <a:solidFill>
                  <a:srgbClr val="FF0000"/>
                </a:solidFill>
              </a:rPr>
              <a:t>生理</a:t>
            </a:r>
            <a:r>
              <a:rPr lang="ja-JP" altLang="en-US" dirty="0"/>
              <a:t>的欲求：生きていくための</a:t>
            </a:r>
            <a:r>
              <a:rPr lang="ja-JP" altLang="en-US" dirty="0">
                <a:solidFill>
                  <a:srgbClr val="FF0000"/>
                </a:solidFill>
              </a:rPr>
              <a:t>最低限</a:t>
            </a:r>
            <a:r>
              <a:rPr lang="ja-JP" altLang="en-US" dirty="0"/>
              <a:t>の充足（食物</a:t>
            </a:r>
            <a:r>
              <a:rPr lang="en-US" altLang="ja-JP" dirty="0"/>
              <a:t>､</a:t>
            </a:r>
            <a:r>
              <a:rPr lang="ja-JP" altLang="en-US" dirty="0"/>
              <a:t>睡眠）</a:t>
            </a:r>
            <a:endParaRPr lang="en-US" altLang="ja-JP" dirty="0"/>
          </a:p>
          <a:p>
            <a:pPr lvl="2" eaLnBrk="1" hangingPunct="1">
              <a:spcBef>
                <a:spcPts val="1200"/>
              </a:spcBef>
            </a:pPr>
            <a:r>
              <a:rPr lang="ja-JP" altLang="en-US" dirty="0"/>
              <a:t>②　安全欲求：雇用・生活の</a:t>
            </a:r>
            <a:r>
              <a:rPr lang="ja-JP" altLang="en-US" dirty="0">
                <a:solidFill>
                  <a:srgbClr val="FF0000"/>
                </a:solidFill>
              </a:rPr>
              <a:t>安全</a:t>
            </a:r>
            <a:r>
              <a:rPr lang="ja-JP" altLang="en-US" dirty="0"/>
              <a:t>（住居</a:t>
            </a:r>
            <a:r>
              <a:rPr lang="en-US" altLang="ja-JP" dirty="0"/>
              <a:t>､</a:t>
            </a:r>
            <a:r>
              <a:rPr lang="ja-JP" altLang="en-US" dirty="0"/>
              <a:t>衣服</a:t>
            </a:r>
            <a:r>
              <a:rPr lang="en-US" altLang="ja-JP" dirty="0"/>
              <a:t>､</a:t>
            </a:r>
            <a:r>
              <a:rPr lang="ja-JP" altLang="en-US" dirty="0"/>
              <a:t>精神的自由）</a:t>
            </a:r>
            <a:endParaRPr lang="en-US" altLang="ja-JP" dirty="0"/>
          </a:p>
          <a:p>
            <a:pPr lvl="2" eaLnBrk="1" hangingPunct="1">
              <a:spcBef>
                <a:spcPts val="1200"/>
              </a:spcBef>
            </a:pPr>
            <a:r>
              <a:rPr lang="ja-JP" altLang="en-US" dirty="0"/>
              <a:t>③　社会的欲求：周囲の人との心の</a:t>
            </a:r>
            <a:r>
              <a:rPr lang="ja-JP" altLang="en-US" dirty="0">
                <a:solidFill>
                  <a:srgbClr val="FF0000"/>
                </a:solidFill>
              </a:rPr>
              <a:t>ふれあい</a:t>
            </a:r>
            <a:r>
              <a:rPr lang="ja-JP" altLang="en-US" dirty="0"/>
              <a:t>（友情</a:t>
            </a:r>
            <a:r>
              <a:rPr lang="en-US" altLang="ja-JP" dirty="0"/>
              <a:t>､</a:t>
            </a:r>
            <a:r>
              <a:rPr lang="ja-JP" altLang="en-US" dirty="0"/>
              <a:t>愛情、仲間意識）</a:t>
            </a:r>
            <a:endParaRPr lang="en-US" altLang="ja-JP" dirty="0"/>
          </a:p>
          <a:p>
            <a:pPr lvl="2" eaLnBrk="1" hangingPunct="1">
              <a:spcBef>
                <a:spcPts val="1200"/>
              </a:spcBef>
            </a:pPr>
            <a:r>
              <a:rPr lang="ja-JP" altLang="en-US" dirty="0"/>
              <a:t>④　尊厳の欲求：他人からの尊敬、</a:t>
            </a:r>
            <a:r>
              <a:rPr lang="ja-JP" altLang="en-US" dirty="0">
                <a:solidFill>
                  <a:srgbClr val="FF0000"/>
                </a:solidFill>
              </a:rPr>
              <a:t>名誉</a:t>
            </a:r>
            <a:r>
              <a:rPr lang="ja-JP" altLang="en-US" dirty="0"/>
              <a:t>の取得（地位、名声）</a:t>
            </a:r>
            <a:endParaRPr lang="en-US" altLang="ja-JP" dirty="0"/>
          </a:p>
          <a:p>
            <a:pPr lvl="2" eaLnBrk="1" hangingPunct="1">
              <a:spcBef>
                <a:spcPts val="1200"/>
              </a:spcBef>
            </a:pPr>
            <a:r>
              <a:rPr lang="ja-JP" altLang="en-US" dirty="0"/>
              <a:t>⑤　</a:t>
            </a:r>
            <a:r>
              <a:rPr lang="ja-JP" altLang="en-US" dirty="0">
                <a:solidFill>
                  <a:srgbClr val="FF0000"/>
                </a:solidFill>
              </a:rPr>
              <a:t>自己実現</a:t>
            </a:r>
            <a:r>
              <a:rPr lang="ja-JP" altLang="en-US" dirty="0"/>
              <a:t>の欲求：自己の</a:t>
            </a:r>
            <a:r>
              <a:rPr lang="ja-JP" altLang="en-US" dirty="0">
                <a:solidFill>
                  <a:srgbClr val="FF0000"/>
                </a:solidFill>
              </a:rPr>
              <a:t>潜在</a:t>
            </a:r>
            <a:r>
              <a:rPr lang="ja-JP" altLang="en-US" dirty="0"/>
              <a:t>的能力の最大限の発揮</a:t>
            </a:r>
            <a:br>
              <a:rPr lang="en-US" altLang="ja-JP" dirty="0"/>
            </a:br>
            <a:r>
              <a:rPr lang="ja-JP" altLang="en-US" dirty="0"/>
              <a:t>　　　　　　　　　　　　　　⇒自己</a:t>
            </a:r>
            <a:r>
              <a:rPr lang="ja-JP" altLang="en-US" dirty="0">
                <a:solidFill>
                  <a:srgbClr val="FF0000"/>
                </a:solidFill>
              </a:rPr>
              <a:t>能力</a:t>
            </a:r>
            <a:r>
              <a:rPr lang="ja-JP" altLang="en-US" dirty="0"/>
              <a:t>開発と実現</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zh-TW" altLang="en-US"/>
              <a:t>伝統的管理論、人間関係論、行動科学</a:t>
            </a:r>
            <a:endParaRPr lang="en-US" altLang="ja-JP" dirty="0"/>
          </a:p>
        </p:txBody>
      </p:sp>
      <p:sp>
        <p:nvSpPr>
          <p:cNvPr id="6" name="スライド番号プレースホルダ 5"/>
          <p:cNvSpPr>
            <a:spLocks noGrp="1"/>
          </p:cNvSpPr>
          <p:nvPr>
            <p:ph type="sldNum" sz="quarter" idx="12"/>
          </p:nvPr>
        </p:nvSpPr>
        <p:spPr/>
        <p:txBody>
          <a:bodyPr/>
          <a:lstStyle/>
          <a:p>
            <a:pPr>
              <a:defRPr/>
            </a:pPr>
            <a:fld id="{67F520AA-72AC-4CA7-8527-04AECF4C4D00}" type="slidenum">
              <a:rPr lang="en-US" altLang="ja-JP"/>
              <a:pPr>
                <a:defRPr/>
              </a:pPr>
              <a:t>11</a:t>
            </a:fld>
            <a:endParaRPr lang="en-US" altLang="ja-JP" dirty="0"/>
          </a:p>
        </p:txBody>
      </p:sp>
      <p:sp>
        <p:nvSpPr>
          <p:cNvPr id="11268" name="Rectangle 2"/>
          <p:cNvSpPr>
            <a:spLocks noGrp="1" noChangeArrowheads="1"/>
          </p:cNvSpPr>
          <p:nvPr>
            <p:ph type="title"/>
          </p:nvPr>
        </p:nvSpPr>
        <p:spPr>
          <a:xfrm>
            <a:off x="569913" y="352288"/>
            <a:ext cx="8229600" cy="1252538"/>
          </a:xfrm>
        </p:spPr>
        <p:txBody>
          <a:bodyPr/>
          <a:lstStyle/>
          <a:p>
            <a:pPr eaLnBrk="1" hangingPunct="1"/>
            <a:r>
              <a:rPr lang="ja-JP" altLang="en-US" dirty="0"/>
              <a:t>３</a:t>
            </a:r>
            <a:r>
              <a:rPr lang="ja-JP" altLang="en-US" sz="4400" dirty="0"/>
              <a:t>．行動科学</a:t>
            </a:r>
            <a:r>
              <a:rPr lang="en-US" altLang="ja-JP" sz="4400" dirty="0"/>
              <a:t>-</a:t>
            </a:r>
            <a:r>
              <a:rPr lang="en-US" altLang="ja-JP" dirty="0"/>
              <a:t>3</a:t>
            </a:r>
            <a:endParaRPr lang="ja-JP" altLang="en-US" sz="4400" dirty="0"/>
          </a:p>
        </p:txBody>
      </p:sp>
      <p:sp>
        <p:nvSpPr>
          <p:cNvPr id="4101" name="Rectangle 3"/>
          <p:cNvSpPr>
            <a:spLocks noGrp="1" noChangeArrowheads="1"/>
          </p:cNvSpPr>
          <p:nvPr>
            <p:ph type="body" idx="1"/>
          </p:nvPr>
        </p:nvSpPr>
        <p:spPr>
          <a:xfrm>
            <a:off x="442127" y="1430129"/>
            <a:ext cx="8619323" cy="5109817"/>
          </a:xfrm>
        </p:spPr>
        <p:txBody>
          <a:bodyPr/>
          <a:lstStyle/>
          <a:p>
            <a:pPr eaLnBrk="1" hangingPunct="1">
              <a:spcBef>
                <a:spcPts val="600"/>
              </a:spcBef>
            </a:pPr>
            <a:r>
              <a:rPr lang="en-US" altLang="ja-JP" dirty="0"/>
              <a:t>(3)</a:t>
            </a:r>
            <a:r>
              <a:rPr lang="ja-JP" altLang="en-US" dirty="0"/>
              <a:t>　アージリスの成熟理論</a:t>
            </a:r>
            <a:br>
              <a:rPr lang="en-US" altLang="ja-JP" dirty="0"/>
            </a:br>
            <a:r>
              <a:rPr lang="ja-JP" altLang="en-US" dirty="0"/>
              <a:t>　　　</a:t>
            </a:r>
            <a:r>
              <a:rPr lang="ja-JP" altLang="en-US" sz="2400" dirty="0"/>
              <a:t>　⇒未成熟－</a:t>
            </a:r>
            <a:r>
              <a:rPr lang="ja-JP" altLang="en-US" sz="2400" dirty="0">
                <a:solidFill>
                  <a:srgbClr val="FF0000"/>
                </a:solidFill>
              </a:rPr>
              <a:t>成熟</a:t>
            </a:r>
            <a:r>
              <a:rPr lang="ja-JP" altLang="en-US" sz="2400" dirty="0"/>
              <a:t>モデル</a:t>
            </a:r>
            <a:endParaRPr lang="en-US" altLang="ja-JP" dirty="0"/>
          </a:p>
          <a:p>
            <a:pPr lvl="1" eaLnBrk="1" hangingPunct="1">
              <a:spcBef>
                <a:spcPts val="600"/>
              </a:spcBef>
            </a:pPr>
            <a:r>
              <a:rPr lang="ja-JP" altLang="en-US" dirty="0"/>
              <a:t>人間は</a:t>
            </a:r>
            <a:r>
              <a:rPr lang="ja-JP" altLang="en-US" dirty="0">
                <a:solidFill>
                  <a:srgbClr val="FF0000"/>
                </a:solidFill>
              </a:rPr>
              <a:t>未成熟</a:t>
            </a:r>
            <a:r>
              <a:rPr lang="ja-JP" altLang="en-US" dirty="0"/>
              <a:t>状態から成熟状態へ向かうよう行動</a:t>
            </a:r>
            <a:endParaRPr lang="en-US" altLang="ja-JP" dirty="0"/>
          </a:p>
          <a:p>
            <a:pPr lvl="1" eaLnBrk="1" hangingPunct="1">
              <a:spcBef>
                <a:spcPts val="600"/>
              </a:spcBef>
            </a:pPr>
            <a:r>
              <a:rPr lang="ja-JP" altLang="en-US" dirty="0"/>
              <a:t>成熟理論の趣旨</a:t>
            </a:r>
            <a:endParaRPr lang="en-US" altLang="ja-JP" dirty="0"/>
          </a:p>
          <a:p>
            <a:pPr lvl="2" eaLnBrk="1" hangingPunct="1">
              <a:spcBef>
                <a:spcPts val="600"/>
              </a:spcBef>
            </a:pPr>
            <a:r>
              <a:rPr lang="ja-JP" altLang="en-US" dirty="0"/>
              <a:t>①　受け身で未成熟な状態から確固とした自己を</a:t>
            </a:r>
            <a:r>
              <a:rPr lang="ja-JP" altLang="en-US" dirty="0">
                <a:solidFill>
                  <a:srgbClr val="FF0000"/>
                </a:solidFill>
              </a:rPr>
              <a:t>確立</a:t>
            </a:r>
            <a:r>
              <a:rPr lang="ja-JP" altLang="en-US" dirty="0"/>
              <a:t>し能動的に</a:t>
            </a:r>
            <a:br>
              <a:rPr lang="en-US" altLang="ja-JP" dirty="0"/>
            </a:br>
            <a:r>
              <a:rPr lang="ja-JP" altLang="en-US" dirty="0"/>
              <a:t>　　 行動する成熟状態へ向かう欲求を企業で</a:t>
            </a:r>
            <a:r>
              <a:rPr lang="ja-JP" altLang="en-US" dirty="0">
                <a:solidFill>
                  <a:srgbClr val="FF0000"/>
                </a:solidFill>
              </a:rPr>
              <a:t>実現</a:t>
            </a:r>
            <a:r>
              <a:rPr lang="ja-JP" altLang="en-US" dirty="0"/>
              <a:t>しようとする</a:t>
            </a:r>
            <a:endParaRPr lang="en-US" altLang="ja-JP" dirty="0"/>
          </a:p>
          <a:p>
            <a:pPr lvl="2" eaLnBrk="1" hangingPunct="1">
              <a:spcBef>
                <a:spcPts val="600"/>
              </a:spcBef>
            </a:pPr>
            <a:r>
              <a:rPr lang="ja-JP" altLang="en-US" dirty="0"/>
              <a:t>②　</a:t>
            </a:r>
            <a:r>
              <a:rPr lang="ja-JP" altLang="en-US" dirty="0">
                <a:solidFill>
                  <a:srgbClr val="FF0000"/>
                </a:solidFill>
              </a:rPr>
              <a:t>官僚</a:t>
            </a:r>
            <a:r>
              <a:rPr lang="ja-JP" altLang="en-US" dirty="0"/>
              <a:t>的な組織構造は成熟への欲求を</a:t>
            </a:r>
            <a:r>
              <a:rPr lang="ja-JP" altLang="en-US" dirty="0">
                <a:solidFill>
                  <a:srgbClr val="FF0000"/>
                </a:solidFill>
              </a:rPr>
              <a:t>押し留め</a:t>
            </a:r>
            <a:r>
              <a:rPr lang="ja-JP" altLang="en-US" dirty="0"/>
              <a:t>ようとする</a:t>
            </a:r>
            <a:endParaRPr lang="en-US" altLang="ja-JP" dirty="0"/>
          </a:p>
          <a:p>
            <a:pPr lvl="2" eaLnBrk="1" hangingPunct="1">
              <a:spcBef>
                <a:spcPts val="600"/>
              </a:spcBef>
            </a:pPr>
            <a:r>
              <a:rPr lang="ja-JP" altLang="en-US" dirty="0"/>
              <a:t>③　そのため、個人と組織は</a:t>
            </a:r>
            <a:r>
              <a:rPr lang="ja-JP" altLang="en-US" dirty="0">
                <a:solidFill>
                  <a:srgbClr val="FF0000"/>
                </a:solidFill>
              </a:rPr>
              <a:t>不適合</a:t>
            </a:r>
            <a:r>
              <a:rPr lang="ja-JP" altLang="en-US" dirty="0"/>
              <a:t>を起こす</a:t>
            </a:r>
            <a:br>
              <a:rPr lang="en-US" altLang="ja-JP" dirty="0"/>
            </a:br>
            <a:r>
              <a:rPr lang="ja-JP" altLang="en-US" dirty="0"/>
              <a:t>　　　⇒</a:t>
            </a:r>
            <a:r>
              <a:rPr lang="ja-JP" altLang="en-US" dirty="0">
                <a:solidFill>
                  <a:srgbClr val="FF0000"/>
                </a:solidFill>
              </a:rPr>
              <a:t>昇進</a:t>
            </a:r>
            <a:r>
              <a:rPr lang="ja-JP" altLang="en-US" dirty="0"/>
              <a:t>のみに走り、無気力になり組織活動が</a:t>
            </a:r>
            <a:r>
              <a:rPr lang="ja-JP" altLang="en-US" dirty="0">
                <a:solidFill>
                  <a:srgbClr val="FF0000"/>
                </a:solidFill>
              </a:rPr>
              <a:t>非効率</a:t>
            </a:r>
            <a:r>
              <a:rPr lang="ja-JP" altLang="en-US" dirty="0"/>
              <a:t>となる</a:t>
            </a:r>
            <a:endParaRPr lang="en-US" altLang="ja-JP" dirty="0"/>
          </a:p>
          <a:p>
            <a:pPr lvl="2" eaLnBrk="1" hangingPunct="1">
              <a:spcBef>
                <a:spcPts val="600"/>
              </a:spcBef>
            </a:pPr>
            <a:r>
              <a:rPr lang="ja-JP" altLang="en-US" dirty="0"/>
              <a:t>④　回避策として、</a:t>
            </a:r>
            <a:r>
              <a:rPr lang="ja-JP" altLang="en-US" dirty="0">
                <a:solidFill>
                  <a:srgbClr val="FF0000"/>
                </a:solidFill>
              </a:rPr>
              <a:t>権限拡大</a:t>
            </a:r>
            <a:r>
              <a:rPr lang="ja-JP" altLang="en-US" dirty="0"/>
              <a:t>と</a:t>
            </a:r>
            <a:r>
              <a:rPr lang="ja-JP" altLang="en-US" dirty="0">
                <a:solidFill>
                  <a:srgbClr val="FF0000"/>
                </a:solidFill>
              </a:rPr>
              <a:t>参加</a:t>
            </a:r>
            <a:r>
              <a:rPr lang="ja-JP" altLang="en-US" dirty="0"/>
              <a:t>的リーダーシップがある</a:t>
            </a:r>
            <a:endParaRPr lang="en-US" altLang="ja-JP" dirty="0"/>
          </a:p>
          <a:p>
            <a:pPr lvl="1" eaLnBrk="1" hangingPunct="1">
              <a:spcBef>
                <a:spcPts val="600"/>
              </a:spcBef>
            </a:pPr>
            <a:r>
              <a:rPr lang="ja-JP" altLang="en-US" dirty="0"/>
              <a:t>事例</a:t>
            </a:r>
            <a:endParaRPr lang="en-US" altLang="ja-JP" dirty="0"/>
          </a:p>
          <a:p>
            <a:pPr lvl="2" eaLnBrk="1" hangingPunct="1">
              <a:spcBef>
                <a:spcPts val="600"/>
              </a:spcBef>
            </a:pPr>
            <a:r>
              <a:rPr lang="ja-JP" altLang="en-US" dirty="0"/>
              <a:t>ボルボ（スエーデン）によるベルトコンベヤー廃止と</a:t>
            </a:r>
            <a:r>
              <a:rPr lang="ja-JP" altLang="en-US" dirty="0">
                <a:solidFill>
                  <a:srgbClr val="FF0000"/>
                </a:solidFill>
              </a:rPr>
              <a:t>小グループ</a:t>
            </a:r>
            <a:r>
              <a:rPr lang="ja-JP" altLang="en-US" dirty="0"/>
              <a:t>の組立</a:t>
            </a:r>
            <a:endParaRPr lang="en-US" altLang="ja-JP" dirty="0"/>
          </a:p>
          <a:p>
            <a:pPr lvl="2" eaLnBrk="1" hangingPunct="1">
              <a:spcBef>
                <a:spcPts val="600"/>
              </a:spcBef>
            </a:pPr>
            <a:endParaRPr lang="en-US" altLang="ja-JP" sz="18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zh-TW" altLang="en-US"/>
              <a:t>伝統的管理論、人間関係論、行動科学</a:t>
            </a:r>
            <a:endParaRPr lang="en-US" altLang="ja-JP" dirty="0"/>
          </a:p>
        </p:txBody>
      </p:sp>
      <p:sp>
        <p:nvSpPr>
          <p:cNvPr id="6" name="スライド番号プレースホルダ 5"/>
          <p:cNvSpPr>
            <a:spLocks noGrp="1"/>
          </p:cNvSpPr>
          <p:nvPr>
            <p:ph type="sldNum" sz="quarter" idx="12"/>
          </p:nvPr>
        </p:nvSpPr>
        <p:spPr/>
        <p:txBody>
          <a:bodyPr/>
          <a:lstStyle/>
          <a:p>
            <a:pPr>
              <a:defRPr/>
            </a:pPr>
            <a:fld id="{D6A42DF4-0911-4CF8-A395-33D8AA34758A}" type="slidenum">
              <a:rPr lang="en-US" altLang="ja-JP"/>
              <a:pPr>
                <a:defRPr/>
              </a:pPr>
              <a:t>12</a:t>
            </a:fld>
            <a:endParaRPr lang="en-US" altLang="ja-JP" dirty="0"/>
          </a:p>
        </p:txBody>
      </p:sp>
      <p:sp>
        <p:nvSpPr>
          <p:cNvPr id="12292" name="Rectangle 2"/>
          <p:cNvSpPr>
            <a:spLocks noGrp="1" noChangeArrowheads="1"/>
          </p:cNvSpPr>
          <p:nvPr>
            <p:ph type="title"/>
          </p:nvPr>
        </p:nvSpPr>
        <p:spPr>
          <a:xfrm>
            <a:off x="569913" y="183325"/>
            <a:ext cx="8229600" cy="1252538"/>
          </a:xfrm>
        </p:spPr>
        <p:txBody>
          <a:bodyPr/>
          <a:lstStyle/>
          <a:p>
            <a:pPr eaLnBrk="1" hangingPunct="1"/>
            <a:r>
              <a:rPr lang="ja-JP" altLang="en-US" dirty="0"/>
              <a:t>３．行動科学</a:t>
            </a:r>
            <a:r>
              <a:rPr lang="en-US" altLang="ja-JP" dirty="0"/>
              <a:t>-4</a:t>
            </a:r>
            <a:endParaRPr lang="ja-JP" altLang="en-US" sz="4400" dirty="0"/>
          </a:p>
        </p:txBody>
      </p:sp>
      <p:sp>
        <p:nvSpPr>
          <p:cNvPr id="4101" name="Rectangle 3"/>
          <p:cNvSpPr>
            <a:spLocks noGrp="1" noChangeArrowheads="1"/>
          </p:cNvSpPr>
          <p:nvPr>
            <p:ph type="body" idx="1"/>
          </p:nvPr>
        </p:nvSpPr>
        <p:spPr>
          <a:xfrm>
            <a:off x="377687" y="1115367"/>
            <a:ext cx="8683763" cy="5285434"/>
          </a:xfrm>
        </p:spPr>
        <p:txBody>
          <a:bodyPr/>
          <a:lstStyle/>
          <a:p>
            <a:pPr eaLnBrk="1" hangingPunct="1">
              <a:spcBef>
                <a:spcPts val="300"/>
              </a:spcBef>
            </a:pPr>
            <a:r>
              <a:rPr lang="en-US" altLang="ja-JP" sz="2800" dirty="0"/>
              <a:t>(4)</a:t>
            </a:r>
            <a:r>
              <a:rPr lang="ja-JP" altLang="en-US" sz="2800" dirty="0"/>
              <a:t>　マグレガーの</a:t>
            </a:r>
            <a:r>
              <a:rPr lang="en-US" altLang="ja-JP" sz="2800" dirty="0"/>
              <a:t>X</a:t>
            </a:r>
            <a:r>
              <a:rPr lang="ja-JP" altLang="en-US" sz="2800" dirty="0"/>
              <a:t>・</a:t>
            </a:r>
            <a:r>
              <a:rPr lang="en-US" altLang="ja-JP" sz="2800" dirty="0"/>
              <a:t>Y</a:t>
            </a:r>
            <a:r>
              <a:rPr lang="ja-JP" altLang="en-US" sz="2800" dirty="0"/>
              <a:t>理論</a:t>
            </a:r>
            <a:endParaRPr lang="en-US" altLang="ja-JP" sz="2800" dirty="0"/>
          </a:p>
          <a:p>
            <a:pPr lvl="1" eaLnBrk="1" hangingPunct="1">
              <a:spcBef>
                <a:spcPts val="300"/>
              </a:spcBef>
            </a:pPr>
            <a:r>
              <a:rPr lang="en-US" altLang="ja-JP" sz="2400" dirty="0"/>
              <a:t>X</a:t>
            </a:r>
            <a:r>
              <a:rPr lang="ja-JP" altLang="en-US" sz="2400" dirty="0"/>
              <a:t>理論</a:t>
            </a:r>
            <a:endParaRPr lang="en-US" altLang="ja-JP" sz="2400" dirty="0"/>
          </a:p>
          <a:p>
            <a:pPr lvl="2" eaLnBrk="1" hangingPunct="1">
              <a:spcBef>
                <a:spcPts val="300"/>
              </a:spcBef>
            </a:pPr>
            <a:r>
              <a:rPr lang="ja-JP" altLang="en-US" sz="2000" dirty="0"/>
              <a:t>人間は元来</a:t>
            </a:r>
            <a:r>
              <a:rPr lang="ja-JP" altLang="en-US" sz="2000" dirty="0">
                <a:solidFill>
                  <a:srgbClr val="FF0000"/>
                </a:solidFill>
              </a:rPr>
              <a:t>怠け者</a:t>
            </a:r>
            <a:r>
              <a:rPr lang="ja-JP" altLang="en-US" sz="2000" dirty="0"/>
              <a:t>である</a:t>
            </a:r>
            <a:endParaRPr lang="en-US" altLang="ja-JP" sz="2000" dirty="0"/>
          </a:p>
          <a:p>
            <a:pPr lvl="3" eaLnBrk="1" hangingPunct="1">
              <a:spcBef>
                <a:spcPts val="300"/>
              </a:spcBef>
            </a:pPr>
            <a:r>
              <a:rPr lang="ja-JP" altLang="en-US" dirty="0"/>
              <a:t>命令しないと</a:t>
            </a:r>
            <a:r>
              <a:rPr lang="ja-JP" altLang="en-US" dirty="0">
                <a:solidFill>
                  <a:srgbClr val="FF0000"/>
                </a:solidFill>
              </a:rPr>
              <a:t>努力</a:t>
            </a:r>
            <a:r>
              <a:rPr lang="ja-JP" altLang="en-US" dirty="0"/>
              <a:t>しない</a:t>
            </a:r>
            <a:endParaRPr lang="en-US" altLang="ja-JP" dirty="0"/>
          </a:p>
          <a:p>
            <a:pPr lvl="3" eaLnBrk="1" hangingPunct="1">
              <a:spcBef>
                <a:spcPts val="300"/>
              </a:spcBef>
            </a:pPr>
            <a:r>
              <a:rPr lang="ja-JP" altLang="en-US" dirty="0"/>
              <a:t>責任</a:t>
            </a:r>
            <a:r>
              <a:rPr lang="ja-JP" altLang="en-US" dirty="0">
                <a:solidFill>
                  <a:srgbClr val="FF0000"/>
                </a:solidFill>
              </a:rPr>
              <a:t>回避</a:t>
            </a:r>
            <a:r>
              <a:rPr lang="ja-JP" altLang="en-US" dirty="0"/>
              <a:t>したがり安全を願い、</a:t>
            </a:r>
            <a:r>
              <a:rPr lang="ja-JP" altLang="en-US" dirty="0">
                <a:solidFill>
                  <a:srgbClr val="FF0000"/>
                </a:solidFill>
              </a:rPr>
              <a:t>命令</a:t>
            </a:r>
            <a:r>
              <a:rPr lang="ja-JP" altLang="en-US" dirty="0"/>
              <a:t>される方を好む</a:t>
            </a:r>
            <a:endParaRPr lang="en-US" altLang="ja-JP" dirty="0"/>
          </a:p>
          <a:p>
            <a:pPr lvl="1" eaLnBrk="1" hangingPunct="1">
              <a:spcBef>
                <a:spcPts val="300"/>
              </a:spcBef>
            </a:pPr>
            <a:r>
              <a:rPr lang="en-US" altLang="ja-JP" sz="2400" dirty="0"/>
              <a:t>Y</a:t>
            </a:r>
            <a:r>
              <a:rPr lang="ja-JP" altLang="en-US" sz="2400" dirty="0"/>
              <a:t>理論</a:t>
            </a:r>
            <a:endParaRPr lang="en-US" altLang="ja-JP" sz="2400" dirty="0"/>
          </a:p>
          <a:p>
            <a:pPr lvl="2" eaLnBrk="1" hangingPunct="1">
              <a:spcBef>
                <a:spcPts val="300"/>
              </a:spcBef>
            </a:pPr>
            <a:r>
              <a:rPr lang="ja-JP" altLang="en-US" sz="2000" dirty="0"/>
              <a:t>仕事に</a:t>
            </a:r>
            <a:r>
              <a:rPr lang="ja-JP" altLang="en-US" sz="2000" dirty="0">
                <a:solidFill>
                  <a:srgbClr val="FF0000"/>
                </a:solidFill>
              </a:rPr>
              <a:t>一生懸命</a:t>
            </a:r>
            <a:r>
              <a:rPr lang="ja-JP" altLang="en-US" sz="2000" dirty="0"/>
              <a:t>なのが人間の本性である</a:t>
            </a:r>
            <a:endParaRPr lang="en-US" altLang="ja-JP" sz="2000" dirty="0"/>
          </a:p>
          <a:p>
            <a:pPr lvl="3" eaLnBrk="1" hangingPunct="1">
              <a:spcBef>
                <a:spcPts val="300"/>
              </a:spcBef>
            </a:pPr>
            <a:r>
              <a:rPr lang="ja-JP" altLang="en-US" dirty="0">
                <a:solidFill>
                  <a:srgbClr val="FF0000"/>
                </a:solidFill>
              </a:rPr>
              <a:t>自分</a:t>
            </a:r>
            <a:r>
              <a:rPr lang="ja-JP" altLang="en-US" dirty="0"/>
              <a:t>が決めた目標には努力する</a:t>
            </a:r>
            <a:endParaRPr lang="en-US" altLang="ja-JP" dirty="0"/>
          </a:p>
          <a:p>
            <a:pPr lvl="3" eaLnBrk="1" hangingPunct="1">
              <a:spcBef>
                <a:spcPts val="300"/>
              </a:spcBef>
            </a:pPr>
            <a:r>
              <a:rPr lang="ja-JP" altLang="en-US" dirty="0"/>
              <a:t>進んで責任をとり、</a:t>
            </a:r>
            <a:r>
              <a:rPr lang="ja-JP" altLang="en-US" dirty="0">
                <a:solidFill>
                  <a:srgbClr val="FF0000"/>
                </a:solidFill>
              </a:rPr>
              <a:t>創意工夫</a:t>
            </a:r>
            <a:r>
              <a:rPr lang="ja-JP" altLang="en-US" dirty="0"/>
              <a:t>する</a:t>
            </a:r>
            <a:endParaRPr lang="en-US" altLang="ja-JP" dirty="0"/>
          </a:p>
          <a:p>
            <a:pPr lvl="3" eaLnBrk="1" hangingPunct="1">
              <a:spcBef>
                <a:spcPts val="300"/>
              </a:spcBef>
            </a:pPr>
            <a:r>
              <a:rPr lang="ja-JP" altLang="en-US" dirty="0"/>
              <a:t>現代の企業は</a:t>
            </a:r>
            <a:r>
              <a:rPr lang="ja-JP" altLang="en-US" dirty="0">
                <a:solidFill>
                  <a:srgbClr val="FF0000"/>
                </a:solidFill>
              </a:rPr>
              <a:t>知的潜在</a:t>
            </a:r>
            <a:r>
              <a:rPr lang="ja-JP" altLang="en-US" dirty="0"/>
              <a:t>能力の一部しか活用していない</a:t>
            </a:r>
            <a:endParaRPr lang="en-US" altLang="ja-JP" dirty="0"/>
          </a:p>
          <a:p>
            <a:pPr lvl="1" eaLnBrk="1" hangingPunct="1">
              <a:spcBef>
                <a:spcPts val="300"/>
              </a:spcBef>
            </a:pPr>
            <a:r>
              <a:rPr lang="ja-JP" altLang="en-US" sz="2400" dirty="0"/>
              <a:t>マグレガーの理論の趣旨</a:t>
            </a:r>
            <a:endParaRPr lang="en-US" altLang="ja-JP" sz="2400" dirty="0"/>
          </a:p>
          <a:p>
            <a:pPr lvl="2" eaLnBrk="1" hangingPunct="1">
              <a:spcBef>
                <a:spcPts val="300"/>
              </a:spcBef>
              <a:buFont typeface="Wingdings" pitchFamily="2" charset="2"/>
              <a:buNone/>
            </a:pPr>
            <a:r>
              <a:rPr lang="ja-JP" altLang="en-US" sz="2000" dirty="0"/>
              <a:t>①　</a:t>
            </a:r>
            <a:r>
              <a:rPr lang="en-US" altLang="ja-JP" sz="2000" dirty="0"/>
              <a:t>X</a:t>
            </a:r>
            <a:r>
              <a:rPr lang="ja-JP" altLang="en-US" sz="2000" dirty="0"/>
              <a:t>理論では動機付けの</a:t>
            </a:r>
            <a:r>
              <a:rPr lang="ja-JP" altLang="en-US" sz="2000" dirty="0">
                <a:solidFill>
                  <a:srgbClr val="FF0000"/>
                </a:solidFill>
              </a:rPr>
              <a:t>期待</a:t>
            </a:r>
            <a:r>
              <a:rPr lang="ja-JP" altLang="en-US" sz="2000" dirty="0"/>
              <a:t>はできない</a:t>
            </a:r>
            <a:endParaRPr lang="en-US" altLang="ja-JP" sz="2000" dirty="0"/>
          </a:p>
          <a:p>
            <a:pPr lvl="2" eaLnBrk="1" hangingPunct="1">
              <a:spcBef>
                <a:spcPts val="300"/>
              </a:spcBef>
              <a:buFont typeface="Wingdings" pitchFamily="2" charset="2"/>
              <a:buNone/>
            </a:pPr>
            <a:r>
              <a:rPr lang="ja-JP" altLang="en-US" sz="2000" dirty="0"/>
              <a:t>②　</a:t>
            </a:r>
            <a:r>
              <a:rPr lang="en-US" altLang="ja-JP" sz="2000" dirty="0"/>
              <a:t>Y</a:t>
            </a:r>
            <a:r>
              <a:rPr lang="ja-JP" altLang="en-US" sz="2000" dirty="0"/>
              <a:t>理論に基づき</a:t>
            </a:r>
            <a:r>
              <a:rPr lang="ja-JP" altLang="en-US" sz="2000" dirty="0">
                <a:solidFill>
                  <a:srgbClr val="FF0000"/>
                </a:solidFill>
              </a:rPr>
              <a:t>高次</a:t>
            </a:r>
            <a:r>
              <a:rPr lang="ja-JP" altLang="en-US" sz="2000" dirty="0"/>
              <a:t>の</a:t>
            </a:r>
            <a:r>
              <a:rPr lang="ja-JP" altLang="en-US" sz="2000" dirty="0">
                <a:solidFill>
                  <a:srgbClr val="FF0000"/>
                </a:solidFill>
              </a:rPr>
              <a:t>欲求</a:t>
            </a:r>
            <a:r>
              <a:rPr lang="ja-JP" altLang="en-US" sz="2000" dirty="0"/>
              <a:t>に働きかけなければならない</a:t>
            </a:r>
            <a:endParaRPr lang="en-US" altLang="ja-JP" sz="2000" dirty="0"/>
          </a:p>
          <a:p>
            <a:pPr lvl="2" eaLnBrk="1" hangingPunct="1">
              <a:spcBef>
                <a:spcPts val="300"/>
              </a:spcBef>
              <a:buFont typeface="Wingdings" pitchFamily="2" charset="2"/>
              <a:buNone/>
            </a:pPr>
            <a:r>
              <a:rPr lang="ja-JP" altLang="en-US" sz="2000" dirty="0"/>
              <a:t>③　具体的施策は目標</a:t>
            </a:r>
            <a:r>
              <a:rPr lang="ja-JP" altLang="en-US" sz="2000" dirty="0">
                <a:solidFill>
                  <a:srgbClr val="FF0000"/>
                </a:solidFill>
              </a:rPr>
              <a:t>自己設定</a:t>
            </a:r>
            <a:r>
              <a:rPr lang="ja-JP" altLang="en-US" sz="2000" dirty="0"/>
              <a:t>による自己</a:t>
            </a:r>
            <a:r>
              <a:rPr lang="ja-JP" altLang="en-US" sz="2000" dirty="0">
                <a:solidFill>
                  <a:srgbClr val="FF0000"/>
                </a:solidFill>
              </a:rPr>
              <a:t>統制</a:t>
            </a:r>
            <a:r>
              <a:rPr lang="en-US" altLang="ja-JP" dirty="0"/>
              <a:t>､</a:t>
            </a:r>
            <a:r>
              <a:rPr lang="ja-JP" altLang="en-US" sz="2000" dirty="0"/>
              <a:t>経営</a:t>
            </a:r>
            <a:r>
              <a:rPr lang="ja-JP" altLang="en-US" sz="2000" dirty="0">
                <a:solidFill>
                  <a:srgbClr val="FF0000"/>
                </a:solidFill>
              </a:rPr>
              <a:t>参加</a:t>
            </a:r>
            <a:r>
              <a:rPr lang="ja-JP" altLang="en-US" sz="2000" dirty="0"/>
              <a:t>制度</a:t>
            </a:r>
            <a:endParaRPr lang="en-US" altLang="ja-JP" sz="20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zh-TW" altLang="en-US"/>
              <a:t>伝統的管理論、人間関係論、行動科学</a:t>
            </a:r>
            <a:endParaRPr lang="en-US" altLang="ja-JP" dirty="0"/>
          </a:p>
        </p:txBody>
      </p:sp>
      <p:sp>
        <p:nvSpPr>
          <p:cNvPr id="6" name="スライド番号プレースホルダ 5"/>
          <p:cNvSpPr>
            <a:spLocks noGrp="1"/>
          </p:cNvSpPr>
          <p:nvPr>
            <p:ph type="sldNum" sz="quarter" idx="12"/>
          </p:nvPr>
        </p:nvSpPr>
        <p:spPr/>
        <p:txBody>
          <a:bodyPr/>
          <a:lstStyle/>
          <a:p>
            <a:pPr>
              <a:defRPr/>
            </a:pPr>
            <a:fld id="{F73317DE-1A3F-4F67-837D-4BF285A66E99}" type="slidenum">
              <a:rPr lang="en-US" altLang="ja-JP"/>
              <a:pPr>
                <a:defRPr/>
              </a:pPr>
              <a:t>13</a:t>
            </a:fld>
            <a:endParaRPr lang="en-US" altLang="ja-JP" dirty="0"/>
          </a:p>
        </p:txBody>
      </p:sp>
      <p:sp>
        <p:nvSpPr>
          <p:cNvPr id="13316" name="Rectangle 2"/>
          <p:cNvSpPr>
            <a:spLocks noGrp="1" noChangeArrowheads="1"/>
          </p:cNvSpPr>
          <p:nvPr>
            <p:ph type="title"/>
          </p:nvPr>
        </p:nvSpPr>
        <p:spPr>
          <a:xfrm>
            <a:off x="569913" y="431800"/>
            <a:ext cx="8229600" cy="1252538"/>
          </a:xfrm>
        </p:spPr>
        <p:txBody>
          <a:bodyPr/>
          <a:lstStyle/>
          <a:p>
            <a:pPr eaLnBrk="1" hangingPunct="1"/>
            <a:r>
              <a:rPr lang="ja-JP" altLang="en-US" dirty="0"/>
              <a:t>３．行動科学</a:t>
            </a:r>
            <a:r>
              <a:rPr lang="en-US" altLang="ja-JP" dirty="0"/>
              <a:t>-5</a:t>
            </a:r>
            <a:endParaRPr lang="ja-JP" altLang="en-US" sz="4400" dirty="0"/>
          </a:p>
        </p:txBody>
      </p:sp>
      <p:sp>
        <p:nvSpPr>
          <p:cNvPr id="4101" name="Rectangle 3"/>
          <p:cNvSpPr>
            <a:spLocks noGrp="1" noChangeArrowheads="1"/>
          </p:cNvSpPr>
          <p:nvPr>
            <p:ph type="body" idx="1"/>
          </p:nvPr>
        </p:nvSpPr>
        <p:spPr>
          <a:xfrm>
            <a:off x="432078" y="1402080"/>
            <a:ext cx="8662225" cy="4968577"/>
          </a:xfrm>
        </p:spPr>
        <p:txBody>
          <a:bodyPr/>
          <a:lstStyle/>
          <a:p>
            <a:pPr eaLnBrk="1" hangingPunct="1">
              <a:spcBef>
                <a:spcPts val="600"/>
              </a:spcBef>
            </a:pPr>
            <a:r>
              <a:rPr lang="en-US" altLang="ja-JP" dirty="0"/>
              <a:t>(5)</a:t>
            </a:r>
            <a:r>
              <a:rPr lang="ja-JP" altLang="en-US" dirty="0"/>
              <a:t>　ハーツバーグの動機付け理論</a:t>
            </a:r>
            <a:endParaRPr lang="en-US" altLang="ja-JP" dirty="0"/>
          </a:p>
          <a:p>
            <a:pPr lvl="1" eaLnBrk="1" hangingPunct="1">
              <a:spcBef>
                <a:spcPts val="600"/>
              </a:spcBef>
            </a:pPr>
            <a:r>
              <a:rPr lang="ja-JP" altLang="en-US" dirty="0"/>
              <a:t>①　職務満足</a:t>
            </a:r>
            <a:r>
              <a:rPr lang="en-US" altLang="ja-JP" dirty="0"/>
              <a:t>/</a:t>
            </a:r>
            <a:r>
              <a:rPr lang="ja-JP" altLang="en-US" dirty="0"/>
              <a:t>不満の</a:t>
            </a:r>
            <a:r>
              <a:rPr lang="ja-JP" altLang="en-US" dirty="0">
                <a:solidFill>
                  <a:srgbClr val="FF0000"/>
                </a:solidFill>
              </a:rPr>
              <a:t>原因</a:t>
            </a:r>
            <a:r>
              <a:rPr lang="ja-JP" altLang="en-US" dirty="0"/>
              <a:t>は２つに大別（２要因理論）</a:t>
            </a:r>
            <a:endParaRPr lang="en-US" altLang="ja-JP" dirty="0"/>
          </a:p>
          <a:p>
            <a:pPr lvl="2" eaLnBrk="1" hangingPunct="1">
              <a:spcBef>
                <a:spcPts val="600"/>
              </a:spcBef>
            </a:pPr>
            <a:r>
              <a:rPr lang="ja-JP" altLang="en-US" dirty="0">
                <a:solidFill>
                  <a:srgbClr val="FF0000"/>
                </a:solidFill>
              </a:rPr>
              <a:t>衛生</a:t>
            </a:r>
            <a:r>
              <a:rPr lang="ja-JP" altLang="en-US" dirty="0"/>
              <a:t>要因：職務に対する</a:t>
            </a:r>
            <a:r>
              <a:rPr lang="ja-JP" altLang="en-US" dirty="0">
                <a:solidFill>
                  <a:srgbClr val="FF0000"/>
                </a:solidFill>
              </a:rPr>
              <a:t>不満</a:t>
            </a:r>
            <a:r>
              <a:rPr lang="ja-JP" altLang="en-US" dirty="0"/>
              <a:t>をもたらす要因</a:t>
            </a:r>
            <a:endParaRPr lang="en-US" altLang="ja-JP" dirty="0"/>
          </a:p>
          <a:p>
            <a:pPr lvl="3" eaLnBrk="1" hangingPunct="1">
              <a:spcBef>
                <a:spcPts val="600"/>
              </a:spcBef>
            </a:pPr>
            <a:r>
              <a:rPr lang="ja-JP" altLang="en-US" dirty="0"/>
              <a:t>給与、</a:t>
            </a:r>
            <a:r>
              <a:rPr lang="ja-JP" altLang="en-US" dirty="0">
                <a:solidFill>
                  <a:srgbClr val="FF0000"/>
                </a:solidFill>
              </a:rPr>
              <a:t>作業条件</a:t>
            </a:r>
            <a:r>
              <a:rPr lang="ja-JP" altLang="en-US" dirty="0"/>
              <a:t>、人間関係、</a:t>
            </a:r>
            <a:r>
              <a:rPr lang="ja-JP" altLang="en-US" dirty="0">
                <a:solidFill>
                  <a:srgbClr val="FF0000"/>
                </a:solidFill>
              </a:rPr>
              <a:t>監督者</a:t>
            </a:r>
            <a:r>
              <a:rPr lang="ja-JP" altLang="en-US" dirty="0"/>
              <a:t>との関係</a:t>
            </a:r>
            <a:endParaRPr lang="en-US" altLang="ja-JP" dirty="0"/>
          </a:p>
          <a:p>
            <a:pPr lvl="2" eaLnBrk="1" hangingPunct="1">
              <a:spcBef>
                <a:spcPts val="600"/>
              </a:spcBef>
            </a:pPr>
            <a:r>
              <a:rPr lang="ja-JP" altLang="en-US" dirty="0">
                <a:solidFill>
                  <a:srgbClr val="FF0000"/>
                </a:solidFill>
              </a:rPr>
              <a:t>動機付け</a:t>
            </a:r>
            <a:r>
              <a:rPr lang="ja-JP" altLang="en-US" dirty="0"/>
              <a:t>要因：</a:t>
            </a:r>
            <a:r>
              <a:rPr lang="ja-JP" altLang="en-US" dirty="0">
                <a:solidFill>
                  <a:srgbClr val="FF0000"/>
                </a:solidFill>
              </a:rPr>
              <a:t>満足</a:t>
            </a:r>
            <a:r>
              <a:rPr lang="ja-JP" altLang="en-US" dirty="0"/>
              <a:t>を生み出す要因</a:t>
            </a:r>
            <a:endParaRPr lang="en-US" altLang="ja-JP" dirty="0"/>
          </a:p>
          <a:p>
            <a:pPr lvl="3" eaLnBrk="1" hangingPunct="1">
              <a:spcBef>
                <a:spcPts val="600"/>
              </a:spcBef>
            </a:pPr>
            <a:r>
              <a:rPr lang="ja-JP" altLang="en-US" dirty="0"/>
              <a:t>仕事の</a:t>
            </a:r>
            <a:r>
              <a:rPr lang="ja-JP" altLang="en-US" dirty="0">
                <a:solidFill>
                  <a:srgbClr val="FF0000"/>
                </a:solidFill>
              </a:rPr>
              <a:t>面白さ</a:t>
            </a:r>
            <a:r>
              <a:rPr lang="ja-JP" altLang="en-US" dirty="0"/>
              <a:t>、達成感、結果への</a:t>
            </a:r>
            <a:r>
              <a:rPr lang="ja-JP" altLang="en-US" dirty="0">
                <a:solidFill>
                  <a:srgbClr val="FF0000"/>
                </a:solidFill>
              </a:rPr>
              <a:t>評価</a:t>
            </a:r>
            <a:endParaRPr lang="en-US" altLang="ja-JP" dirty="0">
              <a:solidFill>
                <a:srgbClr val="FF0000"/>
              </a:solidFill>
            </a:endParaRPr>
          </a:p>
          <a:p>
            <a:pPr lvl="1" eaLnBrk="1" hangingPunct="1">
              <a:spcBef>
                <a:spcPts val="600"/>
              </a:spcBef>
            </a:pPr>
            <a:r>
              <a:rPr lang="ja-JP" altLang="en-US" dirty="0"/>
              <a:t>②　衛生要因の改善</a:t>
            </a:r>
            <a:endParaRPr lang="en-US" altLang="ja-JP" dirty="0"/>
          </a:p>
          <a:p>
            <a:pPr lvl="2" eaLnBrk="1" hangingPunct="1">
              <a:spcBef>
                <a:spcPts val="600"/>
              </a:spcBef>
            </a:pPr>
            <a:r>
              <a:rPr lang="ja-JP" altLang="en-US" dirty="0">
                <a:solidFill>
                  <a:srgbClr val="FF0000"/>
                </a:solidFill>
              </a:rPr>
              <a:t>不満</a:t>
            </a:r>
            <a:r>
              <a:rPr lang="ja-JP" altLang="en-US" dirty="0"/>
              <a:t>の予防</a:t>
            </a:r>
            <a:r>
              <a:rPr lang="en-US" altLang="ja-JP" dirty="0"/>
              <a:t>､</a:t>
            </a:r>
            <a:r>
              <a:rPr lang="ja-JP" altLang="en-US" dirty="0"/>
              <a:t>動機付け要因への働きかけが真の</a:t>
            </a:r>
            <a:r>
              <a:rPr lang="ja-JP" altLang="en-US" dirty="0">
                <a:solidFill>
                  <a:srgbClr val="FF0000"/>
                </a:solidFill>
              </a:rPr>
              <a:t>動機付け</a:t>
            </a:r>
            <a:r>
              <a:rPr lang="ja-JP" altLang="en-US" dirty="0"/>
              <a:t>につながる</a:t>
            </a:r>
            <a:endParaRPr lang="en-US" altLang="ja-JP" dirty="0"/>
          </a:p>
          <a:p>
            <a:pPr lvl="1" eaLnBrk="1" hangingPunct="1">
              <a:spcBef>
                <a:spcPts val="600"/>
              </a:spcBef>
            </a:pPr>
            <a:r>
              <a:rPr lang="ja-JP" altLang="en-US" dirty="0"/>
              <a:t>③　具体的施策</a:t>
            </a:r>
            <a:endParaRPr lang="en-US" altLang="ja-JP" sz="3200" dirty="0"/>
          </a:p>
          <a:p>
            <a:pPr lvl="2" eaLnBrk="1" hangingPunct="1">
              <a:spcBef>
                <a:spcPts val="600"/>
              </a:spcBef>
            </a:pPr>
            <a:r>
              <a:rPr lang="ja-JP" altLang="en-US" dirty="0"/>
              <a:t>職務充実の実践</a:t>
            </a:r>
            <a:endParaRPr lang="en-US" altLang="ja-JP" dirty="0"/>
          </a:p>
          <a:p>
            <a:pPr lvl="3" eaLnBrk="1" hangingPunct="1">
              <a:spcBef>
                <a:spcPts val="600"/>
              </a:spcBef>
            </a:pPr>
            <a:r>
              <a:rPr lang="ja-JP" altLang="en-US" dirty="0"/>
              <a:t>職務内容の拡大⇒</a:t>
            </a:r>
            <a:r>
              <a:rPr lang="ja-JP" altLang="en-US" dirty="0">
                <a:solidFill>
                  <a:srgbClr val="FF0000"/>
                </a:solidFill>
              </a:rPr>
              <a:t>水平的</a:t>
            </a:r>
            <a:r>
              <a:rPr lang="ja-JP" altLang="en-US" dirty="0"/>
              <a:t>負荷の拡大より職務の</a:t>
            </a:r>
            <a:r>
              <a:rPr lang="ja-JP" altLang="en-US" dirty="0">
                <a:solidFill>
                  <a:srgbClr val="FF0000"/>
                </a:solidFill>
              </a:rPr>
              <a:t>垂直</a:t>
            </a:r>
            <a:r>
              <a:rPr lang="ja-JP" altLang="en-US" dirty="0"/>
              <a:t>的負荷の増大を</a:t>
            </a:r>
            <a:br>
              <a:rPr lang="en-US" altLang="ja-JP" dirty="0"/>
            </a:br>
            <a:r>
              <a:rPr lang="ja-JP" altLang="en-US" dirty="0"/>
              <a:t>課す⇒製造担当者に</a:t>
            </a:r>
            <a:r>
              <a:rPr lang="ja-JP" altLang="en-US" dirty="0">
                <a:solidFill>
                  <a:srgbClr val="FF0000"/>
                </a:solidFill>
              </a:rPr>
              <a:t>工程見直し</a:t>
            </a:r>
            <a:r>
              <a:rPr lang="ja-JP" altLang="en-US" dirty="0"/>
              <a:t>もさせる</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zh-TW" altLang="en-US"/>
              <a:t>伝統的管理論、人間関係論、行動科学</a:t>
            </a:r>
            <a:endParaRPr lang="en-US" altLang="ja-JP" dirty="0"/>
          </a:p>
        </p:txBody>
      </p:sp>
      <p:sp>
        <p:nvSpPr>
          <p:cNvPr id="6" name="スライド番号プレースホルダ 5"/>
          <p:cNvSpPr>
            <a:spLocks noGrp="1"/>
          </p:cNvSpPr>
          <p:nvPr>
            <p:ph type="sldNum" sz="quarter" idx="12"/>
          </p:nvPr>
        </p:nvSpPr>
        <p:spPr/>
        <p:txBody>
          <a:bodyPr/>
          <a:lstStyle/>
          <a:p>
            <a:pPr>
              <a:defRPr/>
            </a:pPr>
            <a:fld id="{3074C3CE-006B-4883-8C77-75C74422B966}" type="slidenum">
              <a:rPr lang="en-US" altLang="ja-JP"/>
              <a:pPr>
                <a:defRPr/>
              </a:pPr>
              <a:t>14</a:t>
            </a:fld>
            <a:endParaRPr lang="en-US" altLang="ja-JP" dirty="0"/>
          </a:p>
        </p:txBody>
      </p:sp>
      <p:sp>
        <p:nvSpPr>
          <p:cNvPr id="14340" name="Rectangle 2"/>
          <p:cNvSpPr>
            <a:spLocks noGrp="1" noChangeArrowheads="1"/>
          </p:cNvSpPr>
          <p:nvPr>
            <p:ph type="title"/>
          </p:nvPr>
        </p:nvSpPr>
        <p:spPr>
          <a:xfrm>
            <a:off x="487720" y="421526"/>
            <a:ext cx="8574087" cy="1252538"/>
          </a:xfrm>
        </p:spPr>
        <p:txBody>
          <a:bodyPr/>
          <a:lstStyle/>
          <a:p>
            <a:pPr eaLnBrk="1" hangingPunct="1"/>
            <a:r>
              <a:rPr lang="ja-JP" altLang="en-US" dirty="0"/>
              <a:t>３．行動科学</a:t>
            </a:r>
            <a:r>
              <a:rPr lang="en-US" altLang="ja-JP" dirty="0"/>
              <a:t>-6</a:t>
            </a:r>
            <a:endParaRPr lang="ja-JP" altLang="en-US" sz="4400" dirty="0"/>
          </a:p>
        </p:txBody>
      </p:sp>
      <p:sp>
        <p:nvSpPr>
          <p:cNvPr id="4101" name="Rectangle 3"/>
          <p:cNvSpPr>
            <a:spLocks noGrp="1" noChangeArrowheads="1"/>
          </p:cNvSpPr>
          <p:nvPr>
            <p:ph type="body" idx="1"/>
          </p:nvPr>
        </p:nvSpPr>
        <p:spPr>
          <a:xfrm>
            <a:off x="250825" y="1477108"/>
            <a:ext cx="8893175" cy="4814364"/>
          </a:xfrm>
        </p:spPr>
        <p:txBody>
          <a:bodyPr/>
          <a:lstStyle/>
          <a:p>
            <a:pPr eaLnBrk="1" hangingPunct="1">
              <a:spcBef>
                <a:spcPts val="600"/>
              </a:spcBef>
            </a:pPr>
            <a:r>
              <a:rPr lang="ja-JP" altLang="en-US" dirty="0"/>
              <a:t>伝統的管理～行動科学のまとめ</a:t>
            </a:r>
            <a:endParaRPr lang="en-US" altLang="ja-JP" dirty="0"/>
          </a:p>
          <a:p>
            <a:pPr marL="0" indent="0" eaLnBrk="1" hangingPunct="1">
              <a:spcBef>
                <a:spcPts val="600"/>
              </a:spcBef>
              <a:buNone/>
            </a:pPr>
            <a:endParaRPr lang="en-US" altLang="ja-JP" sz="2200" dirty="0">
              <a:solidFill>
                <a:srgbClr val="FF0000"/>
              </a:solidFill>
            </a:endParaRPr>
          </a:p>
          <a:p>
            <a:pPr eaLnBrk="1" hangingPunct="1">
              <a:spcBef>
                <a:spcPts val="600"/>
              </a:spcBef>
              <a:buNone/>
            </a:pPr>
            <a:r>
              <a:rPr lang="ja-JP" altLang="en-US" sz="2200" dirty="0">
                <a:solidFill>
                  <a:srgbClr val="FF0000"/>
                </a:solidFill>
              </a:rPr>
              <a:t>　</a:t>
            </a:r>
            <a:r>
              <a:rPr lang="ja-JP" altLang="en-US" sz="2200" dirty="0"/>
              <a:t>　　　　各理論　　　　　　　　　各理論の目的　　　　　　欲求の種類</a:t>
            </a:r>
            <a:br>
              <a:rPr lang="en-US" altLang="ja-JP" sz="2200" dirty="0"/>
            </a:br>
            <a:endParaRPr lang="en-US" altLang="ja-JP" sz="2200" dirty="0"/>
          </a:p>
          <a:p>
            <a:pPr eaLnBrk="1" hangingPunct="1">
              <a:spcBef>
                <a:spcPts val="600"/>
              </a:spcBef>
              <a:buFont typeface="Wingdings" pitchFamily="2" charset="2"/>
              <a:buNone/>
            </a:pPr>
            <a:r>
              <a:rPr lang="ja-JP" altLang="en-US" sz="2200" dirty="0"/>
              <a:t>　　　伝統的管理論 </a:t>
            </a:r>
            <a:r>
              <a:rPr lang="en-US" altLang="ja-JP" sz="2200" dirty="0"/>
              <a:t>-------- </a:t>
            </a:r>
            <a:r>
              <a:rPr lang="ja-JP" altLang="en-US" sz="2200" dirty="0">
                <a:solidFill>
                  <a:srgbClr val="FF0000"/>
                </a:solidFill>
              </a:rPr>
              <a:t>合理性</a:t>
            </a:r>
            <a:r>
              <a:rPr lang="ja-JP" altLang="en-US" sz="2200" dirty="0"/>
              <a:t>の追求 </a:t>
            </a:r>
            <a:r>
              <a:rPr lang="en-US" altLang="ja-JP" sz="2200" dirty="0"/>
              <a:t>-------------- </a:t>
            </a:r>
            <a:r>
              <a:rPr lang="ja-JP" altLang="en-US" sz="2200" dirty="0">
                <a:solidFill>
                  <a:srgbClr val="FF0000"/>
                </a:solidFill>
              </a:rPr>
              <a:t>金銭</a:t>
            </a:r>
            <a:r>
              <a:rPr lang="ja-JP" altLang="en-US" sz="2200" dirty="0"/>
              <a:t>的欲求</a:t>
            </a:r>
            <a:endParaRPr lang="en-US" altLang="ja-JP" sz="2200" dirty="0"/>
          </a:p>
          <a:p>
            <a:pPr eaLnBrk="1" hangingPunct="1">
              <a:spcBef>
                <a:spcPts val="600"/>
              </a:spcBef>
              <a:buFont typeface="Wingdings" pitchFamily="2" charset="2"/>
              <a:buNone/>
            </a:pPr>
            <a:r>
              <a:rPr lang="ja-JP" altLang="en-US" sz="2200" dirty="0"/>
              <a:t>　　　　　↓</a:t>
            </a:r>
            <a:endParaRPr lang="en-US" altLang="ja-JP" sz="2200" dirty="0"/>
          </a:p>
          <a:p>
            <a:pPr eaLnBrk="1" hangingPunct="1">
              <a:spcBef>
                <a:spcPts val="600"/>
              </a:spcBef>
              <a:buFont typeface="Wingdings" pitchFamily="2" charset="2"/>
              <a:buNone/>
            </a:pPr>
            <a:r>
              <a:rPr lang="ja-JP" altLang="en-US" sz="2200" dirty="0"/>
              <a:t>　　　人間関係論 </a:t>
            </a:r>
            <a:r>
              <a:rPr lang="en-US" altLang="ja-JP" sz="2200" dirty="0"/>
              <a:t>----------- </a:t>
            </a:r>
            <a:r>
              <a:rPr lang="ja-JP" altLang="en-US" sz="2200" dirty="0">
                <a:solidFill>
                  <a:srgbClr val="FF0000"/>
                </a:solidFill>
              </a:rPr>
              <a:t>人間関係</a:t>
            </a:r>
            <a:r>
              <a:rPr lang="ja-JP" altLang="en-US" sz="2200" dirty="0"/>
              <a:t>の重視 </a:t>
            </a:r>
            <a:r>
              <a:rPr lang="en-US" altLang="ja-JP" sz="2200" dirty="0"/>
              <a:t>----------- </a:t>
            </a:r>
            <a:r>
              <a:rPr lang="ja-JP" altLang="en-US" sz="2200" dirty="0">
                <a:solidFill>
                  <a:srgbClr val="FF0000"/>
                </a:solidFill>
              </a:rPr>
              <a:t>社会</a:t>
            </a:r>
            <a:r>
              <a:rPr lang="ja-JP" altLang="en-US" sz="2200" dirty="0"/>
              <a:t>的欲求</a:t>
            </a:r>
            <a:endParaRPr lang="en-US" altLang="ja-JP" sz="2200" dirty="0"/>
          </a:p>
          <a:p>
            <a:pPr eaLnBrk="1" hangingPunct="1">
              <a:spcBef>
                <a:spcPts val="600"/>
              </a:spcBef>
              <a:buFont typeface="Wingdings" pitchFamily="2" charset="2"/>
              <a:buNone/>
            </a:pPr>
            <a:r>
              <a:rPr lang="ja-JP" altLang="en-US" sz="2200" dirty="0"/>
              <a:t>　　　　　↓</a:t>
            </a:r>
            <a:endParaRPr lang="en-US" altLang="ja-JP" sz="2200" dirty="0"/>
          </a:p>
          <a:p>
            <a:pPr eaLnBrk="1" hangingPunct="1">
              <a:spcBef>
                <a:spcPts val="600"/>
              </a:spcBef>
              <a:buFont typeface="Wingdings" pitchFamily="2" charset="2"/>
              <a:buNone/>
            </a:pPr>
            <a:r>
              <a:rPr lang="ja-JP" altLang="en-US" sz="2200" dirty="0"/>
              <a:t>　　　行動的動機付け論 </a:t>
            </a:r>
            <a:r>
              <a:rPr lang="en-US" altLang="ja-JP" sz="2200" dirty="0"/>
              <a:t>-- </a:t>
            </a:r>
            <a:r>
              <a:rPr lang="ja-JP" altLang="en-US" sz="2200" dirty="0"/>
              <a:t>仕事の</a:t>
            </a:r>
            <a:r>
              <a:rPr lang="ja-JP" altLang="en-US" sz="2200" dirty="0">
                <a:solidFill>
                  <a:srgbClr val="FF0000"/>
                </a:solidFill>
              </a:rPr>
              <a:t>達成感</a:t>
            </a:r>
            <a:r>
              <a:rPr lang="ja-JP" altLang="en-US" sz="2200" dirty="0"/>
              <a:t>･やりがい</a:t>
            </a:r>
            <a:r>
              <a:rPr lang="ja-JP" altLang="en-US" sz="2200" dirty="0">
                <a:solidFill>
                  <a:srgbClr val="FF0000"/>
                </a:solidFill>
              </a:rPr>
              <a:t> </a:t>
            </a:r>
            <a:r>
              <a:rPr lang="en-US" altLang="ja-JP" sz="2200" dirty="0"/>
              <a:t>-- </a:t>
            </a:r>
            <a:r>
              <a:rPr lang="ja-JP" altLang="en-US" sz="2200" dirty="0">
                <a:solidFill>
                  <a:srgbClr val="FF0000"/>
                </a:solidFill>
              </a:rPr>
              <a:t>自己実現</a:t>
            </a:r>
            <a:r>
              <a:rPr lang="ja-JP" altLang="en-US" sz="2200" dirty="0"/>
              <a:t>欲求</a:t>
            </a:r>
            <a:endParaRPr lang="en-US" altLang="ja-JP" sz="2200" dirty="0"/>
          </a:p>
          <a:p>
            <a:pPr eaLnBrk="1" hangingPunct="1">
              <a:spcBef>
                <a:spcPts val="600"/>
              </a:spcBef>
              <a:buFont typeface="Wingdings" pitchFamily="2" charset="2"/>
              <a:buNone/>
            </a:pPr>
            <a:endParaRPr lang="en-US" altLang="ja-JP" sz="22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zh-TW" altLang="en-US"/>
              <a:t>伝統的管理論、人間関係論、行動科学</a:t>
            </a:r>
            <a:endParaRPr lang="en-US" altLang="ja-JP" dirty="0"/>
          </a:p>
        </p:txBody>
      </p:sp>
      <p:sp>
        <p:nvSpPr>
          <p:cNvPr id="6" name="スライド番号プレースホルダ 5"/>
          <p:cNvSpPr>
            <a:spLocks noGrp="1"/>
          </p:cNvSpPr>
          <p:nvPr>
            <p:ph type="sldNum" sz="quarter" idx="12"/>
          </p:nvPr>
        </p:nvSpPr>
        <p:spPr/>
        <p:txBody>
          <a:bodyPr/>
          <a:lstStyle/>
          <a:p>
            <a:pPr>
              <a:defRPr/>
            </a:pPr>
            <a:fld id="{1E8C44D1-0BE5-4DD7-9D2C-AA9606892154}" type="slidenum">
              <a:rPr lang="en-US" altLang="ja-JP"/>
              <a:pPr>
                <a:defRPr/>
              </a:pPr>
              <a:t>2</a:t>
            </a:fld>
            <a:endParaRPr lang="en-US" altLang="ja-JP" dirty="0"/>
          </a:p>
        </p:txBody>
      </p:sp>
      <p:sp>
        <p:nvSpPr>
          <p:cNvPr id="4100" name="Rectangle 2"/>
          <p:cNvSpPr>
            <a:spLocks noGrp="1" noChangeArrowheads="1"/>
          </p:cNvSpPr>
          <p:nvPr>
            <p:ph type="title"/>
          </p:nvPr>
        </p:nvSpPr>
        <p:spPr>
          <a:xfrm>
            <a:off x="569913" y="221446"/>
            <a:ext cx="8229600" cy="1252538"/>
          </a:xfrm>
        </p:spPr>
        <p:txBody>
          <a:bodyPr/>
          <a:lstStyle/>
          <a:p>
            <a:pPr eaLnBrk="1" hangingPunct="1"/>
            <a:r>
              <a:rPr lang="ja-JP" altLang="en-US" sz="4000" dirty="0"/>
              <a:t>説明</a:t>
            </a:r>
            <a:r>
              <a:rPr lang="en-US" altLang="ja-JP" sz="4000" dirty="0"/>
              <a:t>2</a:t>
            </a:r>
            <a:r>
              <a:rPr lang="ja-JP" altLang="en-US" sz="4000" dirty="0"/>
              <a:t>の復習としての宿題</a:t>
            </a:r>
            <a:endParaRPr lang="ja-JP" altLang="en-US" sz="4400" dirty="0"/>
          </a:p>
        </p:txBody>
      </p:sp>
      <p:sp>
        <p:nvSpPr>
          <p:cNvPr id="4101" name="Rectangle 3"/>
          <p:cNvSpPr>
            <a:spLocks noGrp="1" noChangeArrowheads="1"/>
          </p:cNvSpPr>
          <p:nvPr>
            <p:ph type="body" idx="1"/>
          </p:nvPr>
        </p:nvSpPr>
        <p:spPr>
          <a:xfrm>
            <a:off x="160774" y="1171992"/>
            <a:ext cx="8983226" cy="5076408"/>
          </a:xfrm>
        </p:spPr>
        <p:txBody>
          <a:bodyPr/>
          <a:lstStyle/>
          <a:p>
            <a:pPr eaLnBrk="1" hangingPunct="1">
              <a:spcBef>
                <a:spcPts val="1200"/>
              </a:spcBef>
            </a:pPr>
            <a:r>
              <a:rPr lang="ja-JP" altLang="en-US" sz="2800" dirty="0"/>
              <a:t>テーマ</a:t>
            </a:r>
            <a:endParaRPr lang="en-US" altLang="ja-JP" sz="2800" dirty="0"/>
          </a:p>
          <a:p>
            <a:pPr lvl="1" eaLnBrk="1" hangingPunct="1">
              <a:spcBef>
                <a:spcPts val="1200"/>
              </a:spcBef>
            </a:pPr>
            <a:r>
              <a:rPr lang="ja-JP" altLang="en-US" dirty="0"/>
              <a:t>「</a:t>
            </a:r>
            <a:r>
              <a:rPr lang="ja-JP" altLang="en-US" dirty="0">
                <a:solidFill>
                  <a:srgbClr val="3333CC"/>
                </a:solidFill>
              </a:rPr>
              <a:t>なぜ保険会社は相互会社が多いのか」</a:t>
            </a:r>
            <a:endParaRPr lang="en-US" altLang="ja-JP" dirty="0"/>
          </a:p>
          <a:p>
            <a:pPr eaLnBrk="1" hangingPunct="1">
              <a:spcBef>
                <a:spcPts val="1200"/>
              </a:spcBef>
            </a:pPr>
            <a:r>
              <a:rPr lang="ja-JP" altLang="en-US" dirty="0"/>
              <a:t>宿題</a:t>
            </a:r>
            <a:endParaRPr lang="en-US" altLang="ja-JP" dirty="0"/>
          </a:p>
          <a:p>
            <a:pPr lvl="1" eaLnBrk="1" hangingPunct="1">
              <a:spcBef>
                <a:spcPts val="1200"/>
              </a:spcBef>
            </a:pPr>
            <a:r>
              <a:rPr lang="ja-JP" altLang="en-US" dirty="0">
                <a:solidFill>
                  <a:srgbClr val="3333CC"/>
                </a:solidFill>
              </a:rPr>
              <a:t>テーマを調査し自分の考え</a:t>
            </a:r>
            <a:r>
              <a:rPr lang="ja-JP" altLang="en-US" dirty="0"/>
              <a:t>で、</a:t>
            </a:r>
            <a:r>
              <a:rPr lang="ja-JP" altLang="en-US" dirty="0">
                <a:solidFill>
                  <a:srgbClr val="3333CC"/>
                </a:solidFill>
              </a:rPr>
              <a:t>レポート</a:t>
            </a:r>
            <a:r>
              <a:rPr lang="ja-JP" altLang="en-US" dirty="0"/>
              <a:t>にまとめること</a:t>
            </a:r>
            <a:endParaRPr lang="en-US" altLang="ja-JP" dirty="0"/>
          </a:p>
          <a:p>
            <a:pPr lvl="1" eaLnBrk="1" hangingPunct="1">
              <a:spcBef>
                <a:spcPts val="1200"/>
              </a:spcBef>
            </a:pPr>
            <a:r>
              <a:rPr lang="en-US" altLang="ja-JP" dirty="0">
                <a:solidFill>
                  <a:srgbClr val="3333CC"/>
                </a:solidFill>
              </a:rPr>
              <a:t>A4</a:t>
            </a:r>
            <a:r>
              <a:rPr lang="ja-JP" altLang="en-US" dirty="0"/>
              <a:t>用紙に</a:t>
            </a:r>
            <a:r>
              <a:rPr lang="en-US" altLang="ja-JP" dirty="0"/>
              <a:t>Word</a:t>
            </a:r>
            <a:r>
              <a:rPr lang="ja-JP" altLang="en-US" dirty="0"/>
              <a:t>またはコンピュータ入力文字で</a:t>
            </a:r>
            <a:r>
              <a:rPr lang="ja-JP" altLang="en-US" dirty="0">
                <a:solidFill>
                  <a:srgbClr val="3333CC"/>
                </a:solidFill>
              </a:rPr>
              <a:t>１ページ以上</a:t>
            </a:r>
            <a:endParaRPr lang="en-US" altLang="ja-JP" dirty="0">
              <a:solidFill>
                <a:srgbClr val="3333CC"/>
              </a:solidFill>
            </a:endParaRPr>
          </a:p>
          <a:p>
            <a:pPr lvl="1" eaLnBrk="1" hangingPunct="1">
              <a:spcBef>
                <a:spcPts val="1200"/>
              </a:spcBef>
            </a:pPr>
            <a:r>
              <a:rPr lang="ja-JP" altLang="en-US" dirty="0"/>
              <a:t>表紙はいらない⇒タイトル名の下に</a:t>
            </a:r>
            <a:r>
              <a:rPr lang="ja-JP" altLang="en-US" dirty="0">
                <a:solidFill>
                  <a:srgbClr val="3333CC"/>
                </a:solidFill>
              </a:rPr>
              <a:t>学籍番号と氏名</a:t>
            </a:r>
            <a:r>
              <a:rPr lang="ja-JP" altLang="en-US" dirty="0"/>
              <a:t>を記入</a:t>
            </a:r>
            <a:endParaRPr lang="en-US" altLang="ja-JP" dirty="0"/>
          </a:p>
          <a:p>
            <a:pPr lvl="1" eaLnBrk="1" hangingPunct="1">
              <a:spcBef>
                <a:spcPts val="1200"/>
              </a:spcBef>
            </a:pPr>
            <a:r>
              <a:rPr lang="ja-JP" altLang="en-US" dirty="0">
                <a:solidFill>
                  <a:srgbClr val="FF0000"/>
                </a:solidFill>
              </a:rPr>
              <a:t>参考文献を必ず記入</a:t>
            </a:r>
            <a:r>
              <a:rPr lang="ja-JP" altLang="en-US" dirty="0"/>
              <a:t>（教科書、ネットの情報、その他参考書）</a:t>
            </a:r>
            <a:endParaRPr lang="en-US" altLang="ja-JP" dirty="0"/>
          </a:p>
          <a:p>
            <a:pPr lvl="1" eaLnBrk="1" hangingPunct="1">
              <a:spcBef>
                <a:spcPts val="1200"/>
              </a:spcBef>
            </a:pPr>
            <a:r>
              <a:rPr lang="ja-JP" altLang="en-US" dirty="0"/>
              <a:t>提出期日と方法：</a:t>
            </a:r>
            <a:r>
              <a:rPr lang="en-US" altLang="ja-JP" dirty="0">
                <a:solidFill>
                  <a:srgbClr val="FF0000"/>
                </a:solidFill>
              </a:rPr>
              <a:t>6</a:t>
            </a:r>
            <a:r>
              <a:rPr lang="ja-JP" altLang="en-US" dirty="0">
                <a:solidFill>
                  <a:srgbClr val="FF0000"/>
                </a:solidFill>
              </a:rPr>
              <a:t>月</a:t>
            </a:r>
            <a:r>
              <a:rPr lang="en-US" altLang="ja-JP" dirty="0">
                <a:solidFill>
                  <a:srgbClr val="FF0000"/>
                </a:solidFill>
              </a:rPr>
              <a:t>5</a:t>
            </a:r>
            <a:r>
              <a:rPr lang="ja-JP" altLang="en-US" dirty="0">
                <a:solidFill>
                  <a:srgbClr val="FF0000"/>
                </a:solidFill>
              </a:rPr>
              <a:t>日</a:t>
            </a:r>
            <a:r>
              <a:rPr lang="ja-JP" altLang="en-US" dirty="0">
                <a:solidFill>
                  <a:srgbClr val="3333CC"/>
                </a:solidFill>
              </a:rPr>
              <a:t>（金）までにメール添付で送ること</a:t>
            </a:r>
            <a:endParaRPr lang="en-US" altLang="ja-JP" dirty="0">
              <a:solidFill>
                <a:srgbClr val="3333CC"/>
              </a:solidFill>
            </a:endParaRPr>
          </a:p>
          <a:p>
            <a:pPr lvl="2" eaLnBrk="1" hangingPunct="1">
              <a:spcBef>
                <a:spcPts val="1200"/>
              </a:spcBef>
            </a:pPr>
            <a:r>
              <a:rPr lang="en-US" altLang="ja-JP" sz="2400" dirty="0">
                <a:solidFill>
                  <a:srgbClr val="3333CC"/>
                </a:solidFill>
              </a:rPr>
              <a:t>kana-toshi@ab.auone-net.jp</a:t>
            </a:r>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zh-TW" altLang="en-US"/>
              <a:t>伝統的管理論、人間関係論、行動科学</a:t>
            </a:r>
            <a:endParaRPr lang="en-US" altLang="ja-JP" dirty="0"/>
          </a:p>
        </p:txBody>
      </p:sp>
      <p:sp>
        <p:nvSpPr>
          <p:cNvPr id="6" name="スライド番号プレースホルダ 5"/>
          <p:cNvSpPr>
            <a:spLocks noGrp="1"/>
          </p:cNvSpPr>
          <p:nvPr>
            <p:ph type="sldNum" sz="quarter" idx="12"/>
          </p:nvPr>
        </p:nvSpPr>
        <p:spPr/>
        <p:txBody>
          <a:bodyPr/>
          <a:lstStyle/>
          <a:p>
            <a:pPr>
              <a:defRPr/>
            </a:pPr>
            <a:fld id="{1E8C44D1-0BE5-4DD7-9D2C-AA9606892154}" type="slidenum">
              <a:rPr lang="en-US" altLang="ja-JP"/>
              <a:pPr>
                <a:defRPr/>
              </a:pPr>
              <a:t>3</a:t>
            </a:fld>
            <a:endParaRPr lang="en-US" altLang="ja-JP" dirty="0"/>
          </a:p>
        </p:txBody>
      </p:sp>
      <p:sp>
        <p:nvSpPr>
          <p:cNvPr id="4100" name="Rectangle 2"/>
          <p:cNvSpPr>
            <a:spLocks noGrp="1" noChangeArrowheads="1"/>
          </p:cNvSpPr>
          <p:nvPr>
            <p:ph type="title"/>
          </p:nvPr>
        </p:nvSpPr>
        <p:spPr>
          <a:xfrm>
            <a:off x="569913" y="221446"/>
            <a:ext cx="8229600" cy="1252538"/>
          </a:xfrm>
        </p:spPr>
        <p:txBody>
          <a:bodyPr/>
          <a:lstStyle/>
          <a:p>
            <a:pPr eaLnBrk="1" hangingPunct="1"/>
            <a:r>
              <a:rPr lang="ja-JP" altLang="en-US" sz="4400" dirty="0"/>
              <a:t>１．伝統的管理論</a:t>
            </a:r>
            <a:r>
              <a:rPr lang="en-US" altLang="ja-JP" sz="4400" dirty="0"/>
              <a:t>-1</a:t>
            </a:r>
            <a:endParaRPr lang="ja-JP" altLang="en-US" sz="4400" dirty="0"/>
          </a:p>
        </p:txBody>
      </p:sp>
      <p:sp>
        <p:nvSpPr>
          <p:cNvPr id="4101" name="Rectangle 3"/>
          <p:cNvSpPr>
            <a:spLocks noGrp="1" noChangeArrowheads="1"/>
          </p:cNvSpPr>
          <p:nvPr>
            <p:ph type="body" idx="1"/>
          </p:nvPr>
        </p:nvSpPr>
        <p:spPr>
          <a:xfrm>
            <a:off x="160775" y="1014888"/>
            <a:ext cx="8983226" cy="5356002"/>
          </a:xfrm>
        </p:spPr>
        <p:txBody>
          <a:bodyPr/>
          <a:lstStyle/>
          <a:p>
            <a:pPr eaLnBrk="1" hangingPunct="1">
              <a:spcBef>
                <a:spcPts val="400"/>
              </a:spcBef>
            </a:pPr>
            <a:r>
              <a:rPr lang="en-US" altLang="ja-JP" sz="2800" dirty="0"/>
              <a:t>(1)</a:t>
            </a:r>
            <a:r>
              <a:rPr lang="ja-JP" altLang="en-US" sz="2800" dirty="0"/>
              <a:t>　テーラーの科学的管理</a:t>
            </a:r>
            <a:endParaRPr lang="en-US" altLang="ja-JP" sz="2800" dirty="0"/>
          </a:p>
          <a:p>
            <a:pPr lvl="1" eaLnBrk="1" hangingPunct="1">
              <a:spcBef>
                <a:spcPts val="400"/>
              </a:spcBef>
            </a:pPr>
            <a:r>
              <a:rPr lang="ja-JP" altLang="en-US" dirty="0"/>
              <a:t>テーラー</a:t>
            </a:r>
            <a:r>
              <a:rPr lang="ja-JP" altLang="en-US" sz="2400" dirty="0"/>
              <a:t>以前</a:t>
            </a:r>
            <a:r>
              <a:rPr lang="ja-JP" altLang="en-US" sz="2000" dirty="0"/>
              <a:t>（</a:t>
            </a:r>
            <a:r>
              <a:rPr lang="en-US" altLang="ja-JP" sz="2000" dirty="0"/>
              <a:t>19</a:t>
            </a:r>
            <a:r>
              <a:rPr lang="ja-JP" altLang="en-US" sz="2000" dirty="0"/>
              <a:t>世紀後半まで）</a:t>
            </a:r>
            <a:endParaRPr lang="en-US" altLang="ja-JP" dirty="0"/>
          </a:p>
          <a:p>
            <a:pPr lvl="2" eaLnBrk="1" hangingPunct="1">
              <a:spcBef>
                <a:spcPts val="400"/>
              </a:spcBef>
            </a:pPr>
            <a:r>
              <a:rPr lang="ja-JP" altLang="en-US" sz="2000" dirty="0">
                <a:solidFill>
                  <a:srgbClr val="FF0000"/>
                </a:solidFill>
              </a:rPr>
              <a:t>成り行き</a:t>
            </a:r>
            <a:r>
              <a:rPr lang="ja-JP" altLang="en-US" sz="2000" dirty="0"/>
              <a:t>管理</a:t>
            </a:r>
            <a:endParaRPr lang="en-US" altLang="ja-JP" sz="2000" dirty="0"/>
          </a:p>
          <a:p>
            <a:pPr lvl="1" eaLnBrk="1" hangingPunct="1">
              <a:spcBef>
                <a:spcPts val="400"/>
              </a:spcBef>
            </a:pPr>
            <a:r>
              <a:rPr lang="ja-JP" altLang="en-US" dirty="0"/>
              <a:t>テーラー</a:t>
            </a:r>
            <a:r>
              <a:rPr lang="ja-JP" altLang="en-US" sz="2400" dirty="0"/>
              <a:t>以後</a:t>
            </a:r>
            <a:r>
              <a:rPr lang="ja-JP" altLang="en-US" sz="2000" dirty="0"/>
              <a:t>（</a:t>
            </a:r>
            <a:r>
              <a:rPr lang="en-US" altLang="ja-JP" sz="2000" dirty="0"/>
              <a:t>20</a:t>
            </a:r>
            <a:r>
              <a:rPr lang="ja-JP" altLang="en-US" sz="2000" dirty="0"/>
              <a:t>世紀以降）</a:t>
            </a:r>
            <a:endParaRPr lang="en-US" altLang="ja-JP" dirty="0"/>
          </a:p>
          <a:p>
            <a:pPr lvl="2" eaLnBrk="1" hangingPunct="1">
              <a:spcBef>
                <a:spcPts val="400"/>
              </a:spcBef>
            </a:pPr>
            <a:r>
              <a:rPr lang="ja-JP" altLang="en-US" sz="2000" dirty="0">
                <a:solidFill>
                  <a:srgbClr val="FF0000"/>
                </a:solidFill>
              </a:rPr>
              <a:t>科学</a:t>
            </a:r>
            <a:r>
              <a:rPr lang="ja-JP" altLang="en-US" sz="2000" dirty="0"/>
              <a:t>的管理</a:t>
            </a:r>
            <a:r>
              <a:rPr lang="en-US" altLang="ja-JP" sz="2000" dirty="0"/>
              <a:t>､</a:t>
            </a:r>
            <a:r>
              <a:rPr lang="ja-JP" altLang="en-US" sz="2000" dirty="0">
                <a:solidFill>
                  <a:srgbClr val="FF0000"/>
                </a:solidFill>
              </a:rPr>
              <a:t>合理</a:t>
            </a:r>
            <a:r>
              <a:rPr lang="ja-JP" altLang="en-US" sz="2000" dirty="0"/>
              <a:t>的管理の仕組の確立</a:t>
            </a:r>
            <a:endParaRPr lang="en-US" altLang="ja-JP" sz="2000" dirty="0"/>
          </a:p>
          <a:p>
            <a:pPr lvl="3" eaLnBrk="1" hangingPunct="1">
              <a:spcBef>
                <a:spcPts val="400"/>
              </a:spcBef>
            </a:pPr>
            <a:r>
              <a:rPr lang="ja-JP" altLang="en-US" dirty="0"/>
              <a:t>①　タスク（</a:t>
            </a:r>
            <a:r>
              <a:rPr lang="ja-JP" altLang="en-US" dirty="0">
                <a:solidFill>
                  <a:srgbClr val="FF0000"/>
                </a:solidFill>
              </a:rPr>
              <a:t>課業</a:t>
            </a:r>
            <a:r>
              <a:rPr lang="ja-JP" altLang="en-US" dirty="0"/>
              <a:t>、（任務））の設定</a:t>
            </a:r>
            <a:endParaRPr lang="en-US" altLang="ja-JP" dirty="0"/>
          </a:p>
          <a:p>
            <a:pPr lvl="4" eaLnBrk="1" hangingPunct="1">
              <a:spcBef>
                <a:spcPts val="400"/>
              </a:spcBef>
              <a:spcAft>
                <a:spcPts val="400"/>
              </a:spcAft>
            </a:pPr>
            <a:r>
              <a:rPr lang="ja-JP" altLang="en-US" dirty="0"/>
              <a:t>課業とは：労働者が</a:t>
            </a:r>
            <a:r>
              <a:rPr lang="en-US" altLang="ja-JP" dirty="0"/>
              <a:t>1</a:t>
            </a:r>
            <a:r>
              <a:rPr lang="ja-JP" altLang="en-US" dirty="0"/>
              <a:t>日にこなすべき仕事（の</a:t>
            </a:r>
            <a:r>
              <a:rPr lang="ja-JP" altLang="en-US" dirty="0">
                <a:solidFill>
                  <a:srgbClr val="FF0000"/>
                </a:solidFill>
              </a:rPr>
              <a:t>標準量</a:t>
            </a:r>
            <a:r>
              <a:rPr lang="ja-JP" altLang="en-US" dirty="0"/>
              <a:t>）</a:t>
            </a:r>
            <a:endParaRPr lang="en-US" altLang="ja-JP" dirty="0"/>
          </a:p>
          <a:p>
            <a:pPr lvl="4">
              <a:spcBef>
                <a:spcPts val="0"/>
              </a:spcBef>
            </a:pPr>
            <a:r>
              <a:rPr lang="ja-JP" altLang="en-US" dirty="0"/>
              <a:t>作業の時間研究・動作研究の結果</a:t>
            </a:r>
            <a:endParaRPr lang="en-US" altLang="ja-JP" dirty="0"/>
          </a:p>
          <a:p>
            <a:pPr marL="1341437" lvl="4" indent="0">
              <a:spcBef>
                <a:spcPts val="0"/>
              </a:spcBef>
              <a:buNone/>
            </a:pPr>
            <a:r>
              <a:rPr lang="en-US" altLang="ja-JP" dirty="0"/>
              <a:t> </a:t>
            </a:r>
            <a:r>
              <a:rPr lang="ja-JP" altLang="en-US" dirty="0"/>
              <a:t>　⇒作業の</a:t>
            </a:r>
            <a:r>
              <a:rPr lang="ja-JP" altLang="en-US" dirty="0">
                <a:solidFill>
                  <a:srgbClr val="FF0000"/>
                </a:solidFill>
              </a:rPr>
              <a:t>細分</a:t>
            </a:r>
            <a:r>
              <a:rPr lang="ja-JP" altLang="en-US" dirty="0"/>
              <a:t>化・</a:t>
            </a:r>
            <a:r>
              <a:rPr lang="ja-JP" altLang="en-US" dirty="0">
                <a:solidFill>
                  <a:srgbClr val="FF0000"/>
                </a:solidFill>
              </a:rPr>
              <a:t>単純</a:t>
            </a:r>
            <a:r>
              <a:rPr lang="ja-JP" altLang="en-US" dirty="0"/>
              <a:t>化、作業方法の</a:t>
            </a:r>
            <a:r>
              <a:rPr lang="ja-JP" altLang="en-US" dirty="0">
                <a:solidFill>
                  <a:srgbClr val="FF0000"/>
                </a:solidFill>
              </a:rPr>
              <a:t>標準</a:t>
            </a:r>
            <a:r>
              <a:rPr lang="ja-JP" altLang="en-US" dirty="0"/>
              <a:t>化・客観化の推進</a:t>
            </a:r>
            <a:endParaRPr lang="en-US" altLang="ja-JP" dirty="0"/>
          </a:p>
          <a:p>
            <a:pPr lvl="3" eaLnBrk="1" hangingPunct="1">
              <a:spcBef>
                <a:spcPts val="400"/>
              </a:spcBef>
            </a:pPr>
            <a:r>
              <a:rPr lang="ja-JP" altLang="en-US" dirty="0"/>
              <a:t>②　差別的出来高給制</a:t>
            </a:r>
            <a:endParaRPr lang="en-US" altLang="ja-JP" dirty="0"/>
          </a:p>
          <a:p>
            <a:pPr lvl="4" eaLnBrk="1" hangingPunct="1">
              <a:spcBef>
                <a:spcPts val="400"/>
              </a:spcBef>
            </a:pPr>
            <a:r>
              <a:rPr lang="ja-JP" altLang="en-US" dirty="0"/>
              <a:t>課業を</a:t>
            </a:r>
            <a:r>
              <a:rPr lang="ja-JP" altLang="en-US" dirty="0">
                <a:solidFill>
                  <a:srgbClr val="FF0000"/>
                </a:solidFill>
              </a:rPr>
              <a:t>達成</a:t>
            </a:r>
            <a:r>
              <a:rPr lang="ja-JP" altLang="en-US" dirty="0"/>
              <a:t>：高い賃率適用、未達成：低い賃率適用</a:t>
            </a:r>
            <a:endParaRPr lang="en-US" altLang="ja-JP" dirty="0"/>
          </a:p>
          <a:p>
            <a:pPr lvl="4" eaLnBrk="1" hangingPunct="1">
              <a:spcBef>
                <a:spcPts val="400"/>
              </a:spcBef>
            </a:pPr>
            <a:r>
              <a:rPr lang="ja-JP" altLang="en-US" dirty="0">
                <a:solidFill>
                  <a:srgbClr val="FF0000"/>
                </a:solidFill>
              </a:rPr>
              <a:t>金銭</a:t>
            </a:r>
            <a:r>
              <a:rPr lang="ja-JP" altLang="en-US" dirty="0"/>
              <a:t>的刺激による</a:t>
            </a:r>
            <a:r>
              <a:rPr lang="ja-JP" altLang="en-US" dirty="0">
                <a:solidFill>
                  <a:srgbClr val="FF0000"/>
                </a:solidFill>
              </a:rPr>
              <a:t>能率</a:t>
            </a:r>
            <a:r>
              <a:rPr lang="ja-JP" altLang="en-US" dirty="0"/>
              <a:t>向上意欲を刺激</a:t>
            </a:r>
            <a:endParaRPr lang="en-US" altLang="ja-JP" dirty="0"/>
          </a:p>
          <a:p>
            <a:pPr lvl="3" eaLnBrk="1" hangingPunct="1">
              <a:spcBef>
                <a:spcPts val="400"/>
              </a:spcBef>
            </a:pPr>
            <a:r>
              <a:rPr lang="ja-JP" altLang="en-US" dirty="0"/>
              <a:t>③　職能別職長制度</a:t>
            </a:r>
            <a:endParaRPr lang="en-US" altLang="ja-JP" dirty="0"/>
          </a:p>
          <a:p>
            <a:pPr lvl="4" eaLnBrk="1" hangingPunct="1">
              <a:spcBef>
                <a:spcPts val="400"/>
              </a:spcBef>
            </a:pPr>
            <a:r>
              <a:rPr lang="ja-JP" altLang="en-US" dirty="0"/>
              <a:t>職長の範囲を</a:t>
            </a:r>
            <a:r>
              <a:rPr lang="ja-JP" altLang="en-US" dirty="0">
                <a:solidFill>
                  <a:srgbClr val="FF0000"/>
                </a:solidFill>
              </a:rPr>
              <a:t>職能</a:t>
            </a:r>
            <a:r>
              <a:rPr lang="ja-JP" altLang="en-US" dirty="0"/>
              <a:t>別に分割</a:t>
            </a:r>
            <a:endParaRPr lang="en-US" altLang="ja-JP" dirty="0"/>
          </a:p>
          <a:p>
            <a:pPr lvl="4" eaLnBrk="1" hangingPunct="1">
              <a:spcBef>
                <a:spcPts val="400"/>
              </a:spcBef>
            </a:pPr>
            <a:r>
              <a:rPr lang="ja-JP" altLang="en-US" dirty="0"/>
              <a:t>職長（複数）による工場の管理活動の</a:t>
            </a:r>
            <a:r>
              <a:rPr lang="ja-JP" altLang="en-US" dirty="0">
                <a:solidFill>
                  <a:srgbClr val="FF0000"/>
                </a:solidFill>
              </a:rPr>
              <a:t>合理</a:t>
            </a:r>
            <a:r>
              <a:rPr lang="ja-JP" altLang="en-US" dirty="0"/>
              <a:t>化を目指す</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spTree>
    <p:extLst>
      <p:ext uri="{BB962C8B-B14F-4D97-AF65-F5344CB8AC3E}">
        <p14:creationId xmlns:p14="http://schemas.microsoft.com/office/powerpoint/2010/main" val="293019062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zh-TW" altLang="en-US"/>
              <a:t>伝統的管理論、人間関係論、行動科学</a:t>
            </a:r>
            <a:endParaRPr lang="en-US" altLang="ja-JP" dirty="0"/>
          </a:p>
        </p:txBody>
      </p:sp>
      <p:sp>
        <p:nvSpPr>
          <p:cNvPr id="6" name="スライド番号プレースホルダ 5"/>
          <p:cNvSpPr>
            <a:spLocks noGrp="1"/>
          </p:cNvSpPr>
          <p:nvPr>
            <p:ph type="sldNum" sz="quarter" idx="12"/>
          </p:nvPr>
        </p:nvSpPr>
        <p:spPr/>
        <p:txBody>
          <a:bodyPr/>
          <a:lstStyle/>
          <a:p>
            <a:pPr>
              <a:defRPr/>
            </a:pPr>
            <a:fld id="{9171DDE3-0067-4016-B3F1-9677CBF022FF}" type="slidenum">
              <a:rPr lang="en-US" altLang="ja-JP"/>
              <a:pPr>
                <a:defRPr/>
              </a:pPr>
              <a:t>4</a:t>
            </a:fld>
            <a:endParaRPr lang="en-US" altLang="ja-JP" dirty="0"/>
          </a:p>
        </p:txBody>
      </p:sp>
      <p:sp>
        <p:nvSpPr>
          <p:cNvPr id="5124" name="Rectangle 2"/>
          <p:cNvSpPr>
            <a:spLocks noGrp="1" noChangeArrowheads="1"/>
          </p:cNvSpPr>
          <p:nvPr>
            <p:ph type="title"/>
          </p:nvPr>
        </p:nvSpPr>
        <p:spPr>
          <a:xfrm>
            <a:off x="569913" y="372166"/>
            <a:ext cx="8229600" cy="1252538"/>
          </a:xfrm>
        </p:spPr>
        <p:txBody>
          <a:bodyPr/>
          <a:lstStyle/>
          <a:p>
            <a:pPr eaLnBrk="1" hangingPunct="1"/>
            <a:r>
              <a:rPr lang="ja-JP" altLang="en-US" sz="4400" dirty="0"/>
              <a:t>１．伝統的管理論</a:t>
            </a:r>
            <a:r>
              <a:rPr lang="en-US" altLang="ja-JP" sz="4400" dirty="0"/>
              <a:t>-2</a:t>
            </a:r>
            <a:endParaRPr lang="ja-JP" altLang="en-US" sz="4400" dirty="0"/>
          </a:p>
        </p:txBody>
      </p:sp>
      <p:sp>
        <p:nvSpPr>
          <p:cNvPr id="4101" name="Rectangle 3"/>
          <p:cNvSpPr>
            <a:spLocks noGrp="1" noChangeArrowheads="1"/>
          </p:cNvSpPr>
          <p:nvPr>
            <p:ph type="body" idx="1"/>
          </p:nvPr>
        </p:nvSpPr>
        <p:spPr>
          <a:xfrm>
            <a:off x="142240" y="1289554"/>
            <a:ext cx="8981123" cy="5253355"/>
          </a:xfrm>
        </p:spPr>
        <p:txBody>
          <a:bodyPr/>
          <a:lstStyle/>
          <a:p>
            <a:pPr eaLnBrk="1" hangingPunct="1">
              <a:spcBef>
                <a:spcPts val="600"/>
              </a:spcBef>
            </a:pPr>
            <a:r>
              <a:rPr lang="en-US" altLang="ja-JP" sz="2800" dirty="0"/>
              <a:t>(2)</a:t>
            </a:r>
            <a:r>
              <a:rPr lang="ja-JP" altLang="en-US" sz="2800" dirty="0"/>
              <a:t>　フォード・システム</a:t>
            </a:r>
            <a:endParaRPr lang="en-US" altLang="ja-JP" sz="2800" dirty="0"/>
          </a:p>
          <a:p>
            <a:pPr lvl="1" eaLnBrk="1" hangingPunct="1">
              <a:spcBef>
                <a:spcPts val="600"/>
              </a:spcBef>
            </a:pPr>
            <a:r>
              <a:rPr lang="ja-JP" altLang="en-US" sz="2000" dirty="0"/>
              <a:t>フォード自動車（創立者ﾍﾝﾘｰ･ﾌｫｰﾄﾞ）の</a:t>
            </a:r>
            <a:r>
              <a:rPr lang="ja-JP" altLang="en-US" sz="2000" dirty="0">
                <a:solidFill>
                  <a:srgbClr val="FF0000"/>
                </a:solidFill>
              </a:rPr>
              <a:t>生産</a:t>
            </a:r>
            <a:r>
              <a:rPr lang="ja-JP" altLang="en-US" sz="2000" dirty="0"/>
              <a:t>の仕組（</a:t>
            </a:r>
            <a:r>
              <a:rPr lang="en-US" altLang="ja-JP" sz="2000" dirty="0"/>
              <a:t>1903</a:t>
            </a:r>
            <a:r>
              <a:rPr lang="ja-JP" altLang="en-US" sz="2000" dirty="0"/>
              <a:t>年）</a:t>
            </a:r>
            <a:endParaRPr lang="en-US" altLang="ja-JP" sz="2000" dirty="0"/>
          </a:p>
          <a:p>
            <a:pPr lvl="1" eaLnBrk="1" hangingPunct="1">
              <a:spcBef>
                <a:spcPts val="600"/>
              </a:spcBef>
            </a:pPr>
            <a:r>
              <a:rPr lang="ja-JP" altLang="en-US" sz="2000" dirty="0"/>
              <a:t>標準化と移動組立法（</a:t>
            </a:r>
            <a:r>
              <a:rPr lang="ja-JP" altLang="en-US" sz="2000" dirty="0">
                <a:solidFill>
                  <a:srgbClr val="FF0000"/>
                </a:solidFill>
              </a:rPr>
              <a:t>ベルトコンベヤー</a:t>
            </a:r>
            <a:r>
              <a:rPr lang="ja-JP" altLang="en-US" sz="2000" dirty="0"/>
              <a:t>方式）が代表</a:t>
            </a:r>
            <a:endParaRPr lang="en-US" altLang="ja-JP" sz="2000" dirty="0"/>
          </a:p>
          <a:p>
            <a:pPr lvl="1" eaLnBrk="1" hangingPunct="1">
              <a:spcBef>
                <a:spcPts val="600"/>
              </a:spcBef>
            </a:pPr>
            <a:r>
              <a:rPr lang="ja-JP" altLang="en-US" sz="2000" dirty="0"/>
              <a:t>フォード・システムの特徴</a:t>
            </a:r>
            <a:endParaRPr lang="en-US" altLang="ja-JP" sz="2400" dirty="0"/>
          </a:p>
          <a:p>
            <a:pPr lvl="2" eaLnBrk="1" hangingPunct="1">
              <a:spcBef>
                <a:spcPts val="600"/>
              </a:spcBef>
            </a:pPr>
            <a:r>
              <a:rPr lang="ja-JP" altLang="en-US" sz="2000" dirty="0"/>
              <a:t>①　製品の標準化</a:t>
            </a:r>
            <a:endParaRPr lang="en-US" altLang="ja-JP" sz="2000" dirty="0"/>
          </a:p>
          <a:p>
            <a:pPr lvl="3" eaLnBrk="1" hangingPunct="1">
              <a:spcBef>
                <a:spcPts val="600"/>
              </a:spcBef>
            </a:pPr>
            <a:r>
              <a:rPr lang="en-US" altLang="ja-JP" dirty="0"/>
              <a:t>T</a:t>
            </a:r>
            <a:r>
              <a:rPr lang="ja-JP" altLang="en-US" dirty="0"/>
              <a:t>型フォード（黒１車種）の大量生産⇒部品の</a:t>
            </a:r>
            <a:r>
              <a:rPr lang="ja-JP" altLang="en-US" dirty="0">
                <a:solidFill>
                  <a:srgbClr val="FF0000"/>
                </a:solidFill>
              </a:rPr>
              <a:t>標準</a:t>
            </a:r>
            <a:r>
              <a:rPr lang="ja-JP" altLang="en-US" dirty="0"/>
              <a:t>化</a:t>
            </a:r>
            <a:endParaRPr lang="en-US" altLang="ja-JP" dirty="0"/>
          </a:p>
          <a:p>
            <a:pPr lvl="2" eaLnBrk="1" hangingPunct="1">
              <a:spcBef>
                <a:spcPts val="600"/>
              </a:spcBef>
            </a:pPr>
            <a:r>
              <a:rPr lang="ja-JP" altLang="en-US" sz="2000" dirty="0"/>
              <a:t>②　移動組立法</a:t>
            </a:r>
            <a:endParaRPr lang="en-US" altLang="ja-JP" sz="2000" dirty="0"/>
          </a:p>
          <a:p>
            <a:pPr lvl="3" eaLnBrk="1" hangingPunct="1">
              <a:spcBef>
                <a:spcPts val="600"/>
              </a:spcBef>
            </a:pPr>
            <a:r>
              <a:rPr lang="ja-JP" altLang="en-US" dirty="0"/>
              <a:t>ベルトコンベヤーによる固定場所での作業の</a:t>
            </a:r>
            <a:r>
              <a:rPr lang="ja-JP" altLang="en-US" dirty="0">
                <a:solidFill>
                  <a:srgbClr val="FF0000"/>
                </a:solidFill>
              </a:rPr>
              <a:t>反復</a:t>
            </a:r>
            <a:r>
              <a:rPr lang="ja-JP" altLang="en-US" dirty="0"/>
              <a:t>と</a:t>
            </a:r>
            <a:r>
              <a:rPr lang="ja-JP" altLang="en-US" dirty="0">
                <a:solidFill>
                  <a:srgbClr val="FF0000"/>
                </a:solidFill>
              </a:rPr>
              <a:t>連結</a:t>
            </a:r>
            <a:endParaRPr lang="en-US" altLang="ja-JP" dirty="0">
              <a:solidFill>
                <a:srgbClr val="FF0000"/>
              </a:solidFill>
            </a:endParaRPr>
          </a:p>
          <a:p>
            <a:pPr lvl="3" eaLnBrk="1" hangingPunct="1">
              <a:spcBef>
                <a:spcPts val="600"/>
              </a:spcBef>
            </a:pPr>
            <a:r>
              <a:rPr lang="ja-JP" altLang="en-US" dirty="0"/>
              <a:t>単純作業の熟練で飛躍的な</a:t>
            </a:r>
            <a:r>
              <a:rPr lang="ja-JP" altLang="en-US" dirty="0">
                <a:solidFill>
                  <a:srgbClr val="FF0000"/>
                </a:solidFill>
              </a:rPr>
              <a:t>生産</a:t>
            </a:r>
            <a:r>
              <a:rPr lang="ja-JP" altLang="en-US" dirty="0"/>
              <a:t>効率の向上⇒しかし人間</a:t>
            </a:r>
            <a:r>
              <a:rPr lang="ja-JP" altLang="en-US" dirty="0">
                <a:solidFill>
                  <a:srgbClr val="FF0000"/>
                </a:solidFill>
              </a:rPr>
              <a:t>機械</a:t>
            </a:r>
            <a:r>
              <a:rPr lang="ja-JP" altLang="en-US" dirty="0"/>
              <a:t>化へ</a:t>
            </a:r>
            <a:endParaRPr lang="en-US" altLang="ja-JP" dirty="0"/>
          </a:p>
          <a:p>
            <a:pPr lvl="2" eaLnBrk="1" hangingPunct="1">
              <a:spcBef>
                <a:spcPts val="600"/>
              </a:spcBef>
            </a:pPr>
            <a:r>
              <a:rPr lang="ja-JP" altLang="en-US" sz="2000" dirty="0"/>
              <a:t>③　フォーディズム</a:t>
            </a:r>
            <a:endParaRPr lang="en-US" altLang="ja-JP" sz="2000" dirty="0"/>
          </a:p>
          <a:p>
            <a:pPr lvl="3" eaLnBrk="1" hangingPunct="1">
              <a:spcBef>
                <a:spcPts val="600"/>
              </a:spcBef>
            </a:pPr>
            <a:r>
              <a:rPr lang="ja-JP" altLang="en-US" dirty="0"/>
              <a:t>経営の目的は大衆への</a:t>
            </a:r>
            <a:r>
              <a:rPr lang="ja-JP" altLang="en-US" dirty="0">
                <a:solidFill>
                  <a:srgbClr val="FF0000"/>
                </a:solidFill>
              </a:rPr>
              <a:t>奉仕</a:t>
            </a:r>
            <a:r>
              <a:rPr lang="ja-JP" altLang="en-US" dirty="0"/>
              <a:t>、利潤は</a:t>
            </a:r>
            <a:r>
              <a:rPr lang="ja-JP" altLang="en-US" dirty="0">
                <a:solidFill>
                  <a:srgbClr val="FF0000"/>
                </a:solidFill>
              </a:rPr>
              <a:t>奉仕</a:t>
            </a:r>
            <a:r>
              <a:rPr lang="ja-JP" altLang="en-US" dirty="0"/>
              <a:t>の結果</a:t>
            </a:r>
            <a:endParaRPr lang="en-US" altLang="ja-JP" dirty="0"/>
          </a:p>
          <a:p>
            <a:pPr lvl="3" eaLnBrk="1" hangingPunct="1">
              <a:spcBef>
                <a:spcPts val="600"/>
              </a:spcBef>
            </a:pPr>
            <a:r>
              <a:rPr lang="ja-JP" altLang="en-US" dirty="0"/>
              <a:t>高品質製品の低価格供給により、</a:t>
            </a:r>
            <a:r>
              <a:rPr lang="ja-JP" altLang="en-US" dirty="0">
                <a:solidFill>
                  <a:srgbClr val="FF0000"/>
                </a:solidFill>
              </a:rPr>
              <a:t>高能率</a:t>
            </a:r>
            <a:r>
              <a:rPr lang="ja-JP" altLang="en-US" dirty="0"/>
              <a:t>労働者に</a:t>
            </a:r>
            <a:r>
              <a:rPr lang="ja-JP" altLang="en-US" dirty="0">
                <a:solidFill>
                  <a:srgbClr val="FF0000"/>
                </a:solidFill>
              </a:rPr>
              <a:t>高賃金</a:t>
            </a:r>
            <a:r>
              <a:rPr lang="ja-JP" altLang="en-US" dirty="0"/>
              <a:t>で報いる</a:t>
            </a:r>
            <a:endParaRPr lang="en-US" altLang="ja-JP" dirty="0"/>
          </a:p>
          <a:p>
            <a:pPr lvl="3" eaLnBrk="1" hangingPunct="1">
              <a:spcBef>
                <a:spcPts val="600"/>
              </a:spcBef>
            </a:pPr>
            <a:r>
              <a:rPr lang="ja-JP" altLang="en-US" dirty="0">
                <a:solidFill>
                  <a:srgbClr val="FF0000"/>
                </a:solidFill>
              </a:rPr>
              <a:t>低</a:t>
            </a:r>
            <a:r>
              <a:rPr lang="ja-JP" altLang="en-US" dirty="0"/>
              <a:t>価格（他社製品の</a:t>
            </a:r>
            <a:r>
              <a:rPr lang="en-US" altLang="ja-JP" dirty="0"/>
              <a:t>3</a:t>
            </a:r>
            <a:r>
              <a:rPr lang="ja-JP" altLang="en-US" dirty="0"/>
              <a:t>分の</a:t>
            </a:r>
            <a:r>
              <a:rPr lang="en-US" altLang="ja-JP" dirty="0"/>
              <a:t>1</a:t>
            </a:r>
            <a:r>
              <a:rPr lang="ja-JP" altLang="en-US" dirty="0"/>
              <a:t>）、</a:t>
            </a:r>
            <a:r>
              <a:rPr lang="ja-JP" altLang="en-US" dirty="0">
                <a:solidFill>
                  <a:srgbClr val="FF0000"/>
                </a:solidFill>
              </a:rPr>
              <a:t>高</a:t>
            </a:r>
            <a:r>
              <a:rPr lang="ja-JP" altLang="en-US" dirty="0"/>
              <a:t>賃金（他社の</a:t>
            </a:r>
            <a:r>
              <a:rPr lang="en-US" altLang="ja-JP" dirty="0"/>
              <a:t>2</a:t>
            </a:r>
            <a:r>
              <a:rPr lang="ja-JP" altLang="en-US" dirty="0"/>
              <a:t>倍）</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zh-TW" altLang="en-US"/>
              <a:t>伝統的管理論、人間関係論、行動科学</a:t>
            </a:r>
            <a:endParaRPr lang="en-US" altLang="ja-JP" dirty="0"/>
          </a:p>
        </p:txBody>
      </p:sp>
      <p:sp>
        <p:nvSpPr>
          <p:cNvPr id="6" name="スライド番号プレースホルダ 5"/>
          <p:cNvSpPr>
            <a:spLocks noGrp="1"/>
          </p:cNvSpPr>
          <p:nvPr>
            <p:ph type="sldNum" sz="quarter" idx="12"/>
          </p:nvPr>
        </p:nvSpPr>
        <p:spPr/>
        <p:txBody>
          <a:bodyPr/>
          <a:lstStyle/>
          <a:p>
            <a:pPr>
              <a:defRPr/>
            </a:pPr>
            <a:fld id="{2B5AD29C-4AF9-4E98-B618-376183850B7F}" type="slidenum">
              <a:rPr lang="en-US" altLang="ja-JP"/>
              <a:pPr>
                <a:defRPr/>
              </a:pPr>
              <a:t>5</a:t>
            </a:fld>
            <a:endParaRPr lang="en-US" altLang="ja-JP" dirty="0"/>
          </a:p>
        </p:txBody>
      </p:sp>
      <p:sp>
        <p:nvSpPr>
          <p:cNvPr id="6148" name="Rectangle 2"/>
          <p:cNvSpPr>
            <a:spLocks noGrp="1" noChangeArrowheads="1"/>
          </p:cNvSpPr>
          <p:nvPr>
            <p:ph type="title"/>
          </p:nvPr>
        </p:nvSpPr>
        <p:spPr>
          <a:xfrm>
            <a:off x="569913" y="292654"/>
            <a:ext cx="8229600" cy="1252538"/>
          </a:xfrm>
        </p:spPr>
        <p:txBody>
          <a:bodyPr/>
          <a:lstStyle/>
          <a:p>
            <a:pPr eaLnBrk="1" hangingPunct="1"/>
            <a:r>
              <a:rPr lang="ja-JP" altLang="en-US" sz="4400" dirty="0"/>
              <a:t>１．伝統的管理論</a:t>
            </a:r>
            <a:r>
              <a:rPr lang="en-US" altLang="ja-JP" sz="4400" dirty="0"/>
              <a:t>-3</a:t>
            </a:r>
            <a:endParaRPr lang="ja-JP" altLang="en-US" sz="4400" dirty="0"/>
          </a:p>
        </p:txBody>
      </p:sp>
      <p:sp>
        <p:nvSpPr>
          <p:cNvPr id="4101" name="Rectangle 3"/>
          <p:cNvSpPr>
            <a:spLocks noGrp="1" noChangeArrowheads="1"/>
          </p:cNvSpPr>
          <p:nvPr>
            <p:ph type="body" idx="1"/>
          </p:nvPr>
        </p:nvSpPr>
        <p:spPr>
          <a:xfrm>
            <a:off x="320398" y="1264767"/>
            <a:ext cx="8810625" cy="5285117"/>
          </a:xfrm>
        </p:spPr>
        <p:txBody>
          <a:bodyPr/>
          <a:lstStyle/>
          <a:p>
            <a:pPr eaLnBrk="1" hangingPunct="1">
              <a:spcBef>
                <a:spcPts val="500"/>
              </a:spcBef>
            </a:pPr>
            <a:r>
              <a:rPr lang="en-US" altLang="ja-JP" sz="2800" dirty="0"/>
              <a:t>(3)</a:t>
            </a:r>
            <a:r>
              <a:rPr lang="ja-JP" altLang="en-US" sz="2800" dirty="0"/>
              <a:t>　ファヨールの管理過程論</a:t>
            </a:r>
            <a:endParaRPr lang="en-US" altLang="ja-JP" sz="2800" dirty="0"/>
          </a:p>
          <a:p>
            <a:pPr lvl="1" eaLnBrk="1" hangingPunct="1">
              <a:spcBef>
                <a:spcPts val="500"/>
              </a:spcBef>
            </a:pPr>
            <a:r>
              <a:rPr lang="ja-JP" altLang="en-US" sz="2000" dirty="0"/>
              <a:t>ファヨール：フランスの炭鉱会社の経営者</a:t>
            </a:r>
            <a:endParaRPr lang="en-US" altLang="ja-JP" sz="2000" dirty="0"/>
          </a:p>
          <a:p>
            <a:pPr lvl="1" eaLnBrk="1" hangingPunct="1">
              <a:spcBef>
                <a:spcPts val="500"/>
              </a:spcBef>
            </a:pPr>
            <a:r>
              <a:rPr lang="ja-JP" altLang="en-US" sz="2000" dirty="0"/>
              <a:t>上級</a:t>
            </a:r>
            <a:r>
              <a:rPr lang="ja-JP" altLang="en-US" sz="2000" dirty="0">
                <a:solidFill>
                  <a:srgbClr val="FF0000"/>
                </a:solidFill>
              </a:rPr>
              <a:t>管理者</a:t>
            </a:r>
            <a:r>
              <a:rPr lang="ja-JP" altLang="en-US" sz="2000" dirty="0"/>
              <a:t>の管理活動の向上（</a:t>
            </a:r>
            <a:r>
              <a:rPr lang="en-US" altLang="ja-JP" sz="2000" dirty="0"/>
              <a:t>1917</a:t>
            </a:r>
            <a:r>
              <a:rPr lang="ja-JP" altLang="en-US" sz="2000" dirty="0"/>
              <a:t>年）</a:t>
            </a:r>
            <a:endParaRPr lang="en-US" altLang="ja-JP" sz="2000" dirty="0"/>
          </a:p>
          <a:p>
            <a:pPr lvl="1" eaLnBrk="1" hangingPunct="1">
              <a:spcBef>
                <a:spcPts val="500"/>
              </a:spcBef>
            </a:pPr>
            <a:r>
              <a:rPr lang="ja-JP" altLang="en-US" sz="2000" dirty="0"/>
              <a:t>企業経営の</a:t>
            </a:r>
            <a:r>
              <a:rPr lang="en-US" altLang="ja-JP" sz="2000" dirty="0"/>
              <a:t>6</a:t>
            </a:r>
            <a:r>
              <a:rPr lang="ja-JP" altLang="en-US" sz="2000" dirty="0"/>
              <a:t>活動（技術</a:t>
            </a:r>
            <a:r>
              <a:rPr lang="en-US" altLang="ja-JP" sz="2000" dirty="0"/>
              <a:t>､</a:t>
            </a:r>
            <a:r>
              <a:rPr lang="ja-JP" altLang="en-US" sz="2000" dirty="0"/>
              <a:t>営業</a:t>
            </a:r>
            <a:r>
              <a:rPr lang="en-US" altLang="ja-JP" sz="2000" dirty="0"/>
              <a:t>､</a:t>
            </a:r>
            <a:r>
              <a:rPr lang="ja-JP" altLang="en-US" sz="2000" dirty="0"/>
              <a:t>財務</a:t>
            </a:r>
            <a:r>
              <a:rPr lang="en-US" altLang="ja-JP" sz="2000" dirty="0"/>
              <a:t>､</a:t>
            </a:r>
            <a:r>
              <a:rPr lang="ja-JP" altLang="en-US" sz="2000" dirty="0"/>
              <a:t>保全（人事</a:t>
            </a:r>
            <a:r>
              <a:rPr lang="en-US" altLang="ja-JP" sz="2000" dirty="0"/>
              <a:t>､</a:t>
            </a:r>
            <a:r>
              <a:rPr lang="ja-JP" altLang="en-US" sz="2000" dirty="0"/>
              <a:t>設備維持）</a:t>
            </a:r>
            <a:r>
              <a:rPr lang="en-US" altLang="ja-JP" sz="2000" dirty="0"/>
              <a:t>､</a:t>
            </a:r>
            <a:r>
              <a:rPr lang="ja-JP" altLang="en-US" sz="2000" dirty="0"/>
              <a:t>会計、</a:t>
            </a:r>
            <a:r>
              <a:rPr lang="ja-JP" altLang="en-US" sz="2000" dirty="0">
                <a:solidFill>
                  <a:srgbClr val="FF0000"/>
                </a:solidFill>
              </a:rPr>
              <a:t>管理</a:t>
            </a:r>
            <a:r>
              <a:rPr lang="ja-JP" altLang="en-US" sz="2000" dirty="0"/>
              <a:t>）</a:t>
            </a:r>
            <a:br>
              <a:rPr lang="en-US" altLang="ja-JP" sz="2000" dirty="0"/>
            </a:br>
            <a:r>
              <a:rPr lang="ja-JP" altLang="en-US" sz="2000" dirty="0"/>
              <a:t>のうち、</a:t>
            </a:r>
            <a:r>
              <a:rPr lang="ja-JP" altLang="en-US" sz="2000" dirty="0">
                <a:solidFill>
                  <a:srgbClr val="FF0000"/>
                </a:solidFill>
              </a:rPr>
              <a:t>管理</a:t>
            </a:r>
            <a:r>
              <a:rPr lang="ja-JP" altLang="en-US" sz="2000" dirty="0"/>
              <a:t>活動の重要性が認識不足</a:t>
            </a:r>
            <a:endParaRPr lang="en-US" altLang="ja-JP" sz="2000" dirty="0"/>
          </a:p>
          <a:p>
            <a:pPr lvl="1" eaLnBrk="1" hangingPunct="1">
              <a:spcBef>
                <a:spcPts val="500"/>
              </a:spcBef>
            </a:pPr>
            <a:r>
              <a:rPr lang="ja-JP" altLang="en-US" sz="2000" dirty="0"/>
              <a:t>管理活動：次の５つの機能で構成</a:t>
            </a:r>
            <a:endParaRPr lang="en-US" altLang="ja-JP" sz="2000" dirty="0"/>
          </a:p>
          <a:p>
            <a:pPr lvl="2" eaLnBrk="1" hangingPunct="1">
              <a:spcBef>
                <a:spcPts val="500"/>
              </a:spcBef>
            </a:pPr>
            <a:r>
              <a:rPr lang="ja-JP" altLang="en-US" sz="1800" dirty="0"/>
              <a:t>計画：</a:t>
            </a:r>
            <a:r>
              <a:rPr lang="ja-JP" altLang="en-US" sz="1800" dirty="0">
                <a:solidFill>
                  <a:srgbClr val="FF0000"/>
                </a:solidFill>
              </a:rPr>
              <a:t>将来</a:t>
            </a:r>
            <a:r>
              <a:rPr lang="ja-JP" altLang="en-US" sz="1800" dirty="0"/>
              <a:t>すべき活動を予定</a:t>
            </a:r>
            <a:endParaRPr lang="en-US" altLang="ja-JP" sz="1800" dirty="0"/>
          </a:p>
          <a:p>
            <a:pPr lvl="2" eaLnBrk="1" hangingPunct="1">
              <a:spcBef>
                <a:spcPts val="500"/>
              </a:spcBef>
            </a:pPr>
            <a:r>
              <a:rPr lang="ja-JP" altLang="en-US" sz="1800" dirty="0"/>
              <a:t>組織：計画</a:t>
            </a:r>
            <a:r>
              <a:rPr lang="ja-JP" altLang="en-US" sz="1800" dirty="0">
                <a:solidFill>
                  <a:srgbClr val="FF0000"/>
                </a:solidFill>
              </a:rPr>
              <a:t>実行</a:t>
            </a:r>
            <a:r>
              <a:rPr lang="ja-JP" altLang="en-US" sz="1800" dirty="0"/>
              <a:t>のための資金と人員を集め、部門化し配置</a:t>
            </a:r>
            <a:endParaRPr lang="en-US" altLang="ja-JP" sz="1800" dirty="0"/>
          </a:p>
          <a:p>
            <a:pPr lvl="2" eaLnBrk="1" hangingPunct="1">
              <a:spcBef>
                <a:spcPts val="500"/>
              </a:spcBef>
            </a:pPr>
            <a:r>
              <a:rPr lang="ja-JP" altLang="en-US" sz="1800" dirty="0"/>
              <a:t>命令：なすべきことを</a:t>
            </a:r>
            <a:r>
              <a:rPr lang="ja-JP" altLang="en-US" sz="1800" dirty="0">
                <a:solidFill>
                  <a:srgbClr val="FF0000"/>
                </a:solidFill>
              </a:rPr>
              <a:t>指示</a:t>
            </a:r>
            <a:endParaRPr lang="en-US" altLang="ja-JP" sz="1800" dirty="0">
              <a:solidFill>
                <a:srgbClr val="FF0000"/>
              </a:solidFill>
            </a:endParaRPr>
          </a:p>
          <a:p>
            <a:pPr lvl="2" eaLnBrk="1" hangingPunct="1">
              <a:spcBef>
                <a:spcPts val="500"/>
              </a:spcBef>
            </a:pPr>
            <a:r>
              <a:rPr lang="ja-JP" altLang="en-US" sz="1800" dirty="0"/>
              <a:t>調整：</a:t>
            </a:r>
            <a:r>
              <a:rPr lang="ja-JP" altLang="en-US" sz="1800" dirty="0">
                <a:solidFill>
                  <a:srgbClr val="FF0000"/>
                </a:solidFill>
              </a:rPr>
              <a:t>分業</a:t>
            </a:r>
            <a:r>
              <a:rPr lang="ja-JP" altLang="en-US" sz="1800" dirty="0"/>
              <a:t>の活動の</a:t>
            </a:r>
            <a:r>
              <a:rPr lang="ja-JP" altLang="en-US" sz="1800" dirty="0">
                <a:solidFill>
                  <a:srgbClr val="FF0000"/>
                </a:solidFill>
              </a:rPr>
              <a:t>整合</a:t>
            </a:r>
            <a:r>
              <a:rPr lang="ja-JP" altLang="en-US" sz="1800" dirty="0"/>
              <a:t>をとる</a:t>
            </a:r>
            <a:endParaRPr lang="en-US" altLang="ja-JP" sz="1800" dirty="0"/>
          </a:p>
          <a:p>
            <a:pPr lvl="2" eaLnBrk="1" hangingPunct="1">
              <a:spcBef>
                <a:spcPts val="500"/>
              </a:spcBef>
            </a:pPr>
            <a:r>
              <a:rPr lang="ja-JP" altLang="en-US" sz="1800" dirty="0"/>
              <a:t>統制：活動結果の</a:t>
            </a:r>
            <a:r>
              <a:rPr lang="ja-JP" altLang="en-US" sz="1800" dirty="0">
                <a:solidFill>
                  <a:srgbClr val="FF0000"/>
                </a:solidFill>
              </a:rPr>
              <a:t>評価</a:t>
            </a:r>
            <a:r>
              <a:rPr lang="ja-JP" altLang="en-US" sz="1800" dirty="0"/>
              <a:t>と</a:t>
            </a:r>
            <a:r>
              <a:rPr lang="ja-JP" altLang="en-US" sz="1800" dirty="0">
                <a:solidFill>
                  <a:srgbClr val="FF0000"/>
                </a:solidFill>
              </a:rPr>
              <a:t>分析</a:t>
            </a:r>
            <a:endParaRPr lang="en-US" altLang="ja-JP" sz="1800" dirty="0">
              <a:solidFill>
                <a:srgbClr val="FF0000"/>
              </a:solidFill>
            </a:endParaRPr>
          </a:p>
          <a:p>
            <a:pPr lvl="1" eaLnBrk="1" hangingPunct="1">
              <a:spcBef>
                <a:spcPts val="500"/>
              </a:spcBef>
            </a:pPr>
            <a:r>
              <a:rPr lang="ja-JP" altLang="en-US" sz="2000" dirty="0"/>
              <a:t>ポイント</a:t>
            </a:r>
            <a:endParaRPr lang="en-US" altLang="ja-JP" sz="2000" dirty="0"/>
          </a:p>
          <a:p>
            <a:pPr lvl="2" eaLnBrk="1" hangingPunct="1">
              <a:spcBef>
                <a:spcPts val="500"/>
              </a:spcBef>
            </a:pPr>
            <a:r>
              <a:rPr lang="ja-JP" altLang="en-US" sz="1800" dirty="0">
                <a:solidFill>
                  <a:srgbClr val="FF0000"/>
                </a:solidFill>
              </a:rPr>
              <a:t>分業</a:t>
            </a:r>
            <a:r>
              <a:rPr lang="ja-JP" altLang="en-US" sz="1800" dirty="0"/>
              <a:t>による職務の</a:t>
            </a:r>
            <a:r>
              <a:rPr lang="ja-JP" altLang="en-US" sz="1800" dirty="0">
                <a:solidFill>
                  <a:srgbClr val="FF0000"/>
                </a:solidFill>
              </a:rPr>
              <a:t>専門</a:t>
            </a:r>
            <a:r>
              <a:rPr lang="ja-JP" altLang="en-US" sz="1800" dirty="0"/>
              <a:t>化の推進</a:t>
            </a:r>
            <a:endParaRPr lang="en-US" altLang="ja-JP" sz="1800" dirty="0"/>
          </a:p>
          <a:p>
            <a:pPr lvl="2" eaLnBrk="1" hangingPunct="1">
              <a:spcBef>
                <a:spcPts val="500"/>
              </a:spcBef>
            </a:pPr>
            <a:r>
              <a:rPr lang="ja-JP" altLang="en-US" sz="1800" dirty="0"/>
              <a:t>権限と責任の対応と</a:t>
            </a:r>
            <a:r>
              <a:rPr lang="ja-JP" altLang="en-US" sz="1800" dirty="0">
                <a:solidFill>
                  <a:srgbClr val="FF0000"/>
                </a:solidFill>
              </a:rPr>
              <a:t>命令</a:t>
            </a:r>
            <a:r>
              <a:rPr lang="ja-JP" altLang="en-US" sz="1800" dirty="0"/>
              <a:t>系統の一元化</a:t>
            </a:r>
            <a:endParaRPr lang="en-US" altLang="ja-JP" sz="18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zh-TW" altLang="en-US"/>
              <a:t>伝統的管理論、人間関係論、行動科学</a:t>
            </a:r>
            <a:endParaRPr lang="en-US" altLang="ja-JP" dirty="0"/>
          </a:p>
        </p:txBody>
      </p:sp>
      <p:sp>
        <p:nvSpPr>
          <p:cNvPr id="6" name="スライド番号プレースホルダ 5"/>
          <p:cNvSpPr>
            <a:spLocks noGrp="1"/>
          </p:cNvSpPr>
          <p:nvPr>
            <p:ph type="sldNum" sz="quarter" idx="12"/>
          </p:nvPr>
        </p:nvSpPr>
        <p:spPr/>
        <p:txBody>
          <a:bodyPr/>
          <a:lstStyle/>
          <a:p>
            <a:pPr>
              <a:defRPr/>
            </a:pPr>
            <a:fld id="{A3116AA8-B157-4404-ACED-EF65FD9A7907}" type="slidenum">
              <a:rPr lang="en-US" altLang="ja-JP"/>
              <a:pPr>
                <a:defRPr/>
              </a:pPr>
              <a:t>6</a:t>
            </a:fld>
            <a:endParaRPr lang="en-US" altLang="ja-JP" dirty="0"/>
          </a:p>
        </p:txBody>
      </p:sp>
      <p:sp>
        <p:nvSpPr>
          <p:cNvPr id="7172" name="Rectangle 2"/>
          <p:cNvSpPr>
            <a:spLocks noGrp="1" noChangeArrowheads="1"/>
          </p:cNvSpPr>
          <p:nvPr>
            <p:ph type="title"/>
          </p:nvPr>
        </p:nvSpPr>
        <p:spPr>
          <a:xfrm>
            <a:off x="569913" y="233020"/>
            <a:ext cx="8229600" cy="1252538"/>
          </a:xfrm>
        </p:spPr>
        <p:txBody>
          <a:bodyPr/>
          <a:lstStyle/>
          <a:p>
            <a:pPr eaLnBrk="1" hangingPunct="1"/>
            <a:r>
              <a:rPr lang="ja-JP" altLang="en-US" dirty="0"/>
              <a:t>２</a:t>
            </a:r>
            <a:r>
              <a:rPr lang="ja-JP" altLang="en-US" sz="4400" dirty="0"/>
              <a:t>．人間関係論</a:t>
            </a:r>
            <a:r>
              <a:rPr lang="en-US" altLang="ja-JP" sz="4400" dirty="0"/>
              <a:t>-</a:t>
            </a:r>
            <a:r>
              <a:rPr lang="ja-JP" altLang="en-US" sz="4400" dirty="0"/>
              <a:t>１</a:t>
            </a:r>
          </a:p>
        </p:txBody>
      </p:sp>
      <p:sp>
        <p:nvSpPr>
          <p:cNvPr id="4101" name="Rectangle 3"/>
          <p:cNvSpPr>
            <a:spLocks noGrp="1" noChangeArrowheads="1"/>
          </p:cNvSpPr>
          <p:nvPr>
            <p:ph type="body" idx="1"/>
          </p:nvPr>
        </p:nvSpPr>
        <p:spPr>
          <a:xfrm>
            <a:off x="357809" y="1053004"/>
            <a:ext cx="8776666" cy="5347795"/>
          </a:xfrm>
        </p:spPr>
        <p:txBody>
          <a:bodyPr/>
          <a:lstStyle/>
          <a:p>
            <a:pPr eaLnBrk="1" hangingPunct="1">
              <a:spcBef>
                <a:spcPts val="500"/>
              </a:spcBef>
            </a:pPr>
            <a:r>
              <a:rPr lang="en-US" altLang="ja-JP" sz="2800" dirty="0"/>
              <a:t>(1)</a:t>
            </a:r>
            <a:r>
              <a:rPr lang="ja-JP" altLang="en-US" sz="2800" dirty="0"/>
              <a:t>　</a:t>
            </a:r>
            <a:r>
              <a:rPr lang="ja-JP" altLang="en-US" dirty="0"/>
              <a:t>人間関係論</a:t>
            </a:r>
            <a:r>
              <a:rPr lang="ja-JP" altLang="en-US" sz="2800" dirty="0"/>
              <a:t>誕生の背景</a:t>
            </a:r>
            <a:endParaRPr lang="en-US" altLang="ja-JP" sz="2800" dirty="0"/>
          </a:p>
          <a:p>
            <a:pPr lvl="1" eaLnBrk="1" hangingPunct="1">
              <a:spcBef>
                <a:spcPts val="500"/>
              </a:spcBef>
            </a:pPr>
            <a:r>
              <a:rPr lang="ja-JP" altLang="en-US" sz="2400" dirty="0"/>
              <a:t>フォード・システムの</a:t>
            </a:r>
            <a:r>
              <a:rPr lang="ja-JP" altLang="en-US" sz="2400" dirty="0">
                <a:solidFill>
                  <a:srgbClr val="FF0000"/>
                </a:solidFill>
              </a:rPr>
              <a:t>大量生産</a:t>
            </a:r>
            <a:r>
              <a:rPr lang="ja-JP" altLang="en-US" sz="2400" dirty="0"/>
              <a:t>･大量</a:t>
            </a:r>
            <a:r>
              <a:rPr lang="ja-JP" altLang="en-US" sz="2400" dirty="0">
                <a:solidFill>
                  <a:srgbClr val="FF0000"/>
                </a:solidFill>
              </a:rPr>
              <a:t>消費</a:t>
            </a:r>
            <a:r>
              <a:rPr lang="ja-JP" altLang="en-US" sz="2400" dirty="0"/>
              <a:t>の問題</a:t>
            </a:r>
            <a:endParaRPr lang="en-US" altLang="ja-JP" sz="2400" dirty="0"/>
          </a:p>
          <a:p>
            <a:pPr lvl="2" eaLnBrk="1" hangingPunct="1">
              <a:spcBef>
                <a:spcPts val="500"/>
              </a:spcBef>
            </a:pPr>
            <a:r>
              <a:rPr lang="ja-JP" altLang="en-US" sz="2000" dirty="0"/>
              <a:t>労働の</a:t>
            </a:r>
            <a:r>
              <a:rPr lang="ja-JP" altLang="en-US" sz="2000" dirty="0">
                <a:solidFill>
                  <a:srgbClr val="FF0000"/>
                </a:solidFill>
              </a:rPr>
              <a:t>細分</a:t>
            </a:r>
            <a:r>
              <a:rPr lang="ja-JP" altLang="en-US" sz="2000" dirty="0"/>
              <a:t>化と</a:t>
            </a:r>
            <a:r>
              <a:rPr lang="ja-JP" altLang="en-US" sz="2000" dirty="0">
                <a:solidFill>
                  <a:srgbClr val="FF0000"/>
                </a:solidFill>
              </a:rPr>
              <a:t>単純</a:t>
            </a:r>
            <a:r>
              <a:rPr lang="ja-JP" altLang="en-US" sz="2000" dirty="0"/>
              <a:t>化による人間性の</a:t>
            </a:r>
            <a:r>
              <a:rPr lang="ja-JP" altLang="en-US" sz="2000" dirty="0">
                <a:solidFill>
                  <a:srgbClr val="FF0000"/>
                </a:solidFill>
              </a:rPr>
              <a:t>疎外</a:t>
            </a:r>
            <a:endParaRPr lang="en-US" altLang="ja-JP" sz="2000" dirty="0">
              <a:solidFill>
                <a:srgbClr val="FF0000"/>
              </a:solidFill>
            </a:endParaRPr>
          </a:p>
          <a:p>
            <a:pPr eaLnBrk="1" hangingPunct="1">
              <a:spcBef>
                <a:spcPts val="500"/>
              </a:spcBef>
            </a:pPr>
            <a:r>
              <a:rPr lang="en-US" altLang="ja-JP" sz="2800" dirty="0"/>
              <a:t>(2)</a:t>
            </a:r>
            <a:r>
              <a:rPr lang="ja-JP" altLang="en-US" sz="2800" dirty="0"/>
              <a:t>　ホーソン工場の実験</a:t>
            </a:r>
            <a:endParaRPr lang="en-US" altLang="ja-JP" sz="2800" dirty="0"/>
          </a:p>
          <a:p>
            <a:pPr lvl="1" eaLnBrk="1" hangingPunct="1">
              <a:spcBef>
                <a:spcPts val="500"/>
              </a:spcBef>
            </a:pPr>
            <a:r>
              <a:rPr lang="ja-JP" altLang="en-US" sz="2400" dirty="0"/>
              <a:t>ｳｪｽﾀﾝ･ｴﾚｸﾄﾘｯｸの</a:t>
            </a:r>
            <a:r>
              <a:rPr lang="ja-JP" altLang="en-US" dirty="0"/>
              <a:t>ホーソン</a:t>
            </a:r>
            <a:r>
              <a:rPr lang="ja-JP" altLang="en-US" sz="2400" dirty="0"/>
              <a:t>工場における数々の実験</a:t>
            </a:r>
            <a:endParaRPr lang="en-US" altLang="ja-JP" sz="2400" dirty="0"/>
          </a:p>
          <a:p>
            <a:pPr lvl="2" eaLnBrk="1" hangingPunct="1">
              <a:spcBef>
                <a:spcPts val="500"/>
              </a:spcBef>
            </a:pPr>
            <a:r>
              <a:rPr lang="ja-JP" altLang="en-US" sz="2000" dirty="0"/>
              <a:t>レスリスバーガーとメイヨーが実施</a:t>
            </a:r>
            <a:endParaRPr lang="en-US" altLang="ja-JP" sz="2000" dirty="0"/>
          </a:p>
          <a:p>
            <a:pPr lvl="2" eaLnBrk="1" hangingPunct="1">
              <a:spcBef>
                <a:spcPts val="500"/>
              </a:spcBef>
            </a:pPr>
            <a:r>
              <a:rPr lang="ja-JP" altLang="en-US" sz="2000" dirty="0">
                <a:solidFill>
                  <a:srgbClr val="FF0000"/>
                </a:solidFill>
              </a:rPr>
              <a:t>照明</a:t>
            </a:r>
            <a:r>
              <a:rPr lang="ja-JP" altLang="en-US" sz="2000" dirty="0"/>
              <a:t>の明るさ、休憩制度、賃金制度と</a:t>
            </a:r>
            <a:r>
              <a:rPr lang="ja-JP" altLang="en-US" sz="2000" dirty="0">
                <a:solidFill>
                  <a:srgbClr val="FF0000"/>
                </a:solidFill>
              </a:rPr>
              <a:t>作業能率</a:t>
            </a:r>
            <a:r>
              <a:rPr lang="ja-JP" altLang="en-US" sz="2000" dirty="0"/>
              <a:t>の変化</a:t>
            </a:r>
            <a:endParaRPr lang="en-US" altLang="ja-JP" sz="2000" dirty="0"/>
          </a:p>
          <a:p>
            <a:pPr lvl="2" eaLnBrk="1" hangingPunct="1">
              <a:spcBef>
                <a:spcPts val="500"/>
              </a:spcBef>
            </a:pPr>
            <a:r>
              <a:rPr lang="ja-JP" altLang="en-US" sz="2000" dirty="0"/>
              <a:t>実験を続けるほど作業能率が</a:t>
            </a:r>
            <a:r>
              <a:rPr lang="ja-JP" altLang="en-US" sz="2000" dirty="0">
                <a:solidFill>
                  <a:srgbClr val="FF0000"/>
                </a:solidFill>
              </a:rPr>
              <a:t>向上</a:t>
            </a:r>
            <a:endParaRPr lang="en-US" altLang="ja-JP" sz="2000" dirty="0">
              <a:solidFill>
                <a:srgbClr val="FF0000"/>
              </a:solidFill>
            </a:endParaRPr>
          </a:p>
          <a:p>
            <a:pPr lvl="1" eaLnBrk="1" hangingPunct="1">
              <a:spcBef>
                <a:spcPts val="500"/>
              </a:spcBef>
            </a:pPr>
            <a:r>
              <a:rPr lang="ja-JP" altLang="en-US" sz="2400" dirty="0"/>
              <a:t>実験の評価</a:t>
            </a:r>
            <a:endParaRPr lang="en-US" altLang="ja-JP" sz="2400" dirty="0"/>
          </a:p>
          <a:p>
            <a:pPr lvl="2" eaLnBrk="1" hangingPunct="1">
              <a:spcBef>
                <a:spcPts val="500"/>
              </a:spcBef>
            </a:pPr>
            <a:r>
              <a:rPr lang="ja-JP" altLang="en-US" sz="2000" dirty="0"/>
              <a:t>①　集団内に</a:t>
            </a:r>
            <a:r>
              <a:rPr lang="ja-JP" altLang="en-US" sz="2000" dirty="0">
                <a:solidFill>
                  <a:srgbClr val="FF0000"/>
                </a:solidFill>
              </a:rPr>
              <a:t>非公式</a:t>
            </a:r>
            <a:r>
              <a:rPr lang="ja-JP" altLang="en-US" sz="2000" dirty="0"/>
              <a:t>組織（</a:t>
            </a:r>
            <a:r>
              <a:rPr lang="en-US" altLang="ja-JP" sz="2000" dirty="0"/>
              <a:t>=</a:t>
            </a:r>
            <a:r>
              <a:rPr lang="ja-JP" altLang="en-US" sz="2000" dirty="0"/>
              <a:t>インフォーマル組織）が発生</a:t>
            </a:r>
            <a:endParaRPr lang="en-US" altLang="ja-JP" sz="2000" dirty="0"/>
          </a:p>
          <a:p>
            <a:pPr lvl="2" eaLnBrk="1" hangingPunct="1">
              <a:spcBef>
                <a:spcPts val="500"/>
              </a:spcBef>
            </a:pPr>
            <a:r>
              <a:rPr lang="ja-JP" altLang="en-US" sz="2000" dirty="0"/>
              <a:t>②　非公式組織は人間としての</a:t>
            </a:r>
            <a:r>
              <a:rPr lang="ja-JP" altLang="en-US" sz="2000" dirty="0">
                <a:solidFill>
                  <a:srgbClr val="FF0000"/>
                </a:solidFill>
              </a:rPr>
              <a:t>感情</a:t>
            </a:r>
            <a:r>
              <a:rPr lang="ja-JP" altLang="en-US" sz="2000" dirty="0"/>
              <a:t>が優先⇒作業能率に影響</a:t>
            </a:r>
            <a:endParaRPr lang="en-US" altLang="ja-JP" sz="2000" dirty="0"/>
          </a:p>
          <a:p>
            <a:pPr lvl="2" eaLnBrk="1" hangingPunct="1">
              <a:spcBef>
                <a:spcPts val="500"/>
              </a:spcBef>
            </a:pPr>
            <a:r>
              <a:rPr lang="ja-JP" altLang="en-US" sz="2000" dirty="0"/>
              <a:t>③　管理者の能力</a:t>
            </a:r>
            <a:endParaRPr lang="en-US" altLang="ja-JP" sz="2000" dirty="0"/>
          </a:p>
          <a:p>
            <a:pPr lvl="3" eaLnBrk="1" hangingPunct="1">
              <a:spcBef>
                <a:spcPts val="500"/>
              </a:spcBef>
            </a:pPr>
            <a:r>
              <a:rPr lang="ja-JP" altLang="en-US" sz="1800" dirty="0"/>
              <a:t>部下の</a:t>
            </a:r>
            <a:r>
              <a:rPr lang="ja-JP" altLang="en-US" sz="1800" dirty="0">
                <a:solidFill>
                  <a:srgbClr val="FF0000"/>
                </a:solidFill>
              </a:rPr>
              <a:t>感情</a:t>
            </a:r>
            <a:r>
              <a:rPr lang="ja-JP" altLang="en-US" sz="1800" dirty="0"/>
              <a:t>面の洞察能力と部下との</a:t>
            </a:r>
            <a:r>
              <a:rPr lang="ja-JP" altLang="en-US" sz="1800" dirty="0">
                <a:solidFill>
                  <a:srgbClr val="FF0000"/>
                </a:solidFill>
              </a:rPr>
              <a:t>人間関係</a:t>
            </a:r>
            <a:r>
              <a:rPr lang="ja-JP" altLang="en-US" sz="1800" dirty="0"/>
              <a:t>を築く能力が必要</a:t>
            </a:r>
            <a:endParaRPr lang="en-US" altLang="ja-JP" sz="18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447261" y="402397"/>
            <a:ext cx="8229600" cy="1274763"/>
          </a:xfrm>
        </p:spPr>
        <p:txBody>
          <a:bodyPr/>
          <a:lstStyle/>
          <a:p>
            <a:pPr eaLnBrk="1" hangingPunct="1"/>
            <a:r>
              <a:rPr lang="ja-JP" altLang="en-US" dirty="0"/>
              <a:t>おわりに</a:t>
            </a:r>
            <a:r>
              <a:rPr lang="ja-JP" altLang="en-US" sz="4000" dirty="0"/>
              <a:t>（</a:t>
            </a:r>
            <a:r>
              <a:rPr lang="en-US" altLang="ja-JP" sz="4000" dirty="0"/>
              <a:t>5</a:t>
            </a:r>
            <a:r>
              <a:rPr lang="ja-JP" altLang="en-US" sz="4000" dirty="0"/>
              <a:t>月</a:t>
            </a:r>
            <a:r>
              <a:rPr lang="en-US" altLang="ja-JP" sz="4000" dirty="0"/>
              <a:t>23</a:t>
            </a:r>
            <a:r>
              <a:rPr lang="ja-JP" altLang="en-US" sz="4000" dirty="0"/>
              <a:t>日）</a:t>
            </a:r>
            <a:endParaRPr lang="ja-JP" altLang="en-US" dirty="0"/>
          </a:p>
        </p:txBody>
      </p:sp>
      <p:sp>
        <p:nvSpPr>
          <p:cNvPr id="8196" name="Rectangle 3"/>
          <p:cNvSpPr>
            <a:spLocks noGrp="1" noChangeArrowheads="1"/>
          </p:cNvSpPr>
          <p:nvPr>
            <p:ph idx="1"/>
          </p:nvPr>
        </p:nvSpPr>
        <p:spPr>
          <a:xfrm>
            <a:off x="687366" y="1163782"/>
            <a:ext cx="8326220" cy="5183043"/>
          </a:xfrm>
        </p:spPr>
        <p:txBody>
          <a:bodyPr/>
          <a:lstStyle/>
          <a:p>
            <a:pPr eaLnBrk="1" hangingPunct="1">
              <a:spcBef>
                <a:spcPts val="1200"/>
              </a:spcBef>
            </a:pPr>
            <a:r>
              <a:rPr lang="en-US" altLang="ja-JP" dirty="0">
                <a:solidFill>
                  <a:srgbClr val="0000FF"/>
                </a:solidFill>
              </a:rPr>
              <a:t>5</a:t>
            </a:r>
            <a:r>
              <a:rPr lang="ja-JP" altLang="en-US" dirty="0">
                <a:solidFill>
                  <a:srgbClr val="0000FF"/>
                </a:solidFill>
              </a:rPr>
              <a:t>月</a:t>
            </a:r>
            <a:r>
              <a:rPr lang="en-US" altLang="ja-JP" dirty="0">
                <a:solidFill>
                  <a:srgbClr val="0000FF"/>
                </a:solidFill>
              </a:rPr>
              <a:t>23</a:t>
            </a:r>
            <a:r>
              <a:rPr lang="ja-JP" altLang="en-US" dirty="0">
                <a:solidFill>
                  <a:srgbClr val="0000FF"/>
                </a:solidFill>
              </a:rPr>
              <a:t>日のオンライン授業はこれで終わりです</a:t>
            </a:r>
            <a:br>
              <a:rPr lang="en-US" altLang="ja-JP" dirty="0">
                <a:solidFill>
                  <a:srgbClr val="0000FF"/>
                </a:solidFill>
              </a:rPr>
            </a:br>
            <a:r>
              <a:rPr lang="ja-JP" altLang="en-US" dirty="0">
                <a:solidFill>
                  <a:srgbClr val="0000FF"/>
                </a:solidFill>
              </a:rPr>
              <a:t>⇒ たいへんおつかれさまでした</a:t>
            </a:r>
            <a:endParaRPr lang="en-US" altLang="ja-JP" dirty="0">
              <a:solidFill>
                <a:srgbClr val="0000FF"/>
              </a:solidFill>
            </a:endParaRPr>
          </a:p>
          <a:p>
            <a:pPr eaLnBrk="1" hangingPunct="1">
              <a:spcBef>
                <a:spcPts val="1200"/>
              </a:spcBef>
            </a:pPr>
            <a:r>
              <a:rPr lang="ja-JP" altLang="en-US" dirty="0">
                <a:solidFill>
                  <a:srgbClr val="0000FF"/>
                </a:solidFill>
              </a:rPr>
              <a:t>授業中のキーワード（学籍番号・氏名を含む）を必ずメールで</a:t>
            </a:r>
            <a:r>
              <a:rPr lang="ja-JP" altLang="en-US" dirty="0">
                <a:solidFill>
                  <a:srgbClr val="FF0000"/>
                </a:solidFill>
              </a:rPr>
              <a:t>本日（</a:t>
            </a:r>
            <a:r>
              <a:rPr lang="en-US" altLang="ja-JP" dirty="0">
                <a:solidFill>
                  <a:srgbClr val="FF0000"/>
                </a:solidFill>
              </a:rPr>
              <a:t>5</a:t>
            </a:r>
            <a:r>
              <a:rPr lang="ja-JP" altLang="en-US" dirty="0">
                <a:solidFill>
                  <a:srgbClr val="FF0000"/>
                </a:solidFill>
              </a:rPr>
              <a:t>月</a:t>
            </a:r>
            <a:r>
              <a:rPr lang="en-US" altLang="ja-JP" dirty="0">
                <a:solidFill>
                  <a:srgbClr val="FF0000"/>
                </a:solidFill>
              </a:rPr>
              <a:t>23</a:t>
            </a:r>
            <a:r>
              <a:rPr lang="ja-JP" altLang="en-US" dirty="0">
                <a:solidFill>
                  <a:srgbClr val="FF0000"/>
                </a:solidFill>
              </a:rPr>
              <a:t>日）中</a:t>
            </a:r>
            <a:r>
              <a:rPr lang="ja-JP" altLang="en-US" dirty="0">
                <a:solidFill>
                  <a:srgbClr val="0000FF"/>
                </a:solidFill>
              </a:rPr>
              <a:t>にお送りください</a:t>
            </a:r>
            <a:endParaRPr lang="en-US" altLang="ja-JP" dirty="0">
              <a:solidFill>
                <a:srgbClr val="0000FF"/>
              </a:solidFill>
            </a:endParaRPr>
          </a:p>
          <a:p>
            <a:pPr eaLnBrk="1" hangingPunct="1">
              <a:spcBef>
                <a:spcPts val="1200"/>
              </a:spcBef>
            </a:pPr>
            <a:r>
              <a:rPr lang="ja-JP" altLang="en-US" dirty="0">
                <a:solidFill>
                  <a:srgbClr val="0000FF"/>
                </a:solidFill>
              </a:rPr>
              <a:t>欠席者のキーワード：</a:t>
            </a:r>
            <a:r>
              <a:rPr lang="ja-JP" altLang="en-US" dirty="0">
                <a:solidFill>
                  <a:srgbClr val="FF0000"/>
                </a:solidFill>
              </a:rPr>
              <a:t>フォーソン実験</a:t>
            </a:r>
            <a:r>
              <a:rPr lang="ja-JP" altLang="en-US" dirty="0">
                <a:solidFill>
                  <a:srgbClr val="3333CC"/>
                </a:solidFill>
              </a:rPr>
              <a:t>（欠席者のみ）</a:t>
            </a:r>
            <a:endParaRPr lang="en-US" altLang="ja-JP" dirty="0">
              <a:solidFill>
                <a:srgbClr val="3333CC"/>
              </a:solidFill>
            </a:endParaRPr>
          </a:p>
          <a:p>
            <a:pPr eaLnBrk="1" hangingPunct="1">
              <a:spcBef>
                <a:spcPts val="1200"/>
              </a:spcBef>
            </a:pPr>
            <a:r>
              <a:rPr lang="ja-JP" altLang="en-US" dirty="0">
                <a:solidFill>
                  <a:srgbClr val="0000FF"/>
                </a:solidFill>
              </a:rPr>
              <a:t>次回は、</a:t>
            </a:r>
            <a:r>
              <a:rPr lang="en-US" altLang="ja-JP" dirty="0">
                <a:solidFill>
                  <a:srgbClr val="FF0000"/>
                </a:solidFill>
              </a:rPr>
              <a:t>6</a:t>
            </a:r>
            <a:r>
              <a:rPr lang="ja-JP" altLang="en-US" dirty="0">
                <a:solidFill>
                  <a:srgbClr val="FF0000"/>
                </a:solidFill>
              </a:rPr>
              <a:t>月</a:t>
            </a:r>
            <a:r>
              <a:rPr lang="en-US" altLang="ja-JP" dirty="0">
                <a:solidFill>
                  <a:srgbClr val="FF0000"/>
                </a:solidFill>
              </a:rPr>
              <a:t>6</a:t>
            </a:r>
            <a:r>
              <a:rPr lang="ja-JP" altLang="en-US" dirty="0">
                <a:solidFill>
                  <a:srgbClr val="FF0000"/>
                </a:solidFill>
              </a:rPr>
              <a:t>日</a:t>
            </a:r>
            <a:r>
              <a:rPr lang="ja-JP" altLang="en-US" dirty="0">
                <a:solidFill>
                  <a:srgbClr val="0000FF"/>
                </a:solidFill>
              </a:rPr>
              <a:t>（土）、</a:t>
            </a:r>
            <a:r>
              <a:rPr lang="en-US" altLang="ja-JP" dirty="0">
                <a:solidFill>
                  <a:srgbClr val="0000FF"/>
                </a:solidFill>
              </a:rPr>
              <a:t>9:20</a:t>
            </a:r>
            <a:r>
              <a:rPr lang="ja-JP" altLang="en-US" dirty="0">
                <a:solidFill>
                  <a:srgbClr val="0000FF"/>
                </a:solidFill>
              </a:rPr>
              <a:t>からです（開始は</a:t>
            </a:r>
            <a:r>
              <a:rPr lang="en-US" altLang="ja-JP" dirty="0">
                <a:solidFill>
                  <a:srgbClr val="0000FF"/>
                </a:solidFill>
              </a:rPr>
              <a:t>9:30</a:t>
            </a:r>
            <a:r>
              <a:rPr lang="ja-JP" altLang="en-US" dirty="0">
                <a:solidFill>
                  <a:srgbClr val="0000FF"/>
                </a:solidFill>
              </a:rPr>
              <a:t>）</a:t>
            </a:r>
            <a:endParaRPr lang="en-US" altLang="ja-JP" dirty="0">
              <a:solidFill>
                <a:srgbClr val="0000FF"/>
              </a:solidFill>
            </a:endParaRPr>
          </a:p>
          <a:p>
            <a:pPr eaLnBrk="1" hangingPunct="1">
              <a:spcBef>
                <a:spcPts val="1200"/>
              </a:spcBef>
            </a:pPr>
            <a:r>
              <a:rPr lang="ja-JP" altLang="en-US" dirty="0">
                <a:solidFill>
                  <a:srgbClr val="0000FF"/>
                </a:solidFill>
              </a:rPr>
              <a:t>以下が次回の</a:t>
            </a:r>
            <a:r>
              <a:rPr lang="en-US" altLang="ja-JP" dirty="0">
                <a:solidFill>
                  <a:srgbClr val="FF0000"/>
                </a:solidFill>
              </a:rPr>
              <a:t>URL</a:t>
            </a:r>
            <a:r>
              <a:rPr lang="ja-JP" altLang="en-US" dirty="0">
                <a:solidFill>
                  <a:srgbClr val="0000FF"/>
                </a:solidFill>
              </a:rPr>
              <a:t>ですので</a:t>
            </a:r>
            <a:r>
              <a:rPr lang="en-US" altLang="ja-JP" dirty="0">
                <a:solidFill>
                  <a:srgbClr val="0000FF"/>
                </a:solidFill>
              </a:rPr>
              <a:t>9:20</a:t>
            </a:r>
            <a:r>
              <a:rPr lang="ja-JP" altLang="en-US" dirty="0">
                <a:solidFill>
                  <a:srgbClr val="0000FF"/>
                </a:solidFill>
              </a:rPr>
              <a:t>になったら、下記</a:t>
            </a:r>
            <a:r>
              <a:rPr lang="en-US" altLang="ja-JP" dirty="0">
                <a:solidFill>
                  <a:srgbClr val="0000FF"/>
                </a:solidFill>
              </a:rPr>
              <a:t>URL</a:t>
            </a:r>
            <a:r>
              <a:rPr lang="ja-JP" altLang="en-US" dirty="0">
                <a:solidFill>
                  <a:srgbClr val="0000FF"/>
                </a:solidFill>
              </a:rPr>
              <a:t>をクリックして</a:t>
            </a:r>
            <a:r>
              <a:rPr lang="en-US" altLang="ja-JP" dirty="0" err="1">
                <a:solidFill>
                  <a:srgbClr val="0000FF"/>
                </a:solidFill>
              </a:rPr>
              <a:t>Webex</a:t>
            </a:r>
            <a:r>
              <a:rPr lang="ja-JP" altLang="en-US" dirty="0">
                <a:solidFill>
                  <a:srgbClr val="0000FF"/>
                </a:solidFill>
              </a:rPr>
              <a:t>に参加してください</a:t>
            </a:r>
            <a:endParaRPr lang="en-US" altLang="ja-JP" dirty="0">
              <a:solidFill>
                <a:srgbClr val="0000FF"/>
              </a:solidFill>
            </a:endParaRPr>
          </a:p>
          <a:p>
            <a:pPr eaLnBrk="1" hangingPunct="1">
              <a:spcBef>
                <a:spcPts val="1200"/>
              </a:spcBef>
            </a:pPr>
            <a:r>
              <a:rPr lang="en-US" altLang="ja-JP" dirty="0">
                <a:hlinkClick r:id="rId3"/>
              </a:rPr>
              <a:t>https://jiu.webex.com/jiu/j.php?MTID=m81de69922cf090818a9e9f14ec2746dd</a:t>
            </a:r>
            <a:endParaRPr lang="en-US" altLang="ja-JP" dirty="0">
              <a:solidFill>
                <a:srgbClr val="0000FF"/>
              </a:solidFill>
            </a:endParaRPr>
          </a:p>
        </p:txBody>
      </p:sp>
      <p:sp>
        <p:nvSpPr>
          <p:cNvPr id="7" name="スライド番号プレースホルダ 5"/>
          <p:cNvSpPr>
            <a:spLocks noGrp="1"/>
          </p:cNvSpPr>
          <p:nvPr>
            <p:ph type="sldNum" sz="quarter" idx="12"/>
          </p:nvPr>
        </p:nvSpPr>
        <p:spPr>
          <a:xfrm>
            <a:off x="8378825" y="6346825"/>
            <a:ext cx="649288" cy="457200"/>
          </a:xfrm>
        </p:spPr>
        <p:txBody>
          <a:bodyPr/>
          <a:lstStyle/>
          <a:p>
            <a:pPr>
              <a:defRPr/>
            </a:pPr>
            <a:fld id="{AF9E6787-51A1-483B-936E-8F5D8339E105}" type="slidenum">
              <a:rPr lang="en-US" altLang="ja-JP" smtClean="0">
                <a:latin typeface="+mn-ea"/>
                <a:ea typeface="+mn-ea"/>
              </a:rPr>
              <a:pPr>
                <a:defRPr/>
              </a:pPr>
              <a:t>7</a:t>
            </a:fld>
            <a:endParaRPr lang="en-US" altLang="ja-JP" dirty="0">
              <a:latin typeface="+mn-ea"/>
              <a:ea typeface="+mn-ea"/>
            </a:endParaRPr>
          </a:p>
        </p:txBody>
      </p:sp>
      <p:sp>
        <p:nvSpPr>
          <p:cNvPr id="5" name="日付プレースホルダ 4"/>
          <p:cNvSpPr>
            <a:spLocks noGrp="1"/>
          </p:cNvSpPr>
          <p:nvPr>
            <p:ph type="dt" sz="half" idx="10"/>
          </p:nvPr>
        </p:nvSpPr>
        <p:spPr>
          <a:xfrm>
            <a:off x="457200" y="6243638"/>
            <a:ext cx="2133600" cy="457200"/>
          </a:xfrm>
        </p:spPr>
        <p:txBody>
          <a:bodyPr/>
          <a:lstStyle/>
          <a:p>
            <a:pPr>
              <a:defRPr/>
            </a:pPr>
            <a:r>
              <a:rPr lang="ja-JP" altLang="en-US"/>
              <a:t>「マネジメント原理」</a:t>
            </a:r>
            <a:endParaRPr lang="en-US" altLang="ja-JP"/>
          </a:p>
        </p:txBody>
      </p:sp>
      <p:sp>
        <p:nvSpPr>
          <p:cNvPr id="6" name="フッター プレースホルダ 5"/>
          <p:cNvSpPr>
            <a:spLocks noGrp="1"/>
          </p:cNvSpPr>
          <p:nvPr>
            <p:ph type="ftr" sz="quarter" idx="11"/>
          </p:nvPr>
        </p:nvSpPr>
        <p:spPr>
          <a:xfrm>
            <a:off x="2594112" y="6248400"/>
            <a:ext cx="4640125" cy="457200"/>
          </a:xfrm>
        </p:spPr>
        <p:txBody>
          <a:bodyPr/>
          <a:lstStyle/>
          <a:p>
            <a:pPr>
              <a:defRPr/>
            </a:pPr>
            <a:r>
              <a:rPr lang="zh-TW" altLang="en-US"/>
              <a:t>伝統的管理論、人間関係論、行動科学</a:t>
            </a:r>
            <a:endParaRPr lang="en-US" altLang="ja-JP"/>
          </a:p>
        </p:txBody>
      </p:sp>
      <p:pic>
        <p:nvPicPr>
          <p:cNvPr id="8" name="Picture 2" descr="C:\Documents and Settings\toshihiko\Local Settings\Temporary Internet Files\Content.IE5\V96PQNOG\MC900286930[1].wmf">
            <a:extLst>
              <a:ext uri="{FF2B5EF4-FFF2-40B4-BE49-F238E27FC236}">
                <a16:creationId xmlns:a16="http://schemas.microsoft.com/office/drawing/2014/main" id="{9591CDD4-3B07-49DE-8A6F-88881B83C3B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35996" y="5821395"/>
            <a:ext cx="640865" cy="650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041570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fade">
                                      <p:cBhvr>
                                        <p:cTn id="7" dur="500"/>
                                        <p:tgtEl>
                                          <p:spTgt spid="81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6">
                                            <p:txEl>
                                              <p:pRg st="1" end="1"/>
                                            </p:txEl>
                                          </p:spTgt>
                                        </p:tgtEl>
                                        <p:attrNameLst>
                                          <p:attrName>style.visibility</p:attrName>
                                        </p:attrNameLst>
                                      </p:cBhvr>
                                      <p:to>
                                        <p:strVal val="visible"/>
                                      </p:to>
                                    </p:set>
                                    <p:animEffect transition="in" filter="fade">
                                      <p:cBhvr>
                                        <p:cTn id="12" dur="500"/>
                                        <p:tgtEl>
                                          <p:spTgt spid="819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6">
                                            <p:txEl>
                                              <p:pRg st="2" end="2"/>
                                            </p:txEl>
                                          </p:spTgt>
                                        </p:tgtEl>
                                        <p:attrNameLst>
                                          <p:attrName>style.visibility</p:attrName>
                                        </p:attrNameLst>
                                      </p:cBhvr>
                                      <p:to>
                                        <p:strVal val="visible"/>
                                      </p:to>
                                    </p:set>
                                    <p:animEffect transition="in" filter="fade">
                                      <p:cBhvr>
                                        <p:cTn id="17" dur="500"/>
                                        <p:tgtEl>
                                          <p:spTgt spid="819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6">
                                            <p:txEl>
                                              <p:pRg st="3" end="3"/>
                                            </p:txEl>
                                          </p:spTgt>
                                        </p:tgtEl>
                                        <p:attrNameLst>
                                          <p:attrName>style.visibility</p:attrName>
                                        </p:attrNameLst>
                                      </p:cBhvr>
                                      <p:to>
                                        <p:strVal val="visible"/>
                                      </p:to>
                                    </p:set>
                                    <p:animEffect transition="in" filter="fade">
                                      <p:cBhvr>
                                        <p:cTn id="22" dur="500"/>
                                        <p:tgtEl>
                                          <p:spTgt spid="819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6">
                                            <p:txEl>
                                              <p:pRg st="4" end="4"/>
                                            </p:txEl>
                                          </p:spTgt>
                                        </p:tgtEl>
                                        <p:attrNameLst>
                                          <p:attrName>style.visibility</p:attrName>
                                        </p:attrNameLst>
                                      </p:cBhvr>
                                      <p:to>
                                        <p:strVal val="visible"/>
                                      </p:to>
                                    </p:set>
                                    <p:animEffect transition="in" filter="fade">
                                      <p:cBhvr>
                                        <p:cTn id="27" dur="500"/>
                                        <p:tgtEl>
                                          <p:spTgt spid="819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196">
                                            <p:txEl>
                                              <p:pRg st="5" end="5"/>
                                            </p:txEl>
                                          </p:spTgt>
                                        </p:tgtEl>
                                        <p:attrNameLst>
                                          <p:attrName>style.visibility</p:attrName>
                                        </p:attrNameLst>
                                      </p:cBhvr>
                                      <p:to>
                                        <p:strVal val="visible"/>
                                      </p:to>
                                    </p:set>
                                    <p:animEffect transition="in" filter="fade">
                                      <p:cBhvr>
                                        <p:cTn id="32" dur="500"/>
                                        <p:tgtEl>
                                          <p:spTgt spid="819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zh-TW" altLang="en-US"/>
              <a:t>伝統的管理論、人間関係論、行動科学</a:t>
            </a:r>
            <a:endParaRPr lang="en-US" altLang="ja-JP" dirty="0"/>
          </a:p>
        </p:txBody>
      </p:sp>
      <p:sp>
        <p:nvSpPr>
          <p:cNvPr id="6" name="スライド番号プレースホルダ 5"/>
          <p:cNvSpPr>
            <a:spLocks noGrp="1"/>
          </p:cNvSpPr>
          <p:nvPr>
            <p:ph type="sldNum" sz="quarter" idx="12"/>
          </p:nvPr>
        </p:nvSpPr>
        <p:spPr/>
        <p:txBody>
          <a:bodyPr/>
          <a:lstStyle/>
          <a:p>
            <a:pPr>
              <a:defRPr/>
            </a:pPr>
            <a:fld id="{5555FDEB-3FA5-4193-ADB7-58C4742C4006}" type="slidenum">
              <a:rPr lang="en-US" altLang="ja-JP"/>
              <a:pPr>
                <a:defRPr/>
              </a:pPr>
              <a:t>8</a:t>
            </a:fld>
            <a:endParaRPr lang="en-US" altLang="ja-JP" dirty="0"/>
          </a:p>
        </p:txBody>
      </p:sp>
      <p:sp>
        <p:nvSpPr>
          <p:cNvPr id="8196" name="Rectangle 2"/>
          <p:cNvSpPr>
            <a:spLocks noGrp="1" noChangeArrowheads="1"/>
          </p:cNvSpPr>
          <p:nvPr>
            <p:ph type="title"/>
          </p:nvPr>
        </p:nvSpPr>
        <p:spPr>
          <a:xfrm>
            <a:off x="569913" y="322471"/>
            <a:ext cx="8229600" cy="1252538"/>
          </a:xfrm>
        </p:spPr>
        <p:txBody>
          <a:bodyPr/>
          <a:lstStyle/>
          <a:p>
            <a:pPr eaLnBrk="1" hangingPunct="1"/>
            <a:r>
              <a:rPr lang="ja-JP" altLang="en-US" dirty="0"/>
              <a:t>２．人間関係論</a:t>
            </a:r>
            <a:r>
              <a:rPr lang="en-US" altLang="ja-JP" sz="4400" dirty="0"/>
              <a:t>-2</a:t>
            </a:r>
            <a:endParaRPr lang="ja-JP" altLang="en-US" sz="4400" dirty="0"/>
          </a:p>
        </p:txBody>
      </p:sp>
      <p:sp>
        <p:nvSpPr>
          <p:cNvPr id="4101" name="Rectangle 3"/>
          <p:cNvSpPr>
            <a:spLocks noGrp="1" noChangeArrowheads="1"/>
          </p:cNvSpPr>
          <p:nvPr>
            <p:ph type="body" idx="1"/>
          </p:nvPr>
        </p:nvSpPr>
        <p:spPr>
          <a:xfrm>
            <a:off x="502418" y="1212574"/>
            <a:ext cx="8641582" cy="5257800"/>
          </a:xfrm>
        </p:spPr>
        <p:txBody>
          <a:bodyPr/>
          <a:lstStyle/>
          <a:p>
            <a:pPr eaLnBrk="1" hangingPunct="1">
              <a:spcBef>
                <a:spcPts val="500"/>
              </a:spcBef>
            </a:pPr>
            <a:r>
              <a:rPr lang="en-US" altLang="ja-JP" sz="2800" dirty="0"/>
              <a:t>(3)</a:t>
            </a:r>
            <a:r>
              <a:rPr lang="ja-JP" altLang="en-US" sz="2800" dirty="0"/>
              <a:t>　伝統的管理論との比較と具体的施策</a:t>
            </a:r>
            <a:endParaRPr lang="en-US" altLang="ja-JP" sz="2800" dirty="0"/>
          </a:p>
          <a:p>
            <a:pPr lvl="1" eaLnBrk="1" hangingPunct="1">
              <a:spcBef>
                <a:spcPts val="500"/>
              </a:spcBef>
            </a:pPr>
            <a:r>
              <a:rPr lang="ja-JP" altLang="en-US" sz="2400" dirty="0"/>
              <a:t>人間関係論の人間観</a:t>
            </a:r>
            <a:endParaRPr lang="en-US" altLang="ja-JP" sz="2400" dirty="0"/>
          </a:p>
          <a:p>
            <a:pPr lvl="2" eaLnBrk="1" hangingPunct="1">
              <a:spcBef>
                <a:spcPts val="500"/>
              </a:spcBef>
            </a:pPr>
            <a:r>
              <a:rPr lang="ja-JP" altLang="en-US" dirty="0"/>
              <a:t>伝統的管理論：</a:t>
            </a:r>
            <a:r>
              <a:rPr lang="ja-JP" altLang="en-US" dirty="0">
                <a:solidFill>
                  <a:srgbClr val="FF0000"/>
                </a:solidFill>
              </a:rPr>
              <a:t>経済</a:t>
            </a:r>
            <a:r>
              <a:rPr lang="ja-JP" altLang="en-US" dirty="0"/>
              <a:t>人</a:t>
            </a:r>
            <a:endParaRPr lang="en-US" altLang="ja-JP" dirty="0"/>
          </a:p>
          <a:p>
            <a:pPr lvl="2" eaLnBrk="1" hangingPunct="1">
              <a:spcBef>
                <a:spcPts val="500"/>
              </a:spcBef>
            </a:pPr>
            <a:r>
              <a:rPr lang="ja-JP" altLang="en-US" dirty="0"/>
              <a:t>人 間 関 係 論：</a:t>
            </a:r>
            <a:r>
              <a:rPr lang="ja-JP" altLang="en-US" dirty="0">
                <a:solidFill>
                  <a:srgbClr val="FF0000"/>
                </a:solidFill>
              </a:rPr>
              <a:t>社会</a:t>
            </a:r>
            <a:r>
              <a:rPr lang="ja-JP" altLang="en-US" dirty="0"/>
              <a:t>人</a:t>
            </a:r>
            <a:endParaRPr lang="en-US" altLang="ja-JP" dirty="0"/>
          </a:p>
          <a:p>
            <a:pPr lvl="1" eaLnBrk="1" hangingPunct="1">
              <a:spcBef>
                <a:spcPts val="500"/>
              </a:spcBef>
            </a:pPr>
            <a:r>
              <a:rPr lang="ja-JP" altLang="en-US" sz="2400" dirty="0"/>
              <a:t>個人と集団観</a:t>
            </a:r>
            <a:endParaRPr lang="en-US" altLang="ja-JP" sz="2400" dirty="0"/>
          </a:p>
          <a:p>
            <a:pPr lvl="2" eaLnBrk="1" hangingPunct="1">
              <a:spcBef>
                <a:spcPts val="500"/>
              </a:spcBef>
            </a:pPr>
            <a:r>
              <a:rPr lang="ja-JP" altLang="en-US" dirty="0"/>
              <a:t>人間は</a:t>
            </a:r>
            <a:r>
              <a:rPr lang="ja-JP" altLang="en-US" dirty="0">
                <a:solidFill>
                  <a:srgbClr val="FF0000"/>
                </a:solidFill>
              </a:rPr>
              <a:t>情緒</a:t>
            </a:r>
            <a:r>
              <a:rPr lang="ja-JP" altLang="en-US" dirty="0"/>
              <a:t>的で没論理的な行動をし、各個人は</a:t>
            </a:r>
            <a:r>
              <a:rPr lang="ja-JP" altLang="en-US" dirty="0">
                <a:solidFill>
                  <a:srgbClr val="FF0000"/>
                </a:solidFill>
              </a:rPr>
              <a:t>相互</a:t>
            </a:r>
            <a:r>
              <a:rPr lang="ja-JP" altLang="en-US" dirty="0"/>
              <a:t>に影響を</a:t>
            </a:r>
            <a:br>
              <a:rPr lang="en-US" altLang="ja-JP" dirty="0"/>
            </a:br>
            <a:r>
              <a:rPr lang="ja-JP" altLang="en-US" dirty="0"/>
              <a:t>及ぼし合い、</a:t>
            </a:r>
            <a:r>
              <a:rPr lang="ja-JP" altLang="en-US" dirty="0">
                <a:solidFill>
                  <a:srgbClr val="FF0000"/>
                </a:solidFill>
              </a:rPr>
              <a:t>集団</a:t>
            </a:r>
            <a:r>
              <a:rPr lang="ja-JP" altLang="en-US" dirty="0"/>
              <a:t>の</a:t>
            </a:r>
            <a:r>
              <a:rPr lang="ja-JP" altLang="en-US" dirty="0">
                <a:solidFill>
                  <a:srgbClr val="FF0000"/>
                </a:solidFill>
              </a:rPr>
              <a:t>規範</a:t>
            </a:r>
            <a:r>
              <a:rPr lang="ja-JP" altLang="en-US" dirty="0"/>
              <a:t>に基づいて行動する</a:t>
            </a:r>
            <a:endParaRPr lang="en-US" altLang="ja-JP" dirty="0"/>
          </a:p>
          <a:p>
            <a:pPr lvl="1" eaLnBrk="1" hangingPunct="1">
              <a:spcBef>
                <a:spcPts val="500"/>
              </a:spcBef>
            </a:pPr>
            <a:r>
              <a:rPr lang="ja-JP" altLang="en-US" sz="2400" dirty="0"/>
              <a:t>人間関係論の具体的施策</a:t>
            </a:r>
            <a:br>
              <a:rPr lang="en-US" altLang="ja-JP" sz="2400" dirty="0"/>
            </a:br>
            <a:r>
              <a:rPr lang="ja-JP" altLang="en-US" sz="2400" dirty="0"/>
              <a:t>　⇒</a:t>
            </a:r>
            <a:r>
              <a:rPr lang="ja-JP" altLang="en-US" sz="2400" dirty="0">
                <a:solidFill>
                  <a:srgbClr val="FF0000"/>
                </a:solidFill>
              </a:rPr>
              <a:t>インフォーマル</a:t>
            </a:r>
            <a:r>
              <a:rPr lang="ja-JP" altLang="en-US" sz="2400" dirty="0"/>
              <a:t>組織を</a:t>
            </a:r>
            <a:r>
              <a:rPr lang="ja-JP" altLang="en-US" sz="2400" dirty="0">
                <a:solidFill>
                  <a:srgbClr val="FF0000"/>
                </a:solidFill>
              </a:rPr>
              <a:t>尊重</a:t>
            </a:r>
            <a:r>
              <a:rPr lang="ja-JP" altLang="en-US" sz="2400" dirty="0"/>
              <a:t>した管理</a:t>
            </a:r>
            <a:endParaRPr lang="en-US" altLang="ja-JP" sz="2400" dirty="0"/>
          </a:p>
          <a:p>
            <a:pPr lvl="2" eaLnBrk="1" hangingPunct="1">
              <a:spcBef>
                <a:spcPts val="500"/>
              </a:spcBef>
            </a:pPr>
            <a:r>
              <a:rPr lang="ja-JP" altLang="en-US" dirty="0"/>
              <a:t>職場</a:t>
            </a:r>
            <a:r>
              <a:rPr lang="ja-JP" altLang="en-US" dirty="0">
                <a:solidFill>
                  <a:srgbClr val="FF0000"/>
                </a:solidFill>
              </a:rPr>
              <a:t>提案</a:t>
            </a:r>
            <a:r>
              <a:rPr lang="ja-JP" altLang="en-US" dirty="0"/>
              <a:t>制度</a:t>
            </a:r>
            <a:endParaRPr lang="en-US" altLang="ja-JP" dirty="0"/>
          </a:p>
          <a:p>
            <a:pPr lvl="2" eaLnBrk="1" hangingPunct="1">
              <a:spcBef>
                <a:spcPts val="500"/>
              </a:spcBef>
            </a:pPr>
            <a:r>
              <a:rPr lang="ja-JP" altLang="en-US" dirty="0"/>
              <a:t>職場</a:t>
            </a:r>
            <a:r>
              <a:rPr lang="ja-JP" altLang="en-US" dirty="0">
                <a:solidFill>
                  <a:srgbClr val="FF0000"/>
                </a:solidFill>
              </a:rPr>
              <a:t>懇談</a:t>
            </a:r>
            <a:r>
              <a:rPr lang="ja-JP" altLang="en-US" dirty="0"/>
              <a:t>会</a:t>
            </a:r>
            <a:endParaRPr lang="en-US" altLang="ja-JP" dirty="0"/>
          </a:p>
          <a:p>
            <a:pPr lvl="2" eaLnBrk="1" hangingPunct="1">
              <a:spcBef>
                <a:spcPts val="500"/>
              </a:spcBef>
            </a:pPr>
            <a:r>
              <a:rPr lang="ja-JP" altLang="en-US" dirty="0"/>
              <a:t>監督者教育（部下との</a:t>
            </a:r>
            <a:r>
              <a:rPr lang="ja-JP" altLang="en-US">
                <a:solidFill>
                  <a:srgbClr val="FF0000"/>
                </a:solidFill>
              </a:rPr>
              <a:t>人間関係</a:t>
            </a:r>
            <a:r>
              <a:rPr lang="ja-JP" altLang="en-US"/>
              <a:t>を</a:t>
            </a:r>
            <a:r>
              <a:rPr lang="ja-JP" altLang="en-US" dirty="0"/>
              <a:t>うまく取り扱う訓練）</a:t>
            </a:r>
            <a:endParaRPr lang="en-US" altLang="ja-JP" dirty="0"/>
          </a:p>
          <a:p>
            <a:pPr lvl="2" eaLnBrk="1" hangingPunct="1">
              <a:spcBef>
                <a:spcPts val="500"/>
              </a:spcBef>
            </a:pPr>
            <a:r>
              <a:rPr lang="ja-JP" altLang="en-US" dirty="0"/>
              <a:t>人事</a:t>
            </a:r>
            <a:r>
              <a:rPr lang="ja-JP" altLang="en-US" dirty="0">
                <a:solidFill>
                  <a:srgbClr val="FF0000"/>
                </a:solidFill>
              </a:rPr>
              <a:t>相談</a:t>
            </a:r>
            <a:r>
              <a:rPr lang="ja-JP" altLang="en-US" dirty="0"/>
              <a:t>制度（</a:t>
            </a:r>
            <a:r>
              <a:rPr lang="en-US" altLang="ja-JP" dirty="0"/>
              <a:t>=</a:t>
            </a:r>
            <a:r>
              <a:rPr lang="ja-JP" altLang="en-US" dirty="0"/>
              <a:t>カウンセリング）</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zh-TW" altLang="en-US"/>
              <a:t>伝統的管理論、人間関係論、行動科学</a:t>
            </a:r>
            <a:endParaRPr lang="en-US" altLang="ja-JP" dirty="0"/>
          </a:p>
        </p:txBody>
      </p:sp>
      <p:sp>
        <p:nvSpPr>
          <p:cNvPr id="6" name="スライド番号プレースホルダ 5"/>
          <p:cNvSpPr>
            <a:spLocks noGrp="1"/>
          </p:cNvSpPr>
          <p:nvPr>
            <p:ph type="sldNum" sz="quarter" idx="12"/>
          </p:nvPr>
        </p:nvSpPr>
        <p:spPr/>
        <p:txBody>
          <a:bodyPr/>
          <a:lstStyle/>
          <a:p>
            <a:pPr>
              <a:defRPr/>
            </a:pPr>
            <a:fld id="{26B5D857-8BDE-4CCB-BE5E-4CF9AB7A4AC0}" type="slidenum">
              <a:rPr lang="en-US" altLang="ja-JP"/>
              <a:pPr>
                <a:defRPr/>
              </a:pPr>
              <a:t>9</a:t>
            </a:fld>
            <a:endParaRPr lang="en-US" altLang="ja-JP" dirty="0"/>
          </a:p>
        </p:txBody>
      </p:sp>
      <p:sp>
        <p:nvSpPr>
          <p:cNvPr id="9220" name="Rectangle 2"/>
          <p:cNvSpPr>
            <a:spLocks noGrp="1" noChangeArrowheads="1"/>
          </p:cNvSpPr>
          <p:nvPr>
            <p:ph type="title"/>
          </p:nvPr>
        </p:nvSpPr>
        <p:spPr>
          <a:xfrm>
            <a:off x="569913" y="491434"/>
            <a:ext cx="8229600" cy="1252538"/>
          </a:xfrm>
        </p:spPr>
        <p:txBody>
          <a:bodyPr/>
          <a:lstStyle/>
          <a:p>
            <a:pPr eaLnBrk="1" hangingPunct="1"/>
            <a:r>
              <a:rPr lang="ja-JP" altLang="en-US" dirty="0"/>
              <a:t>３．行動科学</a:t>
            </a:r>
            <a:r>
              <a:rPr lang="en-US" altLang="ja-JP" dirty="0"/>
              <a:t>-1</a:t>
            </a:r>
            <a:endParaRPr lang="ja-JP" altLang="en-US" sz="4400" dirty="0"/>
          </a:p>
        </p:txBody>
      </p:sp>
      <p:sp>
        <p:nvSpPr>
          <p:cNvPr id="4101" name="Rectangle 3"/>
          <p:cNvSpPr>
            <a:spLocks noGrp="1" noChangeArrowheads="1"/>
          </p:cNvSpPr>
          <p:nvPr>
            <p:ph type="body" idx="1"/>
          </p:nvPr>
        </p:nvSpPr>
        <p:spPr>
          <a:xfrm>
            <a:off x="406400" y="1650766"/>
            <a:ext cx="8655050" cy="4960730"/>
          </a:xfrm>
        </p:spPr>
        <p:txBody>
          <a:bodyPr/>
          <a:lstStyle/>
          <a:p>
            <a:pPr eaLnBrk="1" hangingPunct="1">
              <a:spcBef>
                <a:spcPts val="1200"/>
              </a:spcBef>
            </a:pPr>
            <a:r>
              <a:rPr lang="en-US" altLang="ja-JP" dirty="0"/>
              <a:t>(1)</a:t>
            </a:r>
            <a:r>
              <a:rPr lang="ja-JP" altLang="en-US" dirty="0"/>
              <a:t>　行動科学的動機付け論誕生の背景</a:t>
            </a:r>
            <a:endParaRPr lang="en-US" altLang="ja-JP" dirty="0"/>
          </a:p>
          <a:p>
            <a:pPr lvl="1" eaLnBrk="1" hangingPunct="1">
              <a:spcBef>
                <a:spcPts val="1200"/>
              </a:spcBef>
            </a:pPr>
            <a:r>
              <a:rPr lang="ja-JP" altLang="en-US" dirty="0"/>
              <a:t>伝統的管理論の行き詰まりと人間関係論の提唱があったが</a:t>
            </a:r>
            <a:br>
              <a:rPr lang="en-US" altLang="ja-JP" dirty="0"/>
            </a:br>
            <a:r>
              <a:rPr lang="ja-JP" altLang="en-US" dirty="0"/>
              <a:t>⇒しかし</a:t>
            </a:r>
            <a:r>
              <a:rPr lang="ja-JP" altLang="en-US" dirty="0">
                <a:solidFill>
                  <a:srgbClr val="FF0000"/>
                </a:solidFill>
              </a:rPr>
              <a:t>人間関係</a:t>
            </a:r>
            <a:r>
              <a:rPr lang="ja-JP" altLang="en-US" dirty="0"/>
              <a:t>論では説明できない状況が存在</a:t>
            </a:r>
            <a:endParaRPr lang="en-US" altLang="ja-JP" dirty="0"/>
          </a:p>
          <a:p>
            <a:pPr lvl="2" eaLnBrk="1" hangingPunct="1">
              <a:spcBef>
                <a:spcPts val="1200"/>
              </a:spcBef>
            </a:pPr>
            <a:r>
              <a:rPr lang="ja-JP" altLang="en-US" dirty="0"/>
              <a:t>人間関係がよくなくても</a:t>
            </a:r>
            <a:r>
              <a:rPr lang="ja-JP" altLang="en-US" dirty="0">
                <a:solidFill>
                  <a:srgbClr val="FF0000"/>
                </a:solidFill>
              </a:rPr>
              <a:t>能率</a:t>
            </a:r>
            <a:r>
              <a:rPr lang="ja-JP" altLang="en-US" dirty="0"/>
              <a:t>向上がみられる</a:t>
            </a:r>
            <a:endParaRPr lang="en-US" altLang="ja-JP" dirty="0"/>
          </a:p>
          <a:p>
            <a:pPr lvl="2" eaLnBrk="1" hangingPunct="1">
              <a:spcBef>
                <a:spcPts val="1200"/>
              </a:spcBef>
            </a:pPr>
            <a:r>
              <a:rPr lang="ja-JP" altLang="en-US" dirty="0"/>
              <a:t>仕事そのものの</a:t>
            </a:r>
            <a:r>
              <a:rPr lang="ja-JP" altLang="en-US" dirty="0">
                <a:solidFill>
                  <a:srgbClr val="FF0000"/>
                </a:solidFill>
              </a:rPr>
              <a:t>面白さ</a:t>
            </a:r>
            <a:r>
              <a:rPr lang="ja-JP" altLang="en-US" dirty="0"/>
              <a:t>も能率向上に影響</a:t>
            </a:r>
            <a:endParaRPr lang="en-US" altLang="ja-JP" dirty="0"/>
          </a:p>
          <a:p>
            <a:pPr lvl="2" eaLnBrk="1" hangingPunct="1">
              <a:spcBef>
                <a:spcPts val="1200"/>
              </a:spcBef>
            </a:pPr>
            <a:r>
              <a:rPr lang="ja-JP" altLang="en-US" dirty="0"/>
              <a:t>行動科学的</a:t>
            </a:r>
            <a:r>
              <a:rPr lang="ja-JP" altLang="en-US" dirty="0">
                <a:solidFill>
                  <a:srgbClr val="FF0000"/>
                </a:solidFill>
              </a:rPr>
              <a:t>動機</a:t>
            </a:r>
            <a:r>
              <a:rPr lang="ja-JP" altLang="en-US" dirty="0"/>
              <a:t>付け（</a:t>
            </a:r>
            <a:r>
              <a:rPr lang="en-US" altLang="ja-JP" dirty="0"/>
              <a:t>=</a:t>
            </a:r>
            <a:r>
              <a:rPr lang="ja-JP" altLang="en-US" dirty="0">
                <a:solidFill>
                  <a:srgbClr val="FF0000"/>
                </a:solidFill>
              </a:rPr>
              <a:t>モチベーション</a:t>
            </a:r>
            <a:r>
              <a:rPr lang="ja-JP" altLang="en-US" dirty="0"/>
              <a:t>）論の誕生</a:t>
            </a:r>
            <a:endParaRPr lang="en-US" altLang="ja-JP" dirty="0"/>
          </a:p>
          <a:p>
            <a:pPr lvl="2" eaLnBrk="1" hangingPunct="1">
              <a:spcBef>
                <a:spcPts val="1200"/>
              </a:spcBef>
            </a:pPr>
            <a:r>
              <a:rPr lang="ja-JP" altLang="en-US" dirty="0"/>
              <a:t>同論の人間観：</a:t>
            </a:r>
            <a:r>
              <a:rPr lang="ja-JP" altLang="en-US" dirty="0">
                <a:solidFill>
                  <a:srgbClr val="FF0000"/>
                </a:solidFill>
              </a:rPr>
              <a:t>自己実現</a:t>
            </a:r>
            <a:r>
              <a:rPr lang="ja-JP" altLang="en-US" dirty="0"/>
              <a:t>人</a:t>
            </a:r>
            <a:endParaRPr lang="en-US" altLang="ja-JP" dirty="0"/>
          </a:p>
          <a:p>
            <a:pPr lvl="1" eaLnBrk="1" hangingPunct="1">
              <a:spcBef>
                <a:spcPts val="1200"/>
              </a:spcBef>
            </a:pPr>
            <a:r>
              <a:rPr lang="ja-JP" altLang="en-US" dirty="0"/>
              <a:t>マズローの欲求段階説へ（次ページ）</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スライド 1 - &amp;quot;マネジメント原理（説明3）&amp;#x0D;&amp;#x0A;　　　１．伝統的管理論&amp;#x0D;&amp;#x0A;　　　２．人間関係論&amp;#x0D;&amp;#x0A;　　　３．行動科学&amp;#x0D;&amp;#x0A;&amp;quot;&quot;/&gt;&lt;property id=&quot;20307&quot; value=&quot;324&quot;/&gt;&lt;/object&gt;&lt;object type=&quot;3&quot; unique_id=&quot;10005&quot;&gt;&lt;property id=&quot;20148&quot; value=&quot;5&quot;/&gt;&lt;property id=&quot;20300&quot; value=&quot;スライド 2 - &amp;quot;説明2の復習としての宿題&amp;quot;&quot;/&gt;&lt;property id=&quot;20307&quot; value=&quot;312&quot;/&gt;&lt;/object&gt;&lt;object type=&quot;3&quot; unique_id=&quot;10006&quot;&gt;&lt;property id=&quot;20148&quot; value=&quot;5&quot;/&gt;&lt;property id=&quot;20300&quot; value=&quot;スライド 4 - &amp;quot;１．伝統的管理論-2&amp;quot;&quot;/&gt;&lt;property id=&quot;20307&quot; value=&quot;313&quot;/&gt;&lt;/object&gt;&lt;object type=&quot;3&quot; unique_id=&quot;10007&quot;&gt;&lt;property id=&quot;20148&quot; value=&quot;5&quot;/&gt;&lt;property id=&quot;20300&quot; value=&quot;スライド 5 - &amp;quot;１．伝統的管理論-3&amp;quot;&quot;/&gt;&lt;property id=&quot;20307&quot; value=&quot;314&quot;/&gt;&lt;/object&gt;&lt;object type=&quot;3&quot; unique_id=&quot;10008&quot;&gt;&lt;property id=&quot;20148&quot; value=&quot;5&quot;/&gt;&lt;property id=&quot;20300&quot; value=&quot;スライド 6 - &amp;quot;２．人間関係論-１&amp;quot;&quot;/&gt;&lt;property id=&quot;20307&quot; value=&quot;315&quot;/&gt;&lt;/object&gt;&lt;object type=&quot;3&quot; unique_id=&quot;10009&quot;&gt;&lt;property id=&quot;20148&quot; value=&quot;5&quot;/&gt;&lt;property id=&quot;20300&quot; value=&quot;スライド 8 - &amp;quot;２．人間関係論-2&amp;quot;&quot;/&gt;&lt;property id=&quot;20307&quot; value=&quot;316&quot;/&gt;&lt;/object&gt;&lt;object type=&quot;3&quot; unique_id=&quot;10010&quot;&gt;&lt;property id=&quot;20148&quot; value=&quot;5&quot;/&gt;&lt;property id=&quot;20300&quot; value=&quot;スライド 9 - &amp;quot;３．行動科学-1&amp;quot;&quot;/&gt;&lt;property id=&quot;20307&quot; value=&quot;317&quot;/&gt;&lt;/object&gt;&lt;object type=&quot;3&quot; unique_id=&quot;10011&quot;&gt;&lt;property id=&quot;20148&quot; value=&quot;5&quot;/&gt;&lt;property id=&quot;20300&quot; value=&quot;スライド 10 - &amp;quot;３．行動科学-2&amp;quot;&quot;/&gt;&lt;property id=&quot;20307&quot; value=&quot;318&quot;/&gt;&lt;/object&gt;&lt;object type=&quot;3&quot; unique_id=&quot;10012&quot;&gt;&lt;property id=&quot;20148&quot; value=&quot;5&quot;/&gt;&lt;property id=&quot;20300&quot; value=&quot;スライド 11 - &amp;quot;３．行動科学-3&amp;quot;&quot;/&gt;&lt;property id=&quot;20307&quot; value=&quot;319&quot;/&gt;&lt;/object&gt;&lt;object type=&quot;3&quot; unique_id=&quot;10013&quot;&gt;&lt;property id=&quot;20148&quot; value=&quot;5&quot;/&gt;&lt;property id=&quot;20300&quot; value=&quot;スライド 12 - &amp;quot;３．行動科学-4&amp;quot;&quot;/&gt;&lt;property id=&quot;20307&quot; value=&quot;320&quot;/&gt;&lt;/object&gt;&lt;object type=&quot;3&quot; unique_id=&quot;10014&quot;&gt;&lt;property id=&quot;20148&quot; value=&quot;5&quot;/&gt;&lt;property id=&quot;20300&quot; value=&quot;スライド 13 - &amp;quot;３．行動科学-5&amp;quot;&quot;/&gt;&lt;property id=&quot;20307&quot; value=&quot;321&quot;/&gt;&lt;/object&gt;&lt;object type=&quot;3&quot; unique_id=&quot;10015&quot;&gt;&lt;property id=&quot;20148&quot; value=&quot;5&quot;/&gt;&lt;property id=&quot;20300&quot; value=&quot;スライド 14 - &amp;quot;３．行動科学-6&amp;quot;&quot;/&gt;&lt;property id=&quot;20307&quot; value=&quot;322&quot;/&gt;&lt;/object&gt;&lt;object type=&quot;3&quot; unique_id=&quot;10114&quot;&gt;&lt;property id=&quot;20148&quot; value=&quot;5&quot;/&gt;&lt;property id=&quot;20300&quot; value=&quot;スライド 3 - &amp;quot;１．伝統的管理論-1&amp;quot;&quot;/&gt;&lt;property id=&quot;20307&quot; value=&quot;325&quot;/&gt;&lt;/object&gt;&lt;object type=&quot;3&quot; unique_id=&quot;10115&quot;&gt;&lt;property id=&quot;20148&quot; value=&quot;5&quot;/&gt;&lt;property id=&quot;20300&quot; value=&quot;スライド 7 - &amp;quot;おわりに（5月23日）&amp;quot;&quot;/&gt;&lt;property id=&quot;20307&quot; value=&quot;459&quot;/&gt;&lt;/object&gt;&lt;/object&gt;&lt;/object&gt;&lt;/database&gt;"/>
  <p:tag name="SECTOMILLISECCONVERTED" val="1"/>
</p:tagLst>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2537</TotalTime>
  <Words>443</Words>
  <Application>Microsoft Office PowerPoint</Application>
  <PresentationFormat>画面に合わせる (4:3)</PresentationFormat>
  <Paragraphs>212</Paragraphs>
  <Slides>14</Slides>
  <Notes>14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ＭＳ Ｐゴシック</vt:lpstr>
      <vt:lpstr>Arial</vt:lpstr>
      <vt:lpstr>Garamond</vt:lpstr>
      <vt:lpstr>Wingdings</vt:lpstr>
      <vt:lpstr>Edge</vt:lpstr>
      <vt:lpstr>マネジメント原理（説明3） 　　　１．伝統的管理論 　　　２．人間関係論 　　　３．行動科学 </vt:lpstr>
      <vt:lpstr>説明2の復習としての宿題</vt:lpstr>
      <vt:lpstr>１．伝統的管理論-1</vt:lpstr>
      <vt:lpstr>１．伝統的管理論-2</vt:lpstr>
      <vt:lpstr>１．伝統的管理論-3</vt:lpstr>
      <vt:lpstr>２．人間関係論-１</vt:lpstr>
      <vt:lpstr>おわりに（5月23日）</vt:lpstr>
      <vt:lpstr>２．人間関係論-2</vt:lpstr>
      <vt:lpstr>３．行動科学-1</vt:lpstr>
      <vt:lpstr>３．行動科学-2</vt:lpstr>
      <vt:lpstr>３．行動科学-3</vt:lpstr>
      <vt:lpstr>３．行動科学-4</vt:lpstr>
      <vt:lpstr>３．行動科学-5</vt:lpstr>
      <vt:lpstr>３．行動科学-6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ayato</dc:creator>
  <cp:lastModifiedBy>俊彦 伊東</cp:lastModifiedBy>
  <cp:revision>235</cp:revision>
  <cp:lastPrinted>2018-09-27T09:38:40Z</cp:lastPrinted>
  <dcterms:created xsi:type="dcterms:W3CDTF">2007-11-09T04:25:00Z</dcterms:created>
  <dcterms:modified xsi:type="dcterms:W3CDTF">2020-06-06T03:52:20Z</dcterms:modified>
</cp:coreProperties>
</file>