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73" r:id="rId1"/>
  </p:sldMasterIdLst>
  <p:notesMasterIdLst>
    <p:notesMasterId r:id="rId15"/>
  </p:notesMasterIdLst>
  <p:handoutMasterIdLst>
    <p:handoutMasterId r:id="rId16"/>
  </p:handoutMasterIdLst>
  <p:sldIdLst>
    <p:sldId id="430" r:id="rId2"/>
    <p:sldId id="451" r:id="rId3"/>
    <p:sldId id="452" r:id="rId4"/>
    <p:sldId id="453" r:id="rId5"/>
    <p:sldId id="454" r:id="rId6"/>
    <p:sldId id="455" r:id="rId7"/>
    <p:sldId id="456" r:id="rId8"/>
    <p:sldId id="457" r:id="rId9"/>
    <p:sldId id="458" r:id="rId10"/>
    <p:sldId id="459" r:id="rId11"/>
    <p:sldId id="449" r:id="rId12"/>
    <p:sldId id="443" r:id="rId13"/>
    <p:sldId id="444" r:id="rId14"/>
  </p:sldIdLst>
  <p:sldSz cx="9144000" cy="6858000" type="screen4x3"/>
  <p:notesSz cx="9963150" cy="6832600"/>
  <p:custDataLst>
    <p:tags r:id="rId17"/>
  </p:custDataLst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enturyOldst" pitchFamily="18" charset="0"/>
        <a:ea typeface="ＭＳ Ｐゴシック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enturyOldst" pitchFamily="18" charset="0"/>
        <a:ea typeface="ＭＳ Ｐゴシック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enturyOldst" pitchFamily="18" charset="0"/>
        <a:ea typeface="ＭＳ Ｐゴシック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enturyOldst" pitchFamily="18" charset="0"/>
        <a:ea typeface="ＭＳ Ｐゴシック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enturyOldst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CenturyOldst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CenturyOldst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CenturyOldst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CenturyOldst" pitchFamily="18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53" userDrawn="1">
          <p15:clr>
            <a:srgbClr val="A4A3A4"/>
          </p15:clr>
        </p15:guide>
        <p15:guide id="2" pos="31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  <a:srgbClr val="000099"/>
    <a:srgbClr val="FF9933"/>
    <a:srgbClr val="FFCCCC"/>
    <a:srgbClr val="CCFFCC"/>
    <a:srgbClr val="FFFF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27" autoAdjust="0"/>
    <p:restoredTop sz="94581" autoAdjust="0"/>
  </p:normalViewPr>
  <p:slideViewPr>
    <p:cSldViewPr>
      <p:cViewPr varScale="1">
        <p:scale>
          <a:sx n="82" d="100"/>
          <a:sy n="82" d="100"/>
        </p:scale>
        <p:origin x="119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504" y="78"/>
      </p:cViewPr>
      <p:guideLst>
        <p:guide orient="horz" pos="2153"/>
        <p:guide pos="3139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70537" y="71173"/>
            <a:ext cx="3980489" cy="34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1" tIns="45691" rIns="91381" bIns="45691" numCol="1" anchor="t" anchorCtr="0" compatLnSpc="1">
            <a:prstTxWarp prst="textNoShape">
              <a:avLst/>
            </a:prstTxWarp>
          </a:bodyPr>
          <a:lstStyle>
            <a:lvl1pPr algn="l">
              <a:defRPr sz="1200" dirty="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23068" y="71173"/>
            <a:ext cx="4317630" cy="34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1" tIns="45691" rIns="91381" bIns="456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92614" y="6392911"/>
            <a:ext cx="4543451" cy="34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1" tIns="45691" rIns="91381" bIns="45691" numCol="1" anchor="b" anchorCtr="0" compatLnSpc="1">
            <a:prstTxWarp prst="textNoShape">
              <a:avLst/>
            </a:prstTxWarp>
          </a:bodyPr>
          <a:lstStyle>
            <a:lvl1pPr algn="l">
              <a:defRPr kumimoji="0" sz="1000">
                <a:latin typeface="Verdan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 sz="1200" dirty="0">
              <a:latin typeface="Arial" charset="0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23068" y="6419799"/>
            <a:ext cx="4317630" cy="34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1" tIns="45691" rIns="91381" bIns="45691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931E1F4-160D-432D-AB5B-F0585BDB05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9599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17631" cy="34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1" tIns="45691" rIns="91381" bIns="45691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43930" y="1"/>
            <a:ext cx="4317630" cy="34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1" tIns="45691" rIns="91381" bIns="456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C468C857-ECDB-43DC-8D5E-0748B139A598}" type="datetimeFigureOut">
              <a:rPr lang="en-US" altLang="ja-JP"/>
              <a:pPr>
                <a:defRPr/>
              </a:pPr>
              <a:t>5/16/2020</a:t>
            </a:fld>
            <a:endParaRPr lang="en-US" altLang="ja-JP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1838" y="511175"/>
            <a:ext cx="3417887" cy="2563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7111" y="3245485"/>
            <a:ext cx="7970520" cy="307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1" tIns="45691" rIns="91381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89390"/>
            <a:ext cx="4317631" cy="34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1" tIns="45691" rIns="91381" bIns="4569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情報と企業変容７月度研究会発表資料：伊東俊彦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43930" y="6489390"/>
            <a:ext cx="4317630" cy="34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1" tIns="45691" rIns="91381" bIns="456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4B09320F-57CB-4C27-B8EB-E60280F4A4B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78207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4D50FD-2321-4A8C-9450-62A954813F29}" type="slidenum">
              <a:rPr lang="en-US" altLang="ja-JP" smtClean="0">
                <a:ea typeface="ＭＳ Ｐゴシック" charset="-128"/>
              </a:rPr>
              <a:pPr/>
              <a:t>1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338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9E9E3C-9D0D-488B-A9EF-CE8FE5E3336F}" type="slidenum">
              <a:rPr lang="en-US" altLang="ja-JP" smtClean="0">
                <a:ea typeface="ＭＳ Ｐゴシック" charset="-128"/>
              </a:rPr>
              <a:pPr/>
              <a:t>10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7253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9E9E3C-9D0D-488B-A9EF-CE8FE5E3336F}" type="slidenum">
              <a:rPr lang="en-US" altLang="ja-JP" smtClean="0">
                <a:ea typeface="ＭＳ Ｐゴシック" charset="-128"/>
              </a:rPr>
              <a:pPr/>
              <a:t>11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3314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情報と企業変容７月度研究会発表資料：伊東俊彦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B5E34E-0A4C-46EE-A494-66A861795D54}" type="slidenum">
              <a:rPr lang="en-US" altLang="ja-JP" smtClean="0"/>
              <a:pPr>
                <a:defRPr/>
              </a:pPr>
              <a:t>13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54183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8BB105-999D-4B38-B7BD-35E68929DFB7}" type="slidenum">
              <a:rPr lang="en-US" altLang="ja-JP" smtClean="0">
                <a:ea typeface="ＭＳ Ｐゴシック" charset="-128"/>
              </a:rPr>
              <a:pPr/>
              <a:t>2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0264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8BB105-999D-4B38-B7BD-35E68929DFB7}" type="slidenum">
              <a:rPr lang="en-US" altLang="ja-JP" smtClean="0">
                <a:ea typeface="ＭＳ Ｐゴシック" charset="-128"/>
              </a:rPr>
              <a:pPr/>
              <a:t>3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964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8BB105-999D-4B38-B7BD-35E68929DFB7}" type="slidenum">
              <a:rPr lang="en-US" altLang="ja-JP" smtClean="0">
                <a:ea typeface="ＭＳ Ｐゴシック" charset="-128"/>
              </a:rPr>
              <a:pPr/>
              <a:t>4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4200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256F78-2F95-4FCD-8E95-F3CF0C6583BD}" type="slidenum">
              <a:rPr lang="en-US" altLang="ja-JP" smtClean="0">
                <a:ea typeface="ＭＳ Ｐゴシック" charset="-128"/>
              </a:rPr>
              <a:pPr/>
              <a:t>5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826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777C0A-1F99-4813-87BF-E9DAEAEF9F6D}" type="slidenum">
              <a:rPr lang="en-US" altLang="ja-JP" smtClean="0"/>
              <a:pPr/>
              <a:t>6</a:t>
            </a:fld>
            <a:endParaRPr lang="en-US" altLang="ja-JP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86882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777C0A-1F99-4813-87BF-E9DAEAEF9F6D}" type="slidenum">
              <a:rPr lang="en-US" altLang="ja-JP" smtClean="0"/>
              <a:pPr/>
              <a:t>7</a:t>
            </a:fld>
            <a:endParaRPr lang="en-US" altLang="ja-JP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64537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9D7511-A862-450F-B428-D63E9189B9D6}" type="slidenum">
              <a:rPr lang="en-US" altLang="ja-JP" smtClean="0"/>
              <a:pPr/>
              <a:t>8</a:t>
            </a:fld>
            <a:endParaRPr lang="en-US" altLang="ja-JP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53344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9E9E3C-9D0D-488B-A9EF-CE8FE5E3336F}" type="slidenum">
              <a:rPr lang="en-US" altLang="ja-JP" smtClean="0">
                <a:ea typeface="ＭＳ Ｐゴシック" charset="-128"/>
              </a:rPr>
              <a:pPr/>
              <a:t>9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5111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706563" y="3376613"/>
            <a:ext cx="67691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223755"/>
            <a:ext cx="7623175" cy="2160240"/>
          </a:xfrm>
        </p:spPr>
        <p:txBody>
          <a:bodyPr/>
          <a:lstStyle>
            <a:lvl1pPr>
              <a:lnSpc>
                <a:spcPct val="130000"/>
              </a:lnSpc>
              <a:defRPr sz="5000"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62113" y="3587750"/>
            <a:ext cx="6854825" cy="24288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4315"/>
            <a:ext cx="2224590" cy="45720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ja-JP" altLang="en-US"/>
              <a:t>「マネジメント原理」</a:t>
            </a: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3248025" cy="45720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ja-JP" altLang="en-US"/>
              <a:t>オリエンテーション　～マネジメントとは</a:t>
            </a: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518F-C2BD-4D79-B2E5-39780A5E710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「マネジメント原理」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オリエンテーション　～マネジメントとは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42E9C-A987-4895-AD65-F5115C42FFF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76213"/>
            <a:ext cx="2057400" cy="5926137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76213"/>
            <a:ext cx="6019800" cy="5926137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「マネジメント原理」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オリエンテーション　～マネジメントとは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C74FB-6246-43BE-8849-86E23D89A61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「マネジメント原理」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オリエンテーション　～マネジメントとは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951A5-0028-4E77-9714-7332A60CD7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「マネジメント原理」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オリエンテーション　～マネジメントとは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32F05-8E14-4354-96FA-057EDA7AF0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819275"/>
            <a:ext cx="4038600" cy="428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819275"/>
            <a:ext cx="4038600" cy="428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「マネジメント原理」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オリエンテーション　～マネジメントとは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FD916-8E47-4448-A9EF-3A6E04E5F8E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「マネジメント原理」</a:t>
            </a: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オリエンテーション　～マネジメントとは</a:t>
            </a: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5D06-7865-40D5-BACF-78FA5D66C22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「マネジメント原理」</a:t>
            </a: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オリエンテーション　～マネジメントとは</a:t>
            </a: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B949A-11FB-49C5-A633-DB0AAF0420E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「マネジメント原理」</a:t>
            </a: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オリエンテーション　～マネジメントとは</a:t>
            </a: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909A2-A808-41F2-B3E7-17E9570D48F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「マネジメント原理」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オリエンテーション　～マネジメントとは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88260-F46B-47BB-A555-A0436269DCA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「マネジメント原理」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オリエンテーション　～マネジメントとは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2F2CF-0491-43A4-923D-1C8C2D3AFC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2275"/>
            <a:ext cx="82296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850" y="1403775"/>
            <a:ext cx="82296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2175" y="6347175"/>
            <a:ext cx="22695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800">
                <a:latin typeface="+mj-lt"/>
              </a:defRPr>
            </a:lvl1pPr>
          </a:lstStyle>
          <a:p>
            <a:pPr>
              <a:defRPr/>
            </a:pPr>
            <a:r>
              <a:rPr lang="ja-JP" altLang="en-US"/>
              <a:t>「マネジメント原理」</a:t>
            </a:r>
            <a:endParaRPr lang="en-US" altLang="ja-JP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06815" y="6347175"/>
            <a:ext cx="459051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800">
                <a:latin typeface="+mj-lt"/>
              </a:defRPr>
            </a:lvl1pPr>
          </a:lstStyle>
          <a:p>
            <a:pPr>
              <a:defRPr/>
            </a:pPr>
            <a:r>
              <a:rPr lang="ja-JP" altLang="en-US"/>
              <a:t>オリエンテーション　～マネジメントとは</a:t>
            </a:r>
            <a:endParaRPr lang="en-US" altLang="ja-JP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2330" y="6347175"/>
            <a:ext cx="114447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2000">
                <a:latin typeface="+mj-lt"/>
              </a:defRPr>
            </a:lvl1pPr>
          </a:lstStyle>
          <a:p>
            <a:pPr>
              <a:defRPr/>
            </a:pPr>
            <a:fld id="{BF4033AB-F934-4BA3-9D87-D0C02217DAD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17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57200" y="6354325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kumimoji="1" sz="2400">
          <a:solidFill>
            <a:schemeClr val="tx1"/>
          </a:solidFill>
          <a:latin typeface="+mn-lt"/>
          <a:ea typeface="+mn-ea"/>
        </a:defRPr>
      </a:lvl2pPr>
      <a:lvl3pPr marL="895350" indent="-2238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3pPr>
      <a:lvl4pPr marL="1254125" indent="-230188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kumimoji="1" sz="1800">
          <a:solidFill>
            <a:schemeClr val="tx1"/>
          </a:solidFill>
          <a:latin typeface="+mn-lt"/>
          <a:ea typeface="+mn-ea"/>
        </a:defRPr>
      </a:lvl4pPr>
      <a:lvl5pPr marL="1527175" indent="-1857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18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na-toshi@ab.auone-net.j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to-yamato-lab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iu.webex.com/jiu/j.php?MTID=m8420d498e505b9291893949e7724894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to-yamato-lab.com/josaikokusai-tex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kana-toshi@ab.auone-net.j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slide" Target="slide11.xml"/><Relationship Id="rId4" Type="http://schemas.openxmlformats.org/officeDocument/2006/relationships/hyperlink" Target="mailto:id05169@jiu.ac.j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ana-toshi@ab.auone-net.j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d05169@jiu.ac.j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1580" y="1298652"/>
            <a:ext cx="7875875" cy="226536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ja-JP" altLang="en-US" sz="4400" dirty="0"/>
              <a:t>マネジメント原理</a:t>
            </a:r>
            <a:r>
              <a:rPr lang="ja-JP" altLang="en-US" sz="4000" dirty="0"/>
              <a:t>（説明</a:t>
            </a:r>
            <a:r>
              <a:rPr lang="en-US" altLang="ja-JP" sz="4000" dirty="0"/>
              <a:t>1</a:t>
            </a:r>
            <a:r>
              <a:rPr lang="ja-JP" altLang="en-US" sz="4000" dirty="0"/>
              <a:t>）</a:t>
            </a:r>
            <a:br>
              <a:rPr lang="ja-JP" altLang="en-US" sz="6000" dirty="0"/>
            </a:br>
            <a:r>
              <a:rPr lang="ja-JP" altLang="en-US" sz="6000" dirty="0"/>
              <a:t>オリエンテーション</a:t>
            </a:r>
            <a:br>
              <a:rPr lang="en-US" altLang="ja-JP" sz="5300" dirty="0"/>
            </a:br>
            <a:r>
              <a:rPr lang="ja-JP" altLang="en-US" sz="4800" dirty="0"/>
              <a:t>　　授業紹介と経営について</a:t>
            </a:r>
            <a:endParaRPr lang="ja-JP" altLang="en-US" sz="6000" dirty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8145" y="6500291"/>
            <a:ext cx="2266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latin typeface="Arial" pitchFamily="34" charset="0"/>
                <a:cs typeface="Arial" pitchFamily="34" charset="0"/>
              </a:rPr>
              <a:t>management-1ta.ppt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11660" y="3474005"/>
            <a:ext cx="7632340" cy="319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spcBef>
                <a:spcPct val="40000"/>
              </a:spcBef>
            </a:pPr>
            <a:r>
              <a:rPr lang="ja-JP" altLang="en-US" sz="3200" dirty="0">
                <a:latin typeface="Arial" charset="0"/>
              </a:rPr>
              <a:t>城西国際大学</a:t>
            </a:r>
            <a:br>
              <a:rPr lang="en-US" altLang="ja-JP" sz="3200" dirty="0">
                <a:latin typeface="Arial" charset="0"/>
              </a:rPr>
            </a:br>
            <a:r>
              <a:rPr lang="ja-JP" altLang="en-US" sz="3200" dirty="0">
                <a:latin typeface="Arial" charset="0"/>
              </a:rPr>
              <a:t>大学院ビジネスデザイン研究科</a:t>
            </a:r>
            <a:endParaRPr lang="ja-JP" altLang="en-US" sz="2400" dirty="0">
              <a:latin typeface="Arial" charset="0"/>
            </a:endParaRPr>
          </a:p>
          <a:p>
            <a:pPr algn="l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ja-JP" altLang="en-US" sz="3200" kern="0" dirty="0">
                <a:latin typeface="+mn-lt"/>
                <a:ea typeface="+mn-ea"/>
              </a:rPr>
              <a:t>経営学博士：伊東俊彦</a:t>
            </a:r>
            <a:endParaRPr lang="en-US" altLang="ja-JP" sz="3200" kern="0" dirty="0">
              <a:latin typeface="+mn-lt"/>
              <a:ea typeface="+mn-ea"/>
            </a:endParaRPr>
          </a:p>
          <a:p>
            <a:pPr algn="l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ja-JP" altLang="en-US" sz="2400" kern="0" dirty="0">
                <a:latin typeface="+mn-lt"/>
                <a:ea typeface="+mn-ea"/>
              </a:rPr>
              <a:t>　</a:t>
            </a:r>
            <a:r>
              <a:rPr lang="en-US" altLang="ja-JP" sz="2400" kern="0" dirty="0">
                <a:latin typeface="+mn-lt"/>
                <a:ea typeface="+mn-ea"/>
              </a:rPr>
              <a:t>Mail</a:t>
            </a:r>
            <a:r>
              <a:rPr lang="ja-JP" altLang="en-US" sz="2400" kern="0" dirty="0">
                <a:latin typeface="+mn-lt"/>
                <a:ea typeface="+mn-ea"/>
              </a:rPr>
              <a:t>：</a:t>
            </a:r>
            <a:r>
              <a:rPr lang="en-US" altLang="ja-JP" sz="2400" kern="0">
                <a:latin typeface="+mn-lt"/>
                <a:ea typeface="+mn-ea"/>
                <a:hlinkClick r:id="rId3"/>
              </a:rPr>
              <a:t>kana-toshi@ab.</a:t>
            </a:r>
            <a:r>
              <a:rPr lang="en-US" altLang="ja-JP" sz="2400" kern="0" dirty="0">
                <a:latin typeface="+mn-lt"/>
                <a:ea typeface="+mn-ea"/>
                <a:hlinkClick r:id="rId3"/>
              </a:rPr>
              <a:t>auone-net.jp</a:t>
            </a:r>
            <a:endParaRPr lang="en-US" altLang="ja-JP" sz="2400" kern="0" dirty="0">
              <a:latin typeface="+mn-lt"/>
              <a:ea typeface="+mn-ea"/>
            </a:endParaRPr>
          </a:p>
          <a:p>
            <a:pPr algn="l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ja-JP" altLang="en-US" sz="2400" kern="0" dirty="0">
                <a:latin typeface="+mn-lt"/>
                <a:ea typeface="+mn-ea"/>
              </a:rPr>
              <a:t>　ホームページ：</a:t>
            </a:r>
            <a:r>
              <a:rPr lang="en-US" altLang="ja-JP" sz="2400" kern="0" dirty="0">
                <a:latin typeface="+mn-lt"/>
                <a:ea typeface="+mn-ea"/>
              </a:rPr>
              <a:t> </a:t>
            </a:r>
            <a:r>
              <a:rPr lang="en-US" altLang="ja-JP" sz="2400" kern="0" dirty="0">
                <a:latin typeface="+mn-lt"/>
                <a:ea typeface="+mn-ea"/>
                <a:hlinkClick r:id="rId4"/>
              </a:rPr>
              <a:t>http://ito-yamato-lab.com/</a:t>
            </a:r>
            <a:endParaRPr lang="en-US" altLang="ja-JP" sz="2400" kern="0" dirty="0">
              <a:latin typeface="+mn-lt"/>
              <a:ea typeface="+mn-ea"/>
            </a:endParaRPr>
          </a:p>
          <a:p>
            <a:pPr algn="l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ja-JP" altLang="en-US" sz="2000" dirty="0">
                <a:solidFill>
                  <a:srgbClr val="0000FF"/>
                </a:solidFill>
              </a:rPr>
              <a:t>教科書</a:t>
            </a:r>
            <a:r>
              <a:rPr lang="ja-JP" altLang="en-US" sz="2000" dirty="0"/>
              <a:t>：</a:t>
            </a:r>
            <a:r>
              <a:rPr lang="en-US" altLang="ja-JP" sz="2000" dirty="0"/>
              <a:t>『</a:t>
            </a:r>
            <a:r>
              <a:rPr lang="ja-JP" altLang="en-US" sz="2000" dirty="0"/>
              <a:t>新版 公務員</a:t>
            </a:r>
            <a:r>
              <a:rPr lang="en-US" altLang="ja-JP" sz="2000" dirty="0"/>
              <a:t>V</a:t>
            </a:r>
            <a:r>
              <a:rPr lang="ja-JP" altLang="en-US" sz="2000" dirty="0"/>
              <a:t>テキスト</a:t>
            </a:r>
            <a:r>
              <a:rPr lang="en-US" altLang="ja-JP" sz="2000" dirty="0"/>
              <a:t>13 </a:t>
            </a:r>
            <a:r>
              <a:rPr lang="ja-JP" altLang="en-US" sz="2000" dirty="0"/>
              <a:t>経営学</a:t>
            </a:r>
            <a:r>
              <a:rPr lang="en-US" altLang="ja-JP" sz="2000" dirty="0"/>
              <a:t>』</a:t>
            </a:r>
            <a:br>
              <a:rPr lang="en-US" altLang="ja-JP" sz="2000" dirty="0"/>
            </a:br>
            <a:r>
              <a:rPr lang="ja-JP" altLang="en-US" sz="2000" dirty="0"/>
              <a:t>　　　　　　　</a:t>
            </a:r>
            <a:r>
              <a:rPr lang="en-US" altLang="ja-JP" sz="2000" dirty="0"/>
              <a:t>TAC</a:t>
            </a:r>
            <a:r>
              <a:rPr lang="ja-JP" altLang="en-US" sz="2000" dirty="0"/>
              <a:t>公務員講座編、</a:t>
            </a:r>
            <a:r>
              <a:rPr lang="en-US" altLang="ja-JP" sz="2000" dirty="0"/>
              <a:t>TAC</a:t>
            </a:r>
            <a:r>
              <a:rPr lang="ja-JP" altLang="en-US" sz="2000" dirty="0"/>
              <a:t>出版、</a:t>
            </a:r>
            <a:r>
              <a:rPr lang="en-US" altLang="ja-JP" sz="2000" dirty="0"/>
              <a:t>2007</a:t>
            </a:r>
            <a:endParaRPr lang="ja-JP" altLang="en-US" sz="2000" dirty="0"/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おわりに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687366" y="1493785"/>
            <a:ext cx="8326220" cy="4853040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ja-JP" altLang="en-US" dirty="0">
                <a:solidFill>
                  <a:srgbClr val="0000FF"/>
                </a:solidFill>
              </a:rPr>
              <a:t>オンライン授業、たいへんおつかれさまでした</a:t>
            </a:r>
            <a:endParaRPr lang="en-US" altLang="ja-JP" dirty="0">
              <a:solidFill>
                <a:srgbClr val="0000FF"/>
              </a:solidFill>
            </a:endParaRPr>
          </a:p>
          <a:p>
            <a:pPr eaLnBrk="1" hangingPunct="1">
              <a:spcBef>
                <a:spcPts val="1800"/>
              </a:spcBef>
            </a:pPr>
            <a:r>
              <a:rPr lang="ja-JP" altLang="en-US" dirty="0">
                <a:solidFill>
                  <a:srgbClr val="0000FF"/>
                </a:solidFill>
              </a:rPr>
              <a:t>本日のキーワードとアンケートを必ずメールで</a:t>
            </a:r>
            <a:br>
              <a:rPr lang="en-US" altLang="ja-JP" dirty="0">
                <a:solidFill>
                  <a:srgbClr val="0000FF"/>
                </a:solidFill>
              </a:rPr>
            </a:br>
            <a:r>
              <a:rPr lang="ja-JP" altLang="en-US" dirty="0">
                <a:solidFill>
                  <a:srgbClr val="0000FF"/>
                </a:solidFill>
              </a:rPr>
              <a:t>お送りください</a:t>
            </a:r>
            <a:endParaRPr lang="en-US" altLang="ja-JP" dirty="0">
              <a:solidFill>
                <a:srgbClr val="0000FF"/>
              </a:solidFill>
            </a:endParaRPr>
          </a:p>
          <a:p>
            <a:pPr eaLnBrk="1" hangingPunct="1">
              <a:spcBef>
                <a:spcPts val="1800"/>
              </a:spcBef>
            </a:pPr>
            <a:r>
              <a:rPr lang="ja-JP" altLang="en-US" dirty="0">
                <a:solidFill>
                  <a:srgbClr val="0000FF"/>
                </a:solidFill>
              </a:rPr>
              <a:t>次回は、</a:t>
            </a:r>
            <a:r>
              <a:rPr lang="en-US" altLang="ja-JP" dirty="0">
                <a:solidFill>
                  <a:srgbClr val="0000FF"/>
                </a:solidFill>
              </a:rPr>
              <a:t>5</a:t>
            </a:r>
            <a:r>
              <a:rPr lang="ja-JP" altLang="en-US" dirty="0">
                <a:solidFill>
                  <a:srgbClr val="0000FF"/>
                </a:solidFill>
              </a:rPr>
              <a:t>月</a:t>
            </a:r>
            <a:r>
              <a:rPr lang="en-US" altLang="ja-JP" dirty="0">
                <a:solidFill>
                  <a:srgbClr val="0000FF"/>
                </a:solidFill>
              </a:rPr>
              <a:t>23</a:t>
            </a:r>
            <a:r>
              <a:rPr lang="ja-JP" altLang="en-US" dirty="0">
                <a:solidFill>
                  <a:srgbClr val="0000FF"/>
                </a:solidFill>
              </a:rPr>
              <a:t>日（土）、</a:t>
            </a:r>
            <a:r>
              <a:rPr lang="en-US" altLang="ja-JP" dirty="0">
                <a:solidFill>
                  <a:srgbClr val="0000FF"/>
                </a:solidFill>
              </a:rPr>
              <a:t>9:20</a:t>
            </a:r>
            <a:r>
              <a:rPr lang="ja-JP" altLang="en-US" dirty="0">
                <a:solidFill>
                  <a:srgbClr val="0000FF"/>
                </a:solidFill>
              </a:rPr>
              <a:t>からです（開始は</a:t>
            </a:r>
            <a:r>
              <a:rPr lang="en-US" altLang="ja-JP" dirty="0">
                <a:solidFill>
                  <a:srgbClr val="0000FF"/>
                </a:solidFill>
              </a:rPr>
              <a:t>9:30</a:t>
            </a:r>
            <a:r>
              <a:rPr lang="ja-JP" altLang="en-US" dirty="0">
                <a:solidFill>
                  <a:srgbClr val="0000FF"/>
                </a:solidFill>
              </a:rPr>
              <a:t>）</a:t>
            </a:r>
            <a:endParaRPr lang="en-US" altLang="ja-JP" dirty="0">
              <a:solidFill>
                <a:srgbClr val="0000FF"/>
              </a:solidFill>
            </a:endParaRPr>
          </a:p>
          <a:p>
            <a:pPr eaLnBrk="1" hangingPunct="1">
              <a:spcBef>
                <a:spcPts val="1800"/>
              </a:spcBef>
            </a:pPr>
            <a:r>
              <a:rPr lang="ja-JP" altLang="en-US" dirty="0">
                <a:solidFill>
                  <a:srgbClr val="0000FF"/>
                </a:solidFill>
              </a:rPr>
              <a:t>以下が次回の</a:t>
            </a:r>
            <a:r>
              <a:rPr lang="en-US" altLang="ja-JP" dirty="0">
                <a:solidFill>
                  <a:srgbClr val="0000FF"/>
                </a:solidFill>
              </a:rPr>
              <a:t>URL</a:t>
            </a:r>
            <a:r>
              <a:rPr lang="ja-JP" altLang="en-US" dirty="0">
                <a:solidFill>
                  <a:srgbClr val="0000FF"/>
                </a:solidFill>
              </a:rPr>
              <a:t>ですので</a:t>
            </a:r>
            <a:r>
              <a:rPr lang="en-US" altLang="ja-JP" dirty="0">
                <a:solidFill>
                  <a:srgbClr val="0000FF"/>
                </a:solidFill>
              </a:rPr>
              <a:t>9:20</a:t>
            </a:r>
            <a:r>
              <a:rPr lang="ja-JP" altLang="en-US" dirty="0">
                <a:solidFill>
                  <a:srgbClr val="0000FF"/>
                </a:solidFill>
              </a:rPr>
              <a:t>になったら、</a:t>
            </a:r>
            <a:r>
              <a:rPr lang="en-US" altLang="ja-JP" dirty="0">
                <a:solidFill>
                  <a:srgbClr val="0000FF"/>
                </a:solidFill>
              </a:rPr>
              <a:t>URL</a:t>
            </a:r>
            <a:br>
              <a:rPr lang="en-US" altLang="ja-JP" dirty="0">
                <a:solidFill>
                  <a:srgbClr val="0000FF"/>
                </a:solidFill>
              </a:rPr>
            </a:br>
            <a:r>
              <a:rPr lang="ja-JP" altLang="en-US" dirty="0">
                <a:solidFill>
                  <a:srgbClr val="0000FF"/>
                </a:solidFill>
              </a:rPr>
              <a:t>をクリックして</a:t>
            </a:r>
            <a:r>
              <a:rPr lang="en-US" altLang="ja-JP" dirty="0" err="1">
                <a:solidFill>
                  <a:srgbClr val="0000FF"/>
                </a:solidFill>
              </a:rPr>
              <a:t>Webex</a:t>
            </a:r>
            <a:r>
              <a:rPr lang="ja-JP" altLang="en-US" dirty="0">
                <a:solidFill>
                  <a:srgbClr val="0000FF"/>
                </a:solidFill>
              </a:rPr>
              <a:t>に参加してください</a:t>
            </a:r>
            <a:endParaRPr lang="en-US" altLang="ja-JP" dirty="0">
              <a:solidFill>
                <a:srgbClr val="0000FF"/>
              </a:solidFill>
            </a:endParaRPr>
          </a:p>
          <a:p>
            <a:pPr eaLnBrk="1" hangingPunct="1">
              <a:spcBef>
                <a:spcPts val="1800"/>
              </a:spcBef>
            </a:pPr>
            <a:r>
              <a:rPr lang="en-US" altLang="ja-JP" dirty="0">
                <a:hlinkClick r:id="rId3"/>
              </a:rPr>
              <a:t>https://jiu.webex.com/jiu/j.php?MTID=m8420d498e505b9291893949e77248949</a:t>
            </a:r>
            <a:endParaRPr lang="en-US" altLang="ja-JP" dirty="0">
              <a:solidFill>
                <a:srgbClr val="0000FF"/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378825" y="6346825"/>
            <a:ext cx="649288" cy="457200"/>
          </a:xfrm>
        </p:spPr>
        <p:txBody>
          <a:bodyPr/>
          <a:lstStyle/>
          <a:p>
            <a:pPr>
              <a:defRPr/>
            </a:pPr>
            <a:fld id="{AF9E6787-51A1-483B-936E-8F5D8339E105}" type="slidenum">
              <a:rPr lang="en-US" altLang="ja-JP">
                <a:latin typeface="+mn-ea"/>
                <a:ea typeface="+mn-ea"/>
              </a:rPr>
              <a:pPr>
                <a:defRPr/>
              </a:pPr>
              <a:t>10</a:t>
            </a:fld>
            <a:endParaRPr lang="en-US" altLang="ja-JP" dirty="0">
              <a:latin typeface="+mn-ea"/>
              <a:ea typeface="+mn-ea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「マネジメント原理」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オリエンテーション　～マネジメントとは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041570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講師の自己紹介（自我介紹）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674779" y="1367380"/>
            <a:ext cx="8667751" cy="5256975"/>
          </a:xfrm>
        </p:spPr>
        <p:txBody>
          <a:bodyPr/>
          <a:lstStyle/>
          <a:p>
            <a:pPr eaLnBrk="1" hangingPunct="1">
              <a:spcBef>
                <a:spcPts val="800"/>
              </a:spcBef>
            </a:pPr>
            <a:r>
              <a:rPr lang="ja-JP" altLang="en-US" dirty="0"/>
              <a:t>我叫</a:t>
            </a:r>
            <a:r>
              <a:rPr lang="ja-JP" altLang="en-US" dirty="0">
                <a:solidFill>
                  <a:srgbClr val="FF0000"/>
                </a:solidFill>
              </a:rPr>
              <a:t>伊東俊彦</a:t>
            </a:r>
            <a:endParaRPr lang="en-US" altLang="ja-JP" dirty="0"/>
          </a:p>
          <a:p>
            <a:pPr eaLnBrk="1" hangingPunct="1">
              <a:spcBef>
                <a:spcPts val="800"/>
              </a:spcBef>
            </a:pPr>
            <a:r>
              <a:rPr lang="ja-JP" altLang="en-US" sz="2400" dirty="0"/>
              <a:t>我今年七十四</a:t>
            </a:r>
            <a:r>
              <a:rPr lang="zh-CN" altLang="en-US" sz="2400" dirty="0"/>
              <a:t>岁</a:t>
            </a:r>
            <a:r>
              <a:rPr lang="ja-JP" altLang="en-US" sz="2400" dirty="0"/>
              <a:t>了</a:t>
            </a:r>
            <a:endParaRPr lang="en-US" altLang="ja-JP" sz="2400" dirty="0"/>
          </a:p>
          <a:p>
            <a:pPr eaLnBrk="1" hangingPunct="1">
              <a:spcBef>
                <a:spcPts val="800"/>
              </a:spcBef>
            </a:pPr>
            <a:r>
              <a:rPr lang="ja-JP" altLang="en-US" sz="2400" dirty="0"/>
              <a:t>現在我住在神奈川県</a:t>
            </a:r>
            <a:r>
              <a:rPr lang="ja-JP" altLang="en-US" sz="2400" dirty="0">
                <a:solidFill>
                  <a:srgbClr val="FF0000"/>
                </a:solidFill>
              </a:rPr>
              <a:t>大和市</a:t>
            </a:r>
            <a:br>
              <a:rPr lang="en-US" altLang="ja-JP" sz="2400" dirty="0">
                <a:solidFill>
                  <a:srgbClr val="FF0000"/>
                </a:solidFill>
              </a:rPr>
            </a:br>
            <a:r>
              <a:rPr lang="zh-CN" altLang="en-US" sz="2400" dirty="0">
                <a:solidFill>
                  <a:srgbClr val="FF0000"/>
                </a:solidFill>
              </a:rPr>
              <a:t>厚木机场</a:t>
            </a:r>
            <a:r>
              <a:rPr lang="ja-JP" altLang="en-US" sz="2400" dirty="0"/>
              <a:t>的附近</a:t>
            </a:r>
          </a:p>
          <a:p>
            <a:pPr eaLnBrk="1" hangingPunct="1">
              <a:spcBef>
                <a:spcPts val="800"/>
              </a:spcBef>
            </a:pPr>
            <a:r>
              <a:rPr lang="ja-JP" altLang="en-US" dirty="0"/>
              <a:t>我的愛好很多</a:t>
            </a:r>
            <a:endParaRPr lang="en-US" altLang="ja-JP" dirty="0"/>
          </a:p>
          <a:p>
            <a:pPr marL="0" indent="0" eaLnBrk="1" hangingPunct="1">
              <a:spcBef>
                <a:spcPts val="800"/>
              </a:spcBef>
              <a:buNone/>
            </a:pPr>
            <a:r>
              <a:rPr lang="ja-JP" altLang="en-US" sz="2400" dirty="0"/>
              <a:t>　　　我喜</a:t>
            </a:r>
            <a:r>
              <a:rPr lang="zh-CN" altLang="en-US" sz="2400" dirty="0"/>
              <a:t>欢</a:t>
            </a:r>
            <a:r>
              <a:rPr lang="ja-JP" altLang="en-US" sz="2400" dirty="0"/>
              <a:t>打</a:t>
            </a:r>
            <a:r>
              <a:rPr lang="ja-JP" altLang="en-US" sz="2400" dirty="0">
                <a:solidFill>
                  <a:srgbClr val="FF0000"/>
                </a:solidFill>
              </a:rPr>
              <a:t>太極拳</a:t>
            </a:r>
            <a:endParaRPr lang="en-US" altLang="ja-JP" sz="2400" dirty="0"/>
          </a:p>
          <a:p>
            <a:pPr marL="0" indent="0" eaLnBrk="1" hangingPunct="1">
              <a:spcBef>
                <a:spcPts val="800"/>
              </a:spcBef>
              <a:buNone/>
            </a:pPr>
            <a:r>
              <a:rPr lang="ja-JP" altLang="en-US" sz="2400" dirty="0"/>
              <a:t>　　　我喜</a:t>
            </a:r>
            <a:r>
              <a:rPr lang="zh-CN" altLang="en-US" sz="2400" dirty="0"/>
              <a:t>欢</a:t>
            </a:r>
            <a:r>
              <a:rPr lang="ja-JP" altLang="en-US" sz="2400" dirty="0"/>
              <a:t>跳</a:t>
            </a:r>
            <a:r>
              <a:rPr lang="ja-JP" altLang="en-US" sz="2400" dirty="0">
                <a:solidFill>
                  <a:srgbClr val="FF0000"/>
                </a:solidFill>
              </a:rPr>
              <a:t>美国的方</a:t>
            </a:r>
            <a:r>
              <a:rPr lang="zh-CN" altLang="en-US" sz="2400" dirty="0">
                <a:solidFill>
                  <a:srgbClr val="FF0000"/>
                </a:solidFill>
              </a:rPr>
              <a:t>块</a:t>
            </a:r>
            <a:r>
              <a:rPr lang="ja-JP" altLang="en-US" sz="2400" dirty="0">
                <a:solidFill>
                  <a:srgbClr val="FF0000"/>
                </a:solidFill>
              </a:rPr>
              <a:t>舞</a:t>
            </a:r>
            <a:endParaRPr lang="en-US" altLang="ja-JP" sz="2400" dirty="0"/>
          </a:p>
          <a:p>
            <a:pPr marL="0" indent="0" eaLnBrk="1" hangingPunct="1">
              <a:spcBef>
                <a:spcPts val="800"/>
              </a:spcBef>
              <a:buNone/>
            </a:pPr>
            <a:r>
              <a:rPr lang="ja-JP" altLang="en-US" sz="2400" dirty="0"/>
              <a:t>　　　我喜</a:t>
            </a:r>
            <a:r>
              <a:rPr lang="zh-CN" altLang="en-US" sz="2400" dirty="0"/>
              <a:t>欢</a:t>
            </a:r>
            <a:r>
              <a:rPr lang="ja-JP" altLang="en-US" sz="2400" dirty="0"/>
              <a:t>看</a:t>
            </a:r>
            <a:r>
              <a:rPr lang="ja-JP" altLang="en-US" sz="2400" dirty="0">
                <a:solidFill>
                  <a:srgbClr val="FF0000"/>
                </a:solidFill>
              </a:rPr>
              <a:t>美</a:t>
            </a:r>
            <a:r>
              <a:rPr lang="zh-CN" altLang="en-US" sz="2400" dirty="0">
                <a:solidFill>
                  <a:srgbClr val="FF0000"/>
                </a:solidFill>
              </a:rPr>
              <a:t>术</a:t>
            </a:r>
            <a:r>
              <a:rPr lang="ja-JP" altLang="en-US" sz="2400" dirty="0">
                <a:solidFill>
                  <a:srgbClr val="FF0000"/>
                </a:solidFill>
              </a:rPr>
              <a:t>展</a:t>
            </a:r>
            <a:endParaRPr lang="en-US" altLang="ja-JP" sz="2400" dirty="0"/>
          </a:p>
          <a:p>
            <a:pPr marL="0" indent="0" eaLnBrk="1" hangingPunct="1">
              <a:spcBef>
                <a:spcPts val="800"/>
              </a:spcBef>
              <a:buNone/>
            </a:pPr>
            <a:r>
              <a:rPr lang="ja-JP" altLang="en-US" sz="2400" dirty="0"/>
              <a:t>　　　我喜</a:t>
            </a:r>
            <a:r>
              <a:rPr lang="zh-CN" altLang="en-US" sz="2400" dirty="0"/>
              <a:t>欢听</a:t>
            </a:r>
            <a:r>
              <a:rPr lang="ja-JP" altLang="en-US" sz="2400" dirty="0">
                <a:solidFill>
                  <a:srgbClr val="FF0000"/>
                </a:solidFill>
              </a:rPr>
              <a:t>美国的山岳音</a:t>
            </a:r>
            <a:r>
              <a:rPr lang="zh-CN" altLang="en-US" sz="2400" dirty="0">
                <a:solidFill>
                  <a:srgbClr val="FF0000"/>
                </a:solidFill>
              </a:rPr>
              <a:t>乐</a:t>
            </a:r>
            <a:endParaRPr lang="en-US" altLang="ja-JP" sz="2400" dirty="0"/>
          </a:p>
          <a:p>
            <a:pPr eaLnBrk="1" hangingPunct="1">
              <a:spcBef>
                <a:spcPts val="800"/>
              </a:spcBef>
            </a:pPr>
            <a:r>
              <a:rPr lang="zh-CN" altLang="en-US" dirty="0"/>
              <a:t>我在学习</a:t>
            </a:r>
            <a:r>
              <a:rPr lang="zh-CN" altLang="en-US" dirty="0">
                <a:solidFill>
                  <a:srgbClr val="FF0000"/>
                </a:solidFill>
              </a:rPr>
              <a:t>汉语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378825" y="6346825"/>
            <a:ext cx="649288" cy="457200"/>
          </a:xfrm>
        </p:spPr>
        <p:txBody>
          <a:bodyPr/>
          <a:lstStyle/>
          <a:p>
            <a:pPr>
              <a:defRPr/>
            </a:pPr>
            <a:fld id="{AF9E6787-51A1-483B-936E-8F5D8339E105}" type="slidenum">
              <a:rPr lang="en-US" altLang="ja-JP">
                <a:latin typeface="+mn-ea"/>
                <a:ea typeface="+mn-ea"/>
              </a:rPr>
              <a:pPr>
                <a:defRPr/>
              </a:pPr>
              <a:t>11</a:t>
            </a:fld>
            <a:endParaRPr lang="en-US" altLang="ja-JP" dirty="0">
              <a:latin typeface="+mn-ea"/>
              <a:ea typeface="+mn-ea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「マネジメント原理」</a:t>
            </a:r>
            <a:endParaRPr lang="en-US" altLang="ja-JP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419" y="1096852"/>
            <a:ext cx="1323015" cy="170207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164" y="2019730"/>
            <a:ext cx="1326489" cy="193017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452" y="2554403"/>
            <a:ext cx="2236661" cy="1569454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5706763" y="3949899"/>
            <a:ext cx="2239138" cy="1431000"/>
            <a:chOff x="5725978" y="4014065"/>
            <a:chExt cx="2239138" cy="1431000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25978" y="4014065"/>
              <a:ext cx="1908000" cy="1431000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7360106" y="5044612"/>
              <a:ext cx="6050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rgbClr val="0000FF"/>
                  </a:solidFill>
                </a:rPr>
                <a:t>故宮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</p:grpSp>
      <p:pic>
        <p:nvPicPr>
          <p:cNvPr id="8" name="図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7075" y="5303137"/>
            <a:ext cx="3338635" cy="1527380"/>
          </a:xfrm>
          <a:prstGeom prst="rect">
            <a:avLst/>
          </a:prstGeom>
        </p:spPr>
      </p:pic>
      <p:sp>
        <p:nvSpPr>
          <p:cNvPr id="11" name="フッター プレースホルダー 10">
            <a:extLst>
              <a:ext uri="{FF2B5EF4-FFF2-40B4-BE49-F238E27FC236}">
                <a16:creationId xmlns:a16="http://schemas.microsoft.com/office/drawing/2014/main" id="{8034A8DF-913B-4965-B0EE-996819EB9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オリエンテーション　～マネジメントとは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2583783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0916BB51-70F0-4B4D-B864-F407766CD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233645"/>
            <a:ext cx="8686800" cy="1143000"/>
          </a:xfrm>
        </p:spPr>
        <p:txBody>
          <a:bodyPr>
            <a:noAutofit/>
          </a:bodyPr>
          <a:lstStyle/>
          <a:p>
            <a:r>
              <a:rPr kumimoji="1" lang="en-US" altLang="ja-JP" dirty="0"/>
              <a:t>1-2 </a:t>
            </a:r>
            <a:r>
              <a:rPr kumimoji="1" lang="ja-JP" altLang="en-US" dirty="0"/>
              <a:t>企業歴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>
          <a:xfrm>
            <a:off x="457200" y="1403775"/>
            <a:ext cx="8686800" cy="4995787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altLang="ja-JP" sz="2800" dirty="0"/>
              <a:t>1999</a:t>
            </a:r>
            <a:r>
              <a:rPr lang="ja-JP" altLang="en-US" sz="2800" dirty="0"/>
              <a:t>年度～</a:t>
            </a:r>
            <a:r>
              <a:rPr lang="en-US" altLang="ja-JP" sz="2800" dirty="0">
                <a:solidFill>
                  <a:srgbClr val="0000FF"/>
                </a:solidFill>
              </a:rPr>
              <a:t>2020</a:t>
            </a:r>
            <a:r>
              <a:rPr lang="ja-JP" altLang="en-US" sz="2800" dirty="0">
                <a:solidFill>
                  <a:srgbClr val="0000FF"/>
                </a:solidFill>
              </a:rPr>
              <a:t>年（現在）</a:t>
            </a:r>
            <a:endParaRPr lang="en-US" altLang="ja-JP" sz="2800" dirty="0">
              <a:solidFill>
                <a:srgbClr val="0000FF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altLang="ja-JP" dirty="0"/>
              <a:t>(</a:t>
            </a:r>
            <a:r>
              <a:rPr lang="ja-JP" altLang="en-US" dirty="0"/>
              <a:t>株</a:t>
            </a:r>
            <a:r>
              <a:rPr lang="en-US" altLang="ja-JP" dirty="0"/>
              <a:t>)</a:t>
            </a:r>
            <a:r>
              <a:rPr lang="ja-JP" altLang="en-US" dirty="0">
                <a:solidFill>
                  <a:srgbClr val="0000FF"/>
                </a:solidFill>
              </a:rPr>
              <a:t>エスツー顧問</a:t>
            </a:r>
            <a:r>
              <a:rPr lang="ja-JP" altLang="en-US" dirty="0"/>
              <a:t>（宮城県仙台市）</a:t>
            </a:r>
            <a:endParaRPr lang="en-US" altLang="ja-JP" dirty="0"/>
          </a:p>
          <a:p>
            <a:pPr lvl="1">
              <a:spcBef>
                <a:spcPts val="1200"/>
              </a:spcBef>
            </a:pPr>
            <a:r>
              <a:rPr lang="ja-JP" altLang="en-US" dirty="0"/>
              <a:t>ｼﾙﾊﾞｰ人材ｾﾝﾀｰ：</a:t>
            </a:r>
            <a:r>
              <a:rPr lang="ja-JP" altLang="en-US" dirty="0">
                <a:solidFill>
                  <a:srgbClr val="0000FF"/>
                </a:solidFill>
              </a:rPr>
              <a:t>パソコン</a:t>
            </a:r>
            <a:r>
              <a:rPr lang="ja-JP" altLang="en-US" dirty="0"/>
              <a:t>楽々塾講師（神奈川県大和市） </a:t>
            </a:r>
            <a:endParaRPr lang="en-US" altLang="ja-JP" dirty="0"/>
          </a:p>
          <a:p>
            <a:pPr lvl="1">
              <a:spcBef>
                <a:spcPts val="1200"/>
              </a:spcBef>
            </a:pPr>
            <a:r>
              <a:rPr lang="ja-JP" altLang="en-US" sz="2400" dirty="0"/>
              <a:t>生涯学習センタ：ボランティア</a:t>
            </a:r>
            <a:r>
              <a:rPr lang="ja-JP" altLang="en-US" sz="2400" dirty="0">
                <a:solidFill>
                  <a:srgbClr val="0000FF"/>
                </a:solidFill>
              </a:rPr>
              <a:t>講師</a:t>
            </a:r>
            <a:r>
              <a:rPr lang="ja-JP" altLang="en-US" sz="2400" dirty="0"/>
              <a:t>（大和市）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en-US" altLang="ja-JP" sz="2800" dirty="0"/>
              <a:t>1969</a:t>
            </a:r>
            <a:r>
              <a:rPr lang="ja-JP" altLang="en-US" sz="2800" dirty="0"/>
              <a:t>年度～</a:t>
            </a:r>
            <a:r>
              <a:rPr lang="en-US" altLang="ja-JP" sz="2800" dirty="0"/>
              <a:t>1998</a:t>
            </a:r>
            <a:r>
              <a:rPr lang="ja-JP" altLang="en-US" sz="2800" dirty="0"/>
              <a:t>年度</a:t>
            </a:r>
            <a:r>
              <a:rPr lang="ja-JP" altLang="en-US" sz="2400" dirty="0"/>
              <a:t>（コンパックコンピュータ退職）</a:t>
            </a:r>
            <a:endParaRPr lang="en-US" altLang="ja-JP" sz="2800" dirty="0"/>
          </a:p>
          <a:p>
            <a:pPr lvl="1">
              <a:spcBef>
                <a:spcPts val="1200"/>
              </a:spcBef>
            </a:pPr>
            <a:r>
              <a:rPr lang="ja-JP" altLang="en-US" sz="2400" dirty="0"/>
              <a:t>日本</a:t>
            </a:r>
            <a:r>
              <a:rPr lang="ja-JP" altLang="en-US" sz="2400" dirty="0">
                <a:solidFill>
                  <a:srgbClr val="0000FF"/>
                </a:solidFill>
              </a:rPr>
              <a:t>エヌシーアール</a:t>
            </a:r>
            <a:r>
              <a:rPr lang="en-US" altLang="ja-JP" sz="2400" dirty="0"/>
              <a:t>(</a:t>
            </a:r>
            <a:r>
              <a:rPr lang="ja-JP" altLang="en-US" sz="2400" dirty="0"/>
              <a:t>株</a:t>
            </a:r>
            <a:r>
              <a:rPr lang="en-US" altLang="ja-JP" sz="2400" dirty="0"/>
              <a:t>)</a:t>
            </a:r>
            <a:r>
              <a:rPr lang="ja-JP" altLang="en-US" sz="2400" dirty="0"/>
              <a:t>（日本</a:t>
            </a:r>
            <a:r>
              <a:rPr lang="en-US" altLang="ja-JP" sz="2400" dirty="0"/>
              <a:t>NCR</a:t>
            </a:r>
            <a:r>
              <a:rPr lang="ja-JP" altLang="en-US" sz="2400" dirty="0"/>
              <a:t>）</a:t>
            </a:r>
            <a:endParaRPr lang="en-US" altLang="ja-JP" dirty="0"/>
          </a:p>
          <a:p>
            <a:pPr marL="457200" lvl="1" indent="0">
              <a:spcBef>
                <a:spcPts val="1200"/>
              </a:spcBef>
              <a:buNone/>
            </a:pPr>
            <a:r>
              <a:rPr lang="ja-JP" altLang="en-US" sz="2400" dirty="0"/>
              <a:t>　 ⇒日本</a:t>
            </a:r>
            <a:r>
              <a:rPr lang="ja-JP" altLang="en-US" sz="2400" dirty="0">
                <a:solidFill>
                  <a:srgbClr val="0000FF"/>
                </a:solidFill>
              </a:rPr>
              <a:t>ディジタルイクイイプメント</a:t>
            </a:r>
            <a:r>
              <a:rPr lang="en-US" altLang="ja-JP" sz="2400" dirty="0"/>
              <a:t>(</a:t>
            </a:r>
            <a:r>
              <a:rPr lang="ja-JP" altLang="en-US" sz="2400" dirty="0"/>
              <a:t>株</a:t>
            </a:r>
            <a:r>
              <a:rPr lang="en-US" altLang="ja-JP" sz="2400" dirty="0"/>
              <a:t>)</a:t>
            </a:r>
            <a:r>
              <a:rPr lang="ja-JP" altLang="en-US" sz="2400" dirty="0"/>
              <a:t>（日本</a:t>
            </a:r>
            <a:r>
              <a:rPr lang="en-US" altLang="ja-JP" sz="2400" dirty="0"/>
              <a:t>DEC</a:t>
            </a:r>
            <a:r>
              <a:rPr lang="ja-JP" altLang="en-US" sz="2400" dirty="0"/>
              <a:t>）</a:t>
            </a:r>
            <a:endParaRPr lang="en-US" altLang="ja-JP" dirty="0"/>
          </a:p>
          <a:p>
            <a:pPr marL="457200" lvl="1" indent="0">
              <a:spcBef>
                <a:spcPts val="1200"/>
              </a:spcBef>
              <a:buNone/>
            </a:pPr>
            <a:r>
              <a:rPr lang="ja-JP" altLang="en-US" sz="2400" dirty="0"/>
              <a:t>　 ⇒</a:t>
            </a:r>
            <a:r>
              <a:rPr lang="ja-JP" altLang="en-US" sz="2400" dirty="0">
                <a:solidFill>
                  <a:srgbClr val="0000FF"/>
                </a:solidFill>
              </a:rPr>
              <a:t>コンパックコンピュータ</a:t>
            </a:r>
            <a:r>
              <a:rPr lang="en-US" altLang="ja-JP" sz="2400" dirty="0"/>
              <a:t>(</a:t>
            </a:r>
            <a:r>
              <a:rPr lang="ja-JP" altLang="en-US" sz="2400" dirty="0"/>
              <a:t>株</a:t>
            </a:r>
            <a:r>
              <a:rPr lang="en-US" altLang="ja-JP" sz="2400" dirty="0"/>
              <a:t>)</a:t>
            </a:r>
            <a:r>
              <a:rPr lang="ja-JP" altLang="en-US" sz="2400" dirty="0"/>
              <a:t>（日本支社）</a:t>
            </a:r>
            <a:endParaRPr lang="en-US" altLang="ja-JP" sz="2400" dirty="0"/>
          </a:p>
          <a:p>
            <a:pPr lvl="1">
              <a:spcBef>
                <a:spcPts val="1200"/>
              </a:spcBef>
            </a:pPr>
            <a:r>
              <a:rPr lang="ja-JP" altLang="en-US" sz="2400" dirty="0"/>
              <a:t>専門：コンピュータ</a:t>
            </a:r>
            <a:r>
              <a:rPr lang="en-US" altLang="ja-JP" sz="2400" dirty="0"/>
              <a:t>CE</a:t>
            </a:r>
            <a:r>
              <a:rPr lang="ja-JP" altLang="en-US" sz="2400" dirty="0" err="1"/>
              <a:t>、</a:t>
            </a:r>
            <a:r>
              <a:rPr lang="ja-JP" altLang="en-US" sz="2400" dirty="0"/>
              <a:t>インストラクタ、</a:t>
            </a:r>
            <a:r>
              <a:rPr lang="en-US" altLang="ja-JP" sz="2400" dirty="0"/>
              <a:t>SE</a:t>
            </a:r>
            <a:r>
              <a:rPr lang="ja-JP" altLang="en-US" sz="2400" dirty="0" err="1"/>
              <a:t>、</a:t>
            </a:r>
            <a:r>
              <a:rPr lang="en-US" altLang="ja-JP" sz="2400" dirty="0"/>
              <a:t>PM</a:t>
            </a:r>
            <a:r>
              <a:rPr lang="ja-JP" altLang="en-US" dirty="0" err="1"/>
              <a:t>、</a:t>
            </a:r>
            <a:br>
              <a:rPr lang="en-US" altLang="ja-JP" sz="2400" dirty="0"/>
            </a:br>
            <a:r>
              <a:rPr lang="ja-JP" altLang="en-US" sz="2400" dirty="0"/>
              <a:t>　　　　</a:t>
            </a:r>
            <a:r>
              <a:rPr lang="en-US" altLang="ja-JP" sz="2400" dirty="0"/>
              <a:t>IT</a:t>
            </a:r>
            <a:r>
              <a:rPr lang="ja-JP" altLang="en-US" dirty="0"/>
              <a:t>コンサルタント、</a:t>
            </a:r>
            <a:r>
              <a:rPr lang="ja-JP" altLang="en-US" sz="2400" dirty="0"/>
              <a:t>経営コンサルタント</a:t>
            </a:r>
            <a:endParaRPr lang="en-US" altLang="ja-JP" sz="2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4294967295"/>
          </p:nvPr>
        </p:nvSpPr>
        <p:spPr>
          <a:xfrm>
            <a:off x="7441976" y="6356350"/>
            <a:ext cx="1414500" cy="365125"/>
          </a:xfrm>
          <a:prstGeom prst="rect">
            <a:avLst/>
          </a:prstGeom>
        </p:spPr>
        <p:txBody>
          <a:bodyPr/>
          <a:lstStyle/>
          <a:p>
            <a:fld id="{AE187603-5837-4BB6-8C43-5A465CCA68CB}" type="slidenum">
              <a:rPr lang="en-US" altLang="ja-JP" smtClean="0"/>
              <a:pPr/>
              <a:t>12</a:t>
            </a:fld>
            <a:endParaRPr lang="en-US" altLang="ja-JP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「マネジメント原理」</a:t>
            </a:r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2866527" y="6347175"/>
            <a:ext cx="4590510" cy="457200"/>
          </a:xfrm>
        </p:spPr>
        <p:txBody>
          <a:bodyPr/>
          <a:lstStyle/>
          <a:p>
            <a:pPr>
              <a:defRPr/>
            </a:pPr>
            <a:r>
              <a:rPr lang="ja-JP" altLang="en-US"/>
              <a:t>オリエンテーション　～マネジメントとは</a:t>
            </a:r>
            <a:endParaRPr lang="en-US" altLang="ja-JP" dirty="0"/>
          </a:p>
        </p:txBody>
      </p:sp>
      <p:sp>
        <p:nvSpPr>
          <p:cNvPr id="9" name="正方形/長方形 8"/>
          <p:cNvSpPr/>
          <p:nvPr/>
        </p:nvSpPr>
        <p:spPr>
          <a:xfrm>
            <a:off x="7968697" y="5947072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FFFF66"/>
                </a:solidFill>
              </a:rPr>
              <a:t>少林寺</a:t>
            </a:r>
            <a:endParaRPr lang="en-US" altLang="ja-JP" sz="24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84335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F6E20E47-D8C1-4C12-8EDB-7FEE0AF98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>
          <a:xfrm>
            <a:off x="385700" y="1178750"/>
            <a:ext cx="8686800" cy="535559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altLang="ja-JP" sz="3000" dirty="0"/>
              <a:t>2005</a:t>
            </a:r>
            <a:r>
              <a:rPr lang="ja-JP" altLang="en-US" sz="3000" dirty="0"/>
              <a:t>年度～</a:t>
            </a:r>
            <a:r>
              <a:rPr lang="en-US" altLang="ja-JP" sz="3000" dirty="0">
                <a:solidFill>
                  <a:srgbClr val="0000FF"/>
                </a:solidFill>
              </a:rPr>
              <a:t>2020</a:t>
            </a:r>
            <a:r>
              <a:rPr lang="ja-JP" altLang="en-US" sz="3000" dirty="0">
                <a:solidFill>
                  <a:srgbClr val="0000FF"/>
                </a:solidFill>
              </a:rPr>
              <a:t>（現在）</a:t>
            </a:r>
            <a:endParaRPr lang="en-US" altLang="ja-JP" sz="3000" dirty="0">
              <a:solidFill>
                <a:srgbClr val="0000FF"/>
              </a:solidFill>
            </a:endParaRP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ja-JP" altLang="en-US" sz="2600" dirty="0"/>
              <a:t>農商工連携人材育成プロジェクト委員</a:t>
            </a:r>
            <a:endParaRPr lang="en-US" altLang="ja-JP" sz="2600" dirty="0"/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ja-JP" altLang="en-US" sz="2600" dirty="0"/>
              <a:t>サービス・イノベーション人材育成プロジェクト委員</a:t>
            </a:r>
            <a:endParaRPr lang="en-US" altLang="ja-JP" sz="2600" dirty="0"/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ja-JP" altLang="en-US" sz="2600" dirty="0"/>
              <a:t>東北製造業リスク管理調査委員会会長</a:t>
            </a:r>
            <a:endParaRPr lang="en-US" altLang="ja-JP" sz="2600" dirty="0"/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ja-JP" altLang="en-US" sz="2600" dirty="0">
                <a:solidFill>
                  <a:srgbClr val="0000FF"/>
                </a:solidFill>
              </a:rPr>
              <a:t>経営情報学会 </a:t>
            </a:r>
            <a:r>
              <a:rPr lang="ja-JP" altLang="en-US" sz="2600" dirty="0"/>
              <a:t>理事、監査人歴任</a:t>
            </a:r>
            <a:endParaRPr lang="en-US" altLang="ja-JP" sz="2600" dirty="0"/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ja-JP" altLang="en-US" sz="2600" dirty="0">
                <a:solidFill>
                  <a:srgbClr val="0000FF"/>
                </a:solidFill>
              </a:rPr>
              <a:t>組織のダイナミズム（</a:t>
            </a:r>
            <a:r>
              <a:rPr lang="en-US" altLang="ja-JP" sz="2600" dirty="0">
                <a:solidFill>
                  <a:srgbClr val="0000FF"/>
                </a:solidFill>
              </a:rPr>
              <a:t>ODSG</a:t>
            </a:r>
            <a:r>
              <a:rPr lang="ja-JP" altLang="en-US" sz="2600" dirty="0">
                <a:solidFill>
                  <a:srgbClr val="0000FF"/>
                </a:solidFill>
              </a:rPr>
              <a:t>）研究会代表</a:t>
            </a:r>
            <a:endParaRPr lang="en-US" altLang="ja-JP" sz="2600" dirty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altLang="ja-JP" sz="3000" dirty="0"/>
              <a:t>1999</a:t>
            </a:r>
            <a:r>
              <a:rPr lang="ja-JP" altLang="en-US" sz="3000" dirty="0"/>
              <a:t>年度～</a:t>
            </a:r>
            <a:r>
              <a:rPr lang="en-US" altLang="ja-JP" sz="3000" dirty="0"/>
              <a:t>2004</a:t>
            </a:r>
            <a:r>
              <a:rPr lang="ja-JP" altLang="en-US" sz="3000" dirty="0"/>
              <a:t>年度</a:t>
            </a:r>
            <a:endParaRPr lang="en-US" altLang="ja-JP" sz="3000" dirty="0"/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ja-JP" altLang="en-US" sz="2600" dirty="0"/>
              <a:t>青山学院大学大学院国際政治経済学研究科修士課程</a:t>
            </a:r>
            <a:r>
              <a:rPr lang="en-US" altLang="ja-JP" sz="2600" dirty="0">
                <a:solidFill>
                  <a:srgbClr val="0000FF"/>
                </a:solidFill>
              </a:rPr>
              <a:t>(MBA)</a:t>
            </a:r>
            <a:r>
              <a:rPr lang="ja-JP" altLang="en-US" sz="2600" dirty="0"/>
              <a:t>修了</a:t>
            </a:r>
            <a:endParaRPr lang="en-US" altLang="ja-JP" sz="2600" dirty="0"/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ja-JP" altLang="en-US" sz="2600" dirty="0"/>
              <a:t>⇒横浜国立大学大学院博士後期課程国際開発専攻修了</a:t>
            </a:r>
            <a:endParaRPr lang="en-US" altLang="ja-JP" sz="2600" dirty="0"/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ja-JP" altLang="en-US" sz="2600" dirty="0"/>
              <a:t>学位：</a:t>
            </a:r>
            <a:r>
              <a:rPr lang="ja-JP" altLang="en-US" sz="2600" dirty="0">
                <a:solidFill>
                  <a:srgbClr val="0000FF"/>
                </a:solidFill>
              </a:rPr>
              <a:t>博士（経営学）</a:t>
            </a:r>
            <a:r>
              <a:rPr lang="ja-JP" altLang="en-US" sz="2600" dirty="0"/>
              <a:t>；横浜国立大学</a:t>
            </a:r>
            <a:endParaRPr lang="en-US" altLang="ja-JP" sz="2600" dirty="0"/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altLang="ja-JP" sz="3000" dirty="0"/>
              <a:t>1965</a:t>
            </a:r>
            <a:r>
              <a:rPr lang="ja-JP" altLang="en-US" sz="3000" dirty="0"/>
              <a:t>年度～</a:t>
            </a:r>
            <a:r>
              <a:rPr lang="en-US" altLang="ja-JP" sz="3000" dirty="0"/>
              <a:t>1969</a:t>
            </a:r>
            <a:r>
              <a:rPr lang="ja-JP" altLang="en-US" sz="3000" dirty="0"/>
              <a:t>年度</a:t>
            </a:r>
            <a:endParaRPr lang="en-US" altLang="ja-JP" sz="3000" dirty="0"/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ja-JP" altLang="en-US" sz="2600" dirty="0"/>
              <a:t>武蔵工業大学工学部電気通信工学科卒業</a:t>
            </a:r>
            <a:endParaRPr lang="en-US" altLang="ja-JP" sz="2600" dirty="0"/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altLang="ja-JP" sz="3000" dirty="0"/>
              <a:t>1946</a:t>
            </a:r>
            <a:r>
              <a:rPr lang="ja-JP" altLang="en-US" sz="3000" dirty="0"/>
              <a:t>年：生年</a:t>
            </a:r>
            <a:endParaRPr lang="en-US" altLang="ja-JP" sz="3000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215770"/>
            <a:ext cx="8686800" cy="1143000"/>
          </a:xfrm>
        </p:spPr>
        <p:txBody>
          <a:bodyPr>
            <a:noAutofit/>
          </a:bodyPr>
          <a:lstStyle/>
          <a:p>
            <a:r>
              <a:rPr lang="en-US" altLang="ja-JP" dirty="0"/>
              <a:t>1-3 </a:t>
            </a:r>
            <a:r>
              <a:rPr lang="ja-JP" altLang="en-US" dirty="0"/>
              <a:t>委員・学会・学</a:t>
            </a:r>
            <a:r>
              <a:rPr kumimoji="1" lang="ja-JP" altLang="en-US" dirty="0"/>
              <a:t>歴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4294967295"/>
          </p:nvPr>
        </p:nvSpPr>
        <p:spPr>
          <a:xfrm>
            <a:off x="7441976" y="6484255"/>
            <a:ext cx="1414500" cy="365125"/>
          </a:xfrm>
          <a:prstGeom prst="rect">
            <a:avLst/>
          </a:prstGeom>
        </p:spPr>
        <p:txBody>
          <a:bodyPr/>
          <a:lstStyle/>
          <a:p>
            <a:fld id="{AE187603-5837-4BB6-8C43-5A465CCA68CB}" type="slidenum">
              <a:rPr lang="en-US" altLang="ja-JP" smtClean="0"/>
              <a:pPr/>
              <a:t>13</a:t>
            </a:fld>
            <a:endParaRPr lang="en-US" altLang="ja-JP" dirty="0"/>
          </a:p>
        </p:txBody>
      </p:sp>
      <p:pic>
        <p:nvPicPr>
          <p:cNvPr id="9" name="Picture 2" descr="C:\Documents and Settings\toshihiko\Local Settings\Temporary Internet Files\Content.IE5\WN7EIRV0\MC900432666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6770" y="5896525"/>
            <a:ext cx="630070" cy="630070"/>
          </a:xfrm>
          <a:prstGeom prst="rect">
            <a:avLst/>
          </a:prstGeom>
          <a:noFill/>
        </p:spPr>
      </p:pic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「マネジメント原理」</a:t>
            </a:r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オリエンテーション　～マネジメントとは</a:t>
            </a:r>
            <a:endParaRPr lang="en-US" altLang="ja-JP"/>
          </a:p>
        </p:txBody>
      </p:sp>
      <p:sp>
        <p:nvSpPr>
          <p:cNvPr id="10" name="正方形/長方形 9"/>
          <p:cNvSpPr/>
          <p:nvPr/>
        </p:nvSpPr>
        <p:spPr>
          <a:xfrm>
            <a:off x="6497605" y="5477200"/>
            <a:ext cx="2682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FFFF66"/>
                </a:solidFill>
              </a:rPr>
              <a:t>カッパドキア：トルコ</a:t>
            </a:r>
            <a:endParaRPr lang="en-US" altLang="zh-CN" sz="24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0457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5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授業の到達目標</a:t>
            </a:r>
            <a:endParaRPr lang="ja-JP" altLang="en-US" b="1" dirty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341312" y="1230905"/>
            <a:ext cx="8802687" cy="507841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10000"/>
              </a:lnSpc>
              <a:spcBef>
                <a:spcPts val="900"/>
              </a:spcBef>
            </a:pPr>
            <a:r>
              <a:rPr lang="en-US" altLang="ja-JP" dirty="0"/>
              <a:t>6</a:t>
            </a:r>
            <a:r>
              <a:rPr lang="ja-JP" altLang="en-US" dirty="0" err="1"/>
              <a:t>つの</a:t>
            </a:r>
            <a:r>
              <a:rPr lang="ja-JP" altLang="en-US" dirty="0"/>
              <a:t>到達</a:t>
            </a:r>
            <a:r>
              <a:rPr lang="ja-JP" altLang="en-US" dirty="0">
                <a:solidFill>
                  <a:srgbClr val="FF0000"/>
                </a:solidFill>
              </a:rPr>
              <a:t>目標</a:t>
            </a:r>
            <a:endParaRPr lang="en-US" altLang="ja-JP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110000"/>
              </a:lnSpc>
              <a:spcBef>
                <a:spcPts val="900"/>
              </a:spcBef>
            </a:pPr>
            <a:r>
              <a:rPr lang="en-US" altLang="ja-JP" dirty="0"/>
              <a:t>1.</a:t>
            </a:r>
            <a:r>
              <a:rPr lang="ja-JP" altLang="en-US" dirty="0"/>
              <a:t>企業経営における</a:t>
            </a:r>
            <a:r>
              <a:rPr lang="ja-JP" altLang="en-US" dirty="0">
                <a:solidFill>
                  <a:srgbClr val="0000FF"/>
                </a:solidFill>
              </a:rPr>
              <a:t>所有と経営の分離</a:t>
            </a:r>
            <a:r>
              <a:rPr lang="ja-JP" altLang="en-US" dirty="0"/>
              <a:t>について説明できる</a:t>
            </a:r>
            <a:endParaRPr lang="en-US" altLang="ja-JP" dirty="0"/>
          </a:p>
          <a:p>
            <a:pPr lvl="1" eaLnBrk="1" hangingPunct="1">
              <a:lnSpc>
                <a:spcPct val="110000"/>
              </a:lnSpc>
              <a:spcBef>
                <a:spcPts val="900"/>
              </a:spcBef>
            </a:pPr>
            <a:r>
              <a:rPr lang="en-US" altLang="ja-JP" dirty="0"/>
              <a:t>2.</a:t>
            </a:r>
            <a:r>
              <a:rPr lang="ja-JP" altLang="en-US" dirty="0"/>
              <a:t>社会における組織としての</a:t>
            </a:r>
            <a:r>
              <a:rPr lang="ja-JP" altLang="en-US" dirty="0">
                <a:solidFill>
                  <a:srgbClr val="0000FF"/>
                </a:solidFill>
              </a:rPr>
              <a:t>企業の果たす役割</a:t>
            </a:r>
            <a:r>
              <a:rPr lang="ja-JP" altLang="en-US" dirty="0"/>
              <a:t>について説明できる</a:t>
            </a:r>
            <a:endParaRPr lang="en-US" altLang="ja-JP" dirty="0"/>
          </a:p>
          <a:p>
            <a:pPr lvl="1" eaLnBrk="1" hangingPunct="1">
              <a:lnSpc>
                <a:spcPct val="110000"/>
              </a:lnSpc>
              <a:spcBef>
                <a:spcPts val="900"/>
              </a:spcBef>
            </a:pPr>
            <a:r>
              <a:rPr lang="en-US" altLang="ja-JP" dirty="0"/>
              <a:t>3.</a:t>
            </a:r>
            <a:r>
              <a:rPr lang="ja-JP" altLang="en-US" dirty="0"/>
              <a:t>企業の</a:t>
            </a:r>
            <a:r>
              <a:rPr lang="ja-JP" altLang="en-US" dirty="0">
                <a:solidFill>
                  <a:srgbClr val="0000FF"/>
                </a:solidFill>
              </a:rPr>
              <a:t>経営戦略と競争戦略の特徴</a:t>
            </a:r>
            <a:r>
              <a:rPr lang="ja-JP" altLang="en-US" dirty="0"/>
              <a:t>を説明できる</a:t>
            </a:r>
            <a:endParaRPr lang="en-US" altLang="ja-JP" dirty="0"/>
          </a:p>
          <a:p>
            <a:pPr lvl="1" eaLnBrk="1" hangingPunct="1">
              <a:lnSpc>
                <a:spcPct val="110000"/>
              </a:lnSpc>
              <a:spcBef>
                <a:spcPts val="900"/>
              </a:spcBef>
            </a:pPr>
            <a:r>
              <a:rPr lang="en-US" altLang="ja-JP" dirty="0"/>
              <a:t>4.</a:t>
            </a:r>
            <a:r>
              <a:rPr lang="ja-JP" altLang="en-US" dirty="0"/>
              <a:t>国際社会における</a:t>
            </a:r>
            <a:r>
              <a:rPr lang="ja-JP" altLang="en-US" dirty="0">
                <a:solidFill>
                  <a:srgbClr val="0000FF"/>
                </a:solidFill>
              </a:rPr>
              <a:t>日本企業の特徴と取り組むべき課題</a:t>
            </a:r>
            <a:r>
              <a:rPr lang="ja-JP" altLang="en-US" dirty="0"/>
              <a:t>について説明できる</a:t>
            </a:r>
            <a:endParaRPr lang="en-US" altLang="ja-JP" dirty="0"/>
          </a:p>
          <a:p>
            <a:pPr lvl="1" eaLnBrk="1" hangingPunct="1">
              <a:lnSpc>
                <a:spcPct val="110000"/>
              </a:lnSpc>
              <a:spcBef>
                <a:spcPts val="900"/>
              </a:spcBef>
            </a:pPr>
            <a:r>
              <a:rPr lang="en-US" altLang="ja-JP" dirty="0"/>
              <a:t>5.</a:t>
            </a:r>
            <a:r>
              <a:rPr lang="ja-JP" altLang="en-US" dirty="0"/>
              <a:t>企業の</a:t>
            </a:r>
            <a:r>
              <a:rPr lang="ja-JP" altLang="en-US" dirty="0">
                <a:solidFill>
                  <a:srgbClr val="0000FF"/>
                </a:solidFill>
              </a:rPr>
              <a:t>財務における基本的な要素</a:t>
            </a:r>
            <a:r>
              <a:rPr lang="ja-JP" altLang="en-US" dirty="0"/>
              <a:t>について説明できる</a:t>
            </a:r>
            <a:endParaRPr lang="en-US" altLang="ja-JP" dirty="0"/>
          </a:p>
          <a:p>
            <a:pPr lvl="1" eaLnBrk="1" hangingPunct="1">
              <a:lnSpc>
                <a:spcPct val="110000"/>
              </a:lnSpc>
              <a:spcBef>
                <a:spcPts val="900"/>
              </a:spcBef>
            </a:pPr>
            <a:r>
              <a:rPr lang="en-US" altLang="ja-JP" dirty="0"/>
              <a:t>6.</a:t>
            </a:r>
            <a:r>
              <a:rPr lang="ja-JP" altLang="en-US" dirty="0"/>
              <a:t>企業の</a:t>
            </a:r>
            <a:r>
              <a:rPr lang="ja-JP" altLang="en-US" dirty="0">
                <a:solidFill>
                  <a:srgbClr val="0000FF"/>
                </a:solidFill>
              </a:rPr>
              <a:t>マーケティング活動</a:t>
            </a:r>
            <a:r>
              <a:rPr lang="ja-JP" altLang="en-US" dirty="0"/>
              <a:t>における基本的な要素について説明</a:t>
            </a:r>
            <a:br>
              <a:rPr lang="en-US" altLang="ja-JP" dirty="0"/>
            </a:br>
            <a:r>
              <a:rPr lang="ja-JP" altLang="en-US" dirty="0"/>
              <a:t>できる</a:t>
            </a:r>
            <a:endParaRPr lang="en-US" altLang="ja-JP" dirty="0"/>
          </a:p>
          <a:p>
            <a:pPr eaLnBrk="1" hangingPunct="1"/>
            <a:r>
              <a:rPr lang="ja-JP" altLang="en-US" spc="-40" dirty="0"/>
              <a:t>授業参加の</a:t>
            </a:r>
            <a:r>
              <a:rPr lang="ja-JP" altLang="en-US" spc="-40" dirty="0">
                <a:solidFill>
                  <a:srgbClr val="FF0000"/>
                </a:solidFill>
              </a:rPr>
              <a:t>心得</a:t>
            </a:r>
            <a:endParaRPr lang="en-US" altLang="ja-JP" spc="-40" dirty="0">
              <a:solidFill>
                <a:srgbClr val="FF0000"/>
              </a:solidFill>
            </a:endParaRPr>
          </a:p>
          <a:p>
            <a:pPr lvl="1" eaLnBrk="1" hangingPunct="1"/>
            <a:r>
              <a:rPr lang="ja-JP" altLang="en-US" spc="-40" dirty="0"/>
              <a:t>受講生はチャットによる</a:t>
            </a:r>
            <a:r>
              <a:rPr lang="ja-JP" altLang="en-US" spc="-40" dirty="0">
                <a:solidFill>
                  <a:srgbClr val="0000FF"/>
                </a:solidFill>
              </a:rPr>
              <a:t>参画</a:t>
            </a:r>
            <a:r>
              <a:rPr lang="ja-JP" altLang="en-US" spc="-40" dirty="0"/>
              <a:t>でマネジメント原理の</a:t>
            </a:r>
            <a:r>
              <a:rPr lang="ja-JP" altLang="en-US" spc="-40" dirty="0">
                <a:solidFill>
                  <a:srgbClr val="0000FF"/>
                </a:solidFill>
              </a:rPr>
              <a:t>理解</a:t>
            </a:r>
            <a:r>
              <a:rPr lang="ja-JP" altLang="en-US" spc="-40" dirty="0"/>
              <a:t>を深めること</a:t>
            </a:r>
            <a:endParaRPr lang="en-US" altLang="ja-JP" spc="-40" dirty="0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351838" y="6354763"/>
            <a:ext cx="649287" cy="457200"/>
          </a:xfrm>
        </p:spPr>
        <p:txBody>
          <a:bodyPr/>
          <a:lstStyle/>
          <a:p>
            <a:pPr>
              <a:defRPr/>
            </a:pPr>
            <a:fld id="{29CEF3C9-CEFF-4FC2-8F04-30DB8E7D3D69}" type="slidenum">
              <a:rPr lang="en-US" altLang="ja-JP">
                <a:latin typeface="+mn-ea"/>
                <a:ea typeface="+mn-ea"/>
              </a:rPr>
              <a:pPr>
                <a:defRPr/>
              </a:pPr>
              <a:t>2</a:t>
            </a:fld>
            <a:endParaRPr lang="en-US" altLang="ja-JP" dirty="0">
              <a:latin typeface="+mn-ea"/>
              <a:ea typeface="+mn-ea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「マネジメント原理」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オリエンテーション　～マネジメントとは</a:t>
            </a:r>
            <a:endParaRPr lang="en-US" altLang="ja-JP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教科書など</a:t>
            </a:r>
            <a:endParaRPr lang="ja-JP" altLang="en-US" b="1" dirty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341312" y="1538288"/>
            <a:ext cx="8802687" cy="4592637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900"/>
              </a:spcBef>
            </a:pPr>
            <a:r>
              <a:rPr lang="ja-JP" altLang="en-US" dirty="0"/>
              <a:t>教科書</a:t>
            </a:r>
            <a:r>
              <a:rPr lang="ja-JP" altLang="en-US" sz="2400" dirty="0"/>
              <a:t>（必須：</a:t>
            </a:r>
            <a:r>
              <a:rPr lang="ja-JP" altLang="en-US" sz="2400" dirty="0">
                <a:solidFill>
                  <a:srgbClr val="FF0000"/>
                </a:solidFill>
              </a:rPr>
              <a:t>必ず購入のこと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lvl="1">
              <a:lnSpc>
                <a:spcPct val="110000"/>
              </a:lnSpc>
              <a:spcBef>
                <a:spcPts val="900"/>
              </a:spcBef>
            </a:pPr>
            <a:r>
              <a:rPr lang="ja-JP" altLang="ja-JP" sz="2200" dirty="0">
                <a:solidFill>
                  <a:srgbClr val="0000FF"/>
                </a:solidFill>
              </a:rPr>
              <a:t>『公務員</a:t>
            </a:r>
            <a:r>
              <a:rPr lang="en-US" altLang="ja-JP" sz="2200" dirty="0">
                <a:solidFill>
                  <a:srgbClr val="0000FF"/>
                </a:solidFill>
              </a:rPr>
              <a:t>V</a:t>
            </a:r>
            <a:r>
              <a:rPr lang="ja-JP" altLang="ja-JP" sz="2200" dirty="0">
                <a:solidFill>
                  <a:srgbClr val="0000FF"/>
                </a:solidFill>
              </a:rPr>
              <a:t>テキスト</a:t>
            </a:r>
            <a:r>
              <a:rPr lang="en-US" altLang="ja-JP" sz="2200" dirty="0">
                <a:solidFill>
                  <a:srgbClr val="0000FF"/>
                </a:solidFill>
              </a:rPr>
              <a:t>13</a:t>
            </a:r>
            <a:r>
              <a:rPr lang="ja-JP" altLang="ja-JP" sz="2200" dirty="0">
                <a:solidFill>
                  <a:srgbClr val="0000FF"/>
                </a:solidFill>
              </a:rPr>
              <a:t>：経営学』</a:t>
            </a:r>
            <a:r>
              <a:rPr lang="en-US" altLang="ja-JP" sz="2200" dirty="0">
                <a:solidFill>
                  <a:srgbClr val="0000FF"/>
                </a:solidFill>
              </a:rPr>
              <a:t> </a:t>
            </a:r>
            <a:br>
              <a:rPr lang="en-US" altLang="ja-JP" sz="2200" dirty="0">
                <a:solidFill>
                  <a:srgbClr val="0000FF"/>
                </a:solidFill>
              </a:rPr>
            </a:br>
            <a:r>
              <a:rPr lang="en-US" altLang="ja-JP" sz="2200" dirty="0"/>
              <a:t>TAC</a:t>
            </a:r>
            <a:r>
              <a:rPr lang="ja-JP" altLang="ja-JP" sz="2200" dirty="0"/>
              <a:t>公務員講座編</a:t>
            </a:r>
            <a:r>
              <a:rPr lang="ja-JP" altLang="en-US" sz="2200" dirty="0"/>
              <a:t>、</a:t>
            </a:r>
            <a:r>
              <a:rPr lang="en-US" altLang="ja-JP" sz="2200" dirty="0"/>
              <a:t>TAC</a:t>
            </a:r>
            <a:r>
              <a:rPr lang="ja-JP" altLang="ja-JP" sz="2200" dirty="0"/>
              <a:t>出版</a:t>
            </a:r>
            <a:r>
              <a:rPr lang="ja-JP" altLang="en-US" sz="2200" dirty="0"/>
              <a:t>、</a:t>
            </a:r>
            <a:r>
              <a:rPr lang="en-US" altLang="ja-JP" sz="2200" dirty="0"/>
              <a:t>2011</a:t>
            </a:r>
            <a:r>
              <a:rPr lang="ja-JP" altLang="en-US" sz="2200" dirty="0"/>
              <a:t>年</a:t>
            </a:r>
            <a:r>
              <a:rPr lang="ja-JP" altLang="ja-JP" sz="2200" dirty="0"/>
              <a:t>．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</a:pPr>
            <a:r>
              <a:rPr lang="ja-JP" altLang="en-US" dirty="0"/>
              <a:t>参考文献</a:t>
            </a:r>
            <a:endParaRPr lang="en-US" altLang="ja-JP" dirty="0"/>
          </a:p>
          <a:p>
            <a:pPr lvl="1">
              <a:lnSpc>
                <a:spcPct val="110000"/>
              </a:lnSpc>
              <a:spcBef>
                <a:spcPts val="900"/>
              </a:spcBef>
            </a:pPr>
            <a:r>
              <a:rPr lang="ja-JP" altLang="ja-JP" sz="2200" dirty="0"/>
              <a:t>『</a:t>
            </a:r>
            <a:r>
              <a:rPr lang="ja-JP" altLang="en-US" sz="2200" dirty="0"/>
              <a:t>経営管理</a:t>
            </a:r>
            <a:r>
              <a:rPr lang="ja-JP" altLang="ja-JP" sz="2200" dirty="0"/>
              <a:t>』</a:t>
            </a:r>
            <a:r>
              <a:rPr lang="ja-JP" altLang="en-US" sz="2200" dirty="0"/>
              <a:t>野中郁次郎、</a:t>
            </a:r>
            <a:r>
              <a:rPr lang="ja-JP" altLang="ja-JP" sz="2200" dirty="0"/>
              <a:t>日本経済新聞社</a:t>
            </a:r>
            <a:r>
              <a:rPr lang="ja-JP" altLang="en-US" sz="2200" dirty="0"/>
              <a:t>、</a:t>
            </a:r>
            <a:r>
              <a:rPr lang="en-US" altLang="ja-JP" sz="2200" dirty="0"/>
              <a:t>1983</a:t>
            </a:r>
            <a:r>
              <a:rPr lang="ja-JP" altLang="en-US" sz="2200" dirty="0"/>
              <a:t>年</a:t>
            </a:r>
            <a:endParaRPr lang="ja-JP" altLang="ja-JP" sz="2200" dirty="0"/>
          </a:p>
          <a:p>
            <a:pPr lvl="1">
              <a:lnSpc>
                <a:spcPct val="110000"/>
              </a:lnSpc>
              <a:spcBef>
                <a:spcPts val="900"/>
              </a:spcBef>
            </a:pPr>
            <a:r>
              <a:rPr lang="en-US" altLang="ja-JP" sz="2200" dirty="0"/>
              <a:t>『</a:t>
            </a:r>
            <a:r>
              <a:rPr lang="ja-JP" altLang="en-US" sz="2200" dirty="0"/>
              <a:t>経営戦略</a:t>
            </a:r>
            <a:r>
              <a:rPr lang="en-US" altLang="ja-JP" sz="2200" dirty="0"/>
              <a:t>』</a:t>
            </a:r>
            <a:r>
              <a:rPr lang="ja-JP" altLang="en-US" sz="2200" dirty="0"/>
              <a:t>大滝精一・他、有斐閣、</a:t>
            </a:r>
            <a:r>
              <a:rPr lang="en-US" altLang="ja-JP" sz="2200" dirty="0"/>
              <a:t>2007</a:t>
            </a:r>
            <a:r>
              <a:rPr lang="ja-JP" altLang="en-US" sz="2200" dirty="0"/>
              <a:t>年</a:t>
            </a:r>
            <a:endParaRPr lang="en-US" altLang="ja-JP" sz="2200" dirty="0"/>
          </a:p>
          <a:p>
            <a:pPr lvl="1">
              <a:lnSpc>
                <a:spcPct val="110000"/>
              </a:lnSpc>
              <a:spcBef>
                <a:spcPts val="900"/>
              </a:spcBef>
            </a:pPr>
            <a:r>
              <a:rPr lang="en-US" altLang="ja-JP" sz="2200" dirty="0"/>
              <a:t>『</a:t>
            </a:r>
            <a:r>
              <a:rPr lang="ja-JP" altLang="en-US" sz="2200" dirty="0"/>
              <a:t>経営学入門［上］［下］</a:t>
            </a:r>
            <a:r>
              <a:rPr lang="en-US" altLang="ja-JP" sz="2200" dirty="0"/>
              <a:t>』</a:t>
            </a:r>
            <a:r>
              <a:rPr lang="ja-JP" altLang="en-US" sz="2200" dirty="0"/>
              <a:t>榊原清則、</a:t>
            </a:r>
            <a:r>
              <a:rPr lang="ja-JP" altLang="ja-JP" sz="2200" dirty="0"/>
              <a:t>日本経済新聞社</a:t>
            </a:r>
            <a:r>
              <a:rPr lang="ja-JP" altLang="en-US" sz="2200" dirty="0"/>
              <a:t>、</a:t>
            </a:r>
            <a:r>
              <a:rPr lang="en-US" altLang="ja-JP" sz="2200" dirty="0"/>
              <a:t>2002</a:t>
            </a:r>
            <a:r>
              <a:rPr lang="ja-JP" altLang="en-US" sz="2200" dirty="0"/>
              <a:t>年</a:t>
            </a:r>
            <a:endParaRPr lang="en-US" altLang="ja-JP" sz="2200" dirty="0"/>
          </a:p>
          <a:p>
            <a:pPr lvl="1">
              <a:lnSpc>
                <a:spcPct val="110000"/>
              </a:lnSpc>
              <a:spcBef>
                <a:spcPts val="900"/>
              </a:spcBef>
            </a:pPr>
            <a:r>
              <a:rPr lang="en-US" altLang="ja-JP" sz="2200" dirty="0"/>
              <a:t>『</a:t>
            </a:r>
            <a:r>
              <a:rPr lang="ja-JP" altLang="en-US" sz="2200" dirty="0"/>
              <a:t>国際経営論への招待</a:t>
            </a:r>
            <a:r>
              <a:rPr lang="en-US" altLang="ja-JP" sz="2200" dirty="0"/>
              <a:t>』</a:t>
            </a:r>
            <a:r>
              <a:rPr lang="ja-JP" altLang="en-US" sz="2200" dirty="0"/>
              <a:t>吉原英樹、有斐閣、</a:t>
            </a:r>
            <a:r>
              <a:rPr lang="en-US" altLang="ja-JP" sz="2200" dirty="0"/>
              <a:t>2003</a:t>
            </a:r>
            <a:r>
              <a:rPr lang="ja-JP" altLang="en-US" sz="2200" dirty="0"/>
              <a:t>年</a:t>
            </a:r>
            <a:endParaRPr lang="en-US" altLang="ja-JP" sz="2200" dirty="0"/>
          </a:p>
          <a:p>
            <a:pPr lvl="1">
              <a:lnSpc>
                <a:spcPct val="110000"/>
              </a:lnSpc>
              <a:spcBef>
                <a:spcPts val="900"/>
              </a:spcBef>
            </a:pPr>
            <a:r>
              <a:rPr lang="en-US" altLang="ja-JP" sz="2200" dirty="0"/>
              <a:t>『</a:t>
            </a:r>
            <a:r>
              <a:rPr lang="ja-JP" altLang="en-US" sz="2200" dirty="0"/>
              <a:t>経営の基本 第</a:t>
            </a:r>
            <a:r>
              <a:rPr lang="en-US" altLang="ja-JP" sz="2200" dirty="0"/>
              <a:t>3</a:t>
            </a:r>
            <a:r>
              <a:rPr lang="ja-JP" altLang="en-US" sz="2200" dirty="0"/>
              <a:t>版</a:t>
            </a:r>
            <a:r>
              <a:rPr lang="en-US" altLang="ja-JP" sz="2200" dirty="0"/>
              <a:t>』</a:t>
            </a:r>
            <a:r>
              <a:rPr lang="ja-JP" altLang="en-US" sz="2200" dirty="0"/>
              <a:t>武藤泰明、</a:t>
            </a:r>
            <a:r>
              <a:rPr lang="ja-JP" altLang="ja-JP" sz="2200" dirty="0"/>
              <a:t>日本経済新聞社</a:t>
            </a:r>
            <a:r>
              <a:rPr lang="ja-JP" altLang="en-US" sz="2200" dirty="0"/>
              <a:t>、</a:t>
            </a:r>
            <a:r>
              <a:rPr lang="en-US" altLang="ja-JP" sz="2200" dirty="0"/>
              <a:t>2010</a:t>
            </a:r>
            <a:r>
              <a:rPr lang="ja-JP" altLang="en-US" sz="2200" dirty="0"/>
              <a:t>年</a:t>
            </a:r>
            <a:endParaRPr lang="ja-JP" altLang="ja-JP" sz="2200" dirty="0"/>
          </a:p>
          <a:p>
            <a:pPr lvl="1">
              <a:lnSpc>
                <a:spcPct val="110000"/>
              </a:lnSpc>
              <a:spcBef>
                <a:spcPts val="900"/>
              </a:spcBef>
            </a:pPr>
            <a:endParaRPr lang="en-US" altLang="ja-JP" sz="2200" dirty="0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351838" y="6354763"/>
            <a:ext cx="649287" cy="457200"/>
          </a:xfrm>
        </p:spPr>
        <p:txBody>
          <a:bodyPr/>
          <a:lstStyle/>
          <a:p>
            <a:pPr>
              <a:defRPr/>
            </a:pPr>
            <a:fld id="{29CEF3C9-CEFF-4FC2-8F04-30DB8E7D3D69}" type="slidenum">
              <a:rPr lang="en-US" altLang="ja-JP">
                <a:latin typeface="+mn-ea"/>
                <a:ea typeface="+mn-ea"/>
              </a:rPr>
              <a:pPr>
                <a:defRPr/>
              </a:pPr>
              <a:t>3</a:t>
            </a:fld>
            <a:endParaRPr lang="en-US" altLang="ja-JP" dirty="0">
              <a:latin typeface="+mn-ea"/>
              <a:ea typeface="+mn-ea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「マネジメント原理」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オリエンテーション　～マネジメントとは</a:t>
            </a:r>
            <a:endParaRPr lang="en-US" altLang="ja-JP"/>
          </a:p>
        </p:txBody>
      </p:sp>
      <p:pic>
        <p:nvPicPr>
          <p:cNvPr id="3" name="図 2" descr="記号 が含まれている画像&#10;&#10;自動的に生成された説明">
            <a:extLst>
              <a:ext uri="{FF2B5EF4-FFF2-40B4-BE49-F238E27FC236}">
                <a16:creationId xmlns:a16="http://schemas.microsoft.com/office/drawing/2014/main" id="{31B50BFB-8794-4D8E-87B3-2642A1C04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6351896" y="560739"/>
            <a:ext cx="2161325" cy="284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4807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2275"/>
            <a:ext cx="8229600" cy="1026505"/>
          </a:xfrm>
        </p:spPr>
        <p:txBody>
          <a:bodyPr/>
          <a:lstStyle/>
          <a:p>
            <a:pPr eaLnBrk="1" hangingPunct="1"/>
            <a:r>
              <a:rPr lang="ja-JP" altLang="en-US" dirty="0"/>
              <a:t>授業の進め方</a:t>
            </a:r>
            <a:endParaRPr lang="ja-JP" altLang="en-US" b="1" dirty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341530" y="1358770"/>
            <a:ext cx="8802470" cy="4772155"/>
          </a:xfrm>
        </p:spPr>
        <p:txBody>
          <a:bodyPr>
            <a:normAutofit fontScale="92500"/>
          </a:bodyPr>
          <a:lstStyle/>
          <a:p>
            <a:pPr eaLnBrk="1" hangingPunct="1">
              <a:spcBef>
                <a:spcPts val="800"/>
              </a:spcBef>
            </a:pPr>
            <a:r>
              <a:rPr lang="ja-JP" altLang="en-US" dirty="0"/>
              <a:t>授業運営</a:t>
            </a:r>
            <a:endParaRPr lang="en-US" altLang="ja-JP" dirty="0"/>
          </a:p>
          <a:p>
            <a:pPr lvl="1" eaLnBrk="1" hangingPunct="1">
              <a:spcBef>
                <a:spcPts val="1200"/>
              </a:spcBef>
            </a:pPr>
            <a:r>
              <a:rPr lang="ja-JP" altLang="en-US" dirty="0"/>
              <a:t>原則、隔週</a:t>
            </a:r>
            <a:r>
              <a:rPr lang="ja-JP" altLang="en-US" dirty="0">
                <a:solidFill>
                  <a:srgbClr val="0000FF"/>
                </a:solidFill>
              </a:rPr>
              <a:t>土曜１・２限目（</a:t>
            </a:r>
            <a:r>
              <a:rPr lang="en-US" altLang="ja-JP" dirty="0">
                <a:solidFill>
                  <a:srgbClr val="0000FF"/>
                </a:solidFill>
              </a:rPr>
              <a:t>9:30</a:t>
            </a:r>
            <a:r>
              <a:rPr lang="ja-JP" altLang="en-US" dirty="0">
                <a:solidFill>
                  <a:srgbClr val="0000FF"/>
                </a:solidFill>
              </a:rPr>
              <a:t>～</a:t>
            </a:r>
            <a:r>
              <a:rPr lang="en-US" altLang="ja-JP" dirty="0">
                <a:solidFill>
                  <a:srgbClr val="0000FF"/>
                </a:solidFill>
              </a:rPr>
              <a:t>12:40</a:t>
            </a:r>
            <a:r>
              <a:rPr lang="ja-JP" altLang="en-US" dirty="0">
                <a:solidFill>
                  <a:srgbClr val="0000FF"/>
                </a:solidFill>
              </a:rPr>
              <a:t>）</a:t>
            </a:r>
            <a:r>
              <a:rPr lang="ja-JP" altLang="en-US" dirty="0"/>
              <a:t>に</a:t>
            </a:r>
            <a:r>
              <a:rPr lang="ja-JP" altLang="en-US" dirty="0">
                <a:solidFill>
                  <a:srgbClr val="FF0000"/>
                </a:solidFill>
              </a:rPr>
              <a:t>オンライン授業</a:t>
            </a:r>
            <a:r>
              <a:rPr lang="ja-JP" altLang="en-US" dirty="0"/>
              <a:t>を実施</a:t>
            </a:r>
            <a:endParaRPr lang="en-US" altLang="ja-JP" dirty="0"/>
          </a:p>
          <a:p>
            <a:pPr lvl="1" eaLnBrk="1" hangingPunct="1">
              <a:spcBef>
                <a:spcPts val="800"/>
              </a:spcBef>
            </a:pPr>
            <a:r>
              <a:rPr lang="en-US" altLang="ja-JP" dirty="0">
                <a:solidFill>
                  <a:srgbClr val="0000FF"/>
                </a:solidFill>
              </a:rPr>
              <a:t>PowerPoint</a:t>
            </a:r>
            <a:r>
              <a:rPr lang="ja-JP" altLang="en-US" dirty="0"/>
              <a:t>による説明に、</a:t>
            </a:r>
            <a:r>
              <a:rPr lang="ja-JP" altLang="en-US" dirty="0">
                <a:solidFill>
                  <a:srgbClr val="0000FF"/>
                </a:solidFill>
              </a:rPr>
              <a:t>質疑応答やコメント</a:t>
            </a:r>
            <a:r>
              <a:rPr lang="ja-JP" altLang="en-US" dirty="0"/>
              <a:t>を</a:t>
            </a:r>
            <a:r>
              <a:rPr lang="en-US" altLang="ja-JP" dirty="0" err="1"/>
              <a:t>Webex</a:t>
            </a:r>
            <a:r>
              <a:rPr lang="ja-JP" altLang="en-US" dirty="0"/>
              <a:t>の</a:t>
            </a:r>
            <a:r>
              <a:rPr lang="ja-JP" altLang="en-US" dirty="0">
                <a:solidFill>
                  <a:srgbClr val="FF0000"/>
                </a:solidFill>
              </a:rPr>
              <a:t>チャット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ja-JP" altLang="en-US" dirty="0"/>
              <a:t>で積極的に行うこと ⇒ できるだけ時間内に回答する</a:t>
            </a:r>
            <a:endParaRPr lang="en-US" altLang="ja-JP" dirty="0"/>
          </a:p>
          <a:p>
            <a:pPr lvl="1" eaLnBrk="1" hangingPunct="1">
              <a:spcBef>
                <a:spcPts val="800"/>
              </a:spcBef>
            </a:pPr>
            <a:r>
              <a:rPr lang="ja-JP" altLang="en-US" dirty="0"/>
              <a:t>毎回、</a:t>
            </a:r>
            <a:r>
              <a:rPr lang="ja-JP" altLang="en-US" dirty="0">
                <a:solidFill>
                  <a:srgbClr val="FF0000"/>
                </a:solidFill>
              </a:rPr>
              <a:t>キーワード</a:t>
            </a:r>
            <a:r>
              <a:rPr lang="ja-JP" altLang="en-US" dirty="0">
                <a:solidFill>
                  <a:srgbClr val="0000FF"/>
                </a:solidFill>
              </a:rPr>
              <a:t>を出すので、それを提出すれば</a:t>
            </a:r>
            <a:r>
              <a:rPr lang="ja-JP" altLang="en-US" dirty="0">
                <a:solidFill>
                  <a:srgbClr val="FF0000"/>
                </a:solidFill>
              </a:rPr>
              <a:t>出席とする</a:t>
            </a:r>
            <a:endParaRPr lang="en-US" altLang="ja-JP" dirty="0">
              <a:solidFill>
                <a:srgbClr val="FF0000"/>
              </a:solidFill>
            </a:endParaRPr>
          </a:p>
          <a:p>
            <a:pPr eaLnBrk="1" hangingPunct="1">
              <a:spcBef>
                <a:spcPts val="800"/>
              </a:spcBef>
            </a:pPr>
            <a:r>
              <a:rPr lang="ja-JP" altLang="en-US" dirty="0"/>
              <a:t>出席・遅刻・欠席</a:t>
            </a:r>
            <a:endParaRPr lang="en-US" altLang="ja-JP" dirty="0"/>
          </a:p>
          <a:p>
            <a:pPr lvl="1" eaLnBrk="1" hangingPunct="1">
              <a:spcBef>
                <a:spcPts val="800"/>
              </a:spcBef>
            </a:pPr>
            <a:r>
              <a:rPr lang="ja-JP" altLang="en-US" dirty="0">
                <a:solidFill>
                  <a:srgbClr val="0000FF"/>
                </a:solidFill>
              </a:rPr>
              <a:t>欠席</a:t>
            </a:r>
            <a:r>
              <a:rPr lang="ja-JP" altLang="en-US" dirty="0"/>
              <a:t>は</a:t>
            </a:r>
            <a:r>
              <a:rPr lang="en-US" altLang="ja-JP" dirty="0"/>
              <a:t>5</a:t>
            </a:r>
            <a:r>
              <a:rPr lang="ja-JP" altLang="en-US" dirty="0"/>
              <a:t>回まで、</a:t>
            </a:r>
            <a:r>
              <a:rPr lang="en-US" altLang="ja-JP" dirty="0">
                <a:solidFill>
                  <a:srgbClr val="FF0000"/>
                </a:solidFill>
              </a:rPr>
              <a:t>6</a:t>
            </a:r>
            <a:r>
              <a:rPr lang="ja-JP" altLang="en-US" dirty="0">
                <a:solidFill>
                  <a:srgbClr val="FF0000"/>
                </a:solidFill>
              </a:rPr>
              <a:t>回以上</a:t>
            </a:r>
            <a:r>
              <a:rPr lang="ja-JP" altLang="en-US" dirty="0"/>
              <a:t>の欠席は履修</a:t>
            </a:r>
            <a:r>
              <a:rPr lang="ja-JP" altLang="en-US" dirty="0">
                <a:solidFill>
                  <a:srgbClr val="FF0000"/>
                </a:solidFill>
              </a:rPr>
              <a:t>棄権</a:t>
            </a:r>
            <a:r>
              <a:rPr lang="ja-JP" altLang="en-US" dirty="0"/>
              <a:t>とみなす</a:t>
            </a:r>
            <a:endParaRPr lang="en-US" altLang="ja-JP" dirty="0"/>
          </a:p>
          <a:p>
            <a:pPr lvl="1" eaLnBrk="1" hangingPunct="1">
              <a:spcBef>
                <a:spcPts val="800"/>
              </a:spcBef>
            </a:pPr>
            <a:r>
              <a:rPr lang="ja-JP" altLang="en-US" dirty="0">
                <a:solidFill>
                  <a:srgbClr val="0000FF"/>
                </a:solidFill>
              </a:rPr>
              <a:t>欠席者</a:t>
            </a:r>
            <a:r>
              <a:rPr lang="ja-JP" altLang="en-US" dirty="0"/>
              <a:t>は事後に</a:t>
            </a:r>
            <a:r>
              <a:rPr lang="en-US" altLang="ja-JP" dirty="0">
                <a:solidFill>
                  <a:srgbClr val="FF0000"/>
                </a:solidFill>
              </a:rPr>
              <a:t>HP(</a:t>
            </a:r>
            <a:r>
              <a:rPr lang="ja-JP" altLang="en-US" dirty="0">
                <a:solidFill>
                  <a:srgbClr val="FF0000"/>
                </a:solidFill>
              </a:rPr>
              <a:t>下記</a:t>
            </a:r>
            <a:r>
              <a:rPr lang="en-US" altLang="ja-JP" dirty="0">
                <a:solidFill>
                  <a:srgbClr val="FF0000"/>
                </a:solidFill>
              </a:rPr>
              <a:t>)</a:t>
            </a:r>
            <a:r>
              <a:rPr lang="ja-JP" altLang="en-US" dirty="0">
                <a:solidFill>
                  <a:srgbClr val="FF0000"/>
                </a:solidFill>
              </a:rPr>
              <a:t>から</a:t>
            </a:r>
            <a:r>
              <a:rPr lang="ja-JP" altLang="en-US" dirty="0"/>
              <a:t>該当の</a:t>
            </a:r>
            <a:r>
              <a:rPr lang="en-US" altLang="ja-JP" dirty="0"/>
              <a:t>PowerPoint</a:t>
            </a:r>
            <a:r>
              <a:rPr lang="ja-JP" altLang="en-US" dirty="0"/>
              <a:t>による説明を</a:t>
            </a:r>
            <a:br>
              <a:rPr lang="en-US" altLang="ja-JP" dirty="0"/>
            </a:br>
            <a:r>
              <a:rPr lang="ja-JP" altLang="en-US" dirty="0"/>
              <a:t>ダウンロードして学習し、その中にあるキーワードをメールで提出すること ⇒ </a:t>
            </a:r>
            <a:r>
              <a:rPr lang="ja-JP" altLang="en-US" dirty="0">
                <a:solidFill>
                  <a:srgbClr val="FF0000"/>
                </a:solidFill>
              </a:rPr>
              <a:t>遅刻扱い</a:t>
            </a:r>
            <a:r>
              <a:rPr lang="ja-JP" altLang="en-US" dirty="0"/>
              <a:t>とする ⇒ ただし</a:t>
            </a:r>
            <a:r>
              <a:rPr lang="en-US" altLang="ja-JP" dirty="0">
                <a:solidFill>
                  <a:srgbClr val="FF0000"/>
                </a:solidFill>
              </a:rPr>
              <a:t>5</a:t>
            </a:r>
            <a:r>
              <a:rPr lang="ja-JP" altLang="en-US" dirty="0">
                <a:solidFill>
                  <a:srgbClr val="FF0000"/>
                </a:solidFill>
              </a:rPr>
              <a:t>回</a:t>
            </a:r>
            <a:r>
              <a:rPr lang="ja-JP" altLang="en-US" dirty="0"/>
              <a:t>まで</a:t>
            </a:r>
            <a:endParaRPr lang="en-US" altLang="ja-JP" dirty="0"/>
          </a:p>
          <a:p>
            <a:pPr lvl="1" eaLnBrk="1" hangingPunct="1">
              <a:spcBef>
                <a:spcPts val="800"/>
              </a:spcBef>
            </a:pPr>
            <a:r>
              <a:rPr lang="ja-JP" altLang="en-US" dirty="0">
                <a:solidFill>
                  <a:srgbClr val="FF0000"/>
                </a:solidFill>
              </a:rPr>
              <a:t>ホームページ</a:t>
            </a:r>
            <a:r>
              <a:rPr lang="en-US" altLang="ja-JP" dirty="0">
                <a:solidFill>
                  <a:srgbClr val="FF0000"/>
                </a:solidFill>
              </a:rPr>
              <a:t>: </a:t>
            </a:r>
            <a:r>
              <a:rPr lang="en-US" altLang="ja-JP" dirty="0">
                <a:hlinkClick r:id="rId3"/>
              </a:rPr>
              <a:t>http://ito-yamato-lab.com/josaikokusai-text</a:t>
            </a:r>
            <a:endParaRPr lang="ja-JP" altLang="en-US" dirty="0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351838" y="6354763"/>
            <a:ext cx="649287" cy="457200"/>
          </a:xfrm>
        </p:spPr>
        <p:txBody>
          <a:bodyPr/>
          <a:lstStyle/>
          <a:p>
            <a:pPr>
              <a:defRPr/>
            </a:pPr>
            <a:fld id="{29CEF3C9-CEFF-4FC2-8F04-30DB8E7D3D69}" type="slidenum">
              <a:rPr lang="en-US" altLang="ja-JP">
                <a:latin typeface="+mn-ea"/>
                <a:ea typeface="+mn-ea"/>
              </a:rPr>
              <a:pPr>
                <a:defRPr/>
              </a:pPr>
              <a:t>4</a:t>
            </a:fld>
            <a:endParaRPr lang="en-US" altLang="ja-JP" dirty="0">
              <a:latin typeface="+mn-ea"/>
              <a:ea typeface="+mn-ea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「マネジメント原理」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オリエンテーション　～マネジメントとは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3950155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成績評価方法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447006" y="1448780"/>
            <a:ext cx="8621712" cy="4950550"/>
          </a:xfrm>
        </p:spPr>
        <p:txBody>
          <a:bodyPr/>
          <a:lstStyle/>
          <a:p>
            <a:pPr eaLnBrk="1" hangingPunct="1"/>
            <a:r>
              <a:rPr lang="ja-JP" altLang="en-US" sz="3200" dirty="0"/>
              <a:t>授業内試験：</a:t>
            </a:r>
            <a:r>
              <a:rPr lang="en-US" altLang="ja-JP" sz="3200" dirty="0">
                <a:solidFill>
                  <a:srgbClr val="FF0000"/>
                </a:solidFill>
              </a:rPr>
              <a:t>50</a:t>
            </a:r>
            <a:r>
              <a:rPr lang="en-US" altLang="ja-JP" sz="3200" dirty="0"/>
              <a:t>%</a:t>
            </a:r>
          </a:p>
          <a:p>
            <a:pPr lvl="1" eaLnBrk="1" hangingPunct="1"/>
            <a:r>
              <a:rPr lang="ja-JP" altLang="en-US" sz="2800" dirty="0"/>
              <a:t>最終日</a:t>
            </a:r>
            <a:r>
              <a:rPr lang="en-US" altLang="ja-JP" sz="2800" dirty="0"/>
              <a:t>(</a:t>
            </a:r>
            <a:r>
              <a:rPr lang="en-US" altLang="ja-JP" sz="2800" dirty="0">
                <a:solidFill>
                  <a:srgbClr val="FF0000"/>
                </a:solidFill>
              </a:rPr>
              <a:t>8</a:t>
            </a:r>
            <a:r>
              <a:rPr lang="ja-JP" altLang="en-US" sz="2800" dirty="0">
                <a:solidFill>
                  <a:srgbClr val="FF0000"/>
                </a:solidFill>
              </a:rPr>
              <a:t>月</a:t>
            </a:r>
            <a:r>
              <a:rPr lang="en-US" altLang="ja-JP" sz="2800" dirty="0">
                <a:solidFill>
                  <a:srgbClr val="FF0000"/>
                </a:solidFill>
              </a:rPr>
              <a:t>1</a:t>
            </a:r>
            <a:r>
              <a:rPr lang="ja-JP" altLang="en-US" sz="2800" dirty="0">
                <a:solidFill>
                  <a:srgbClr val="FF0000"/>
                </a:solidFill>
              </a:rPr>
              <a:t>日</a:t>
            </a:r>
            <a:r>
              <a:rPr lang="en-US" altLang="ja-JP" sz="2800" dirty="0"/>
              <a:t>)</a:t>
            </a:r>
            <a:r>
              <a:rPr lang="ja-JP" altLang="en-US" sz="2800" dirty="0"/>
              <a:t>に実施する</a:t>
            </a:r>
            <a:endParaRPr lang="en-US" altLang="ja-JP" sz="2800" dirty="0"/>
          </a:p>
          <a:p>
            <a:pPr lvl="1" eaLnBrk="1" hangingPunct="1"/>
            <a:r>
              <a:rPr lang="ja-JP" altLang="en-US" sz="2800" dirty="0"/>
              <a:t>テキスト、参考書、配布レジュメ、ノート持込可</a:t>
            </a:r>
            <a:endParaRPr lang="en-US" altLang="ja-JP" sz="2800" dirty="0"/>
          </a:p>
          <a:p>
            <a:pPr eaLnBrk="1" hangingPunct="1"/>
            <a:r>
              <a:rPr lang="ja-JP" altLang="en-US" sz="3200" dirty="0"/>
              <a:t>レポート・授業参画度：</a:t>
            </a:r>
            <a:r>
              <a:rPr lang="en-US" altLang="ja-JP" sz="3200" dirty="0">
                <a:solidFill>
                  <a:srgbClr val="FF0000"/>
                </a:solidFill>
              </a:rPr>
              <a:t>50</a:t>
            </a:r>
            <a:r>
              <a:rPr lang="en-US" altLang="ja-JP" sz="3200" dirty="0"/>
              <a:t>%</a:t>
            </a:r>
          </a:p>
          <a:p>
            <a:pPr lvl="1" eaLnBrk="1" hangingPunct="1"/>
            <a:r>
              <a:rPr lang="ja-JP" altLang="en-US" sz="2800" dirty="0">
                <a:solidFill>
                  <a:srgbClr val="FF0000"/>
                </a:solidFill>
              </a:rPr>
              <a:t>宿題レポート</a:t>
            </a:r>
            <a:r>
              <a:rPr lang="en-US" altLang="ja-JP" sz="2800" dirty="0">
                <a:solidFill>
                  <a:srgbClr val="0000FF"/>
                </a:solidFill>
              </a:rPr>
              <a:t>(5</a:t>
            </a:r>
            <a:r>
              <a:rPr lang="ja-JP" altLang="en-US" sz="2800" dirty="0">
                <a:solidFill>
                  <a:srgbClr val="0000FF"/>
                </a:solidFill>
              </a:rPr>
              <a:t>回</a:t>
            </a:r>
            <a:r>
              <a:rPr lang="en-US" altLang="ja-JP" sz="2800" dirty="0">
                <a:solidFill>
                  <a:srgbClr val="0000FF"/>
                </a:solidFill>
              </a:rPr>
              <a:t>)</a:t>
            </a:r>
            <a:r>
              <a:rPr lang="ja-JP" altLang="en-US" sz="2800" dirty="0">
                <a:solidFill>
                  <a:srgbClr val="0000FF"/>
                </a:solidFill>
              </a:rPr>
              <a:t>を期日までにメール</a:t>
            </a:r>
            <a:r>
              <a:rPr lang="en-US" altLang="ja-JP" sz="2800" dirty="0">
                <a:solidFill>
                  <a:srgbClr val="0000FF"/>
                </a:solidFill>
              </a:rPr>
              <a:t>(</a:t>
            </a:r>
            <a:r>
              <a:rPr lang="ja-JP" altLang="en-US" sz="2800" dirty="0">
                <a:solidFill>
                  <a:srgbClr val="0000FF"/>
                </a:solidFill>
              </a:rPr>
              <a:t>下記</a:t>
            </a:r>
            <a:r>
              <a:rPr lang="en-US" altLang="ja-JP" sz="2800" dirty="0">
                <a:solidFill>
                  <a:srgbClr val="0000FF"/>
                </a:solidFill>
              </a:rPr>
              <a:t>)</a:t>
            </a:r>
            <a:r>
              <a:rPr lang="ja-JP" altLang="en-US" sz="2800" dirty="0">
                <a:solidFill>
                  <a:srgbClr val="0000FF"/>
                </a:solidFill>
              </a:rPr>
              <a:t>で</a:t>
            </a:r>
            <a:r>
              <a:rPr lang="ja-JP" altLang="en-US" sz="2800" dirty="0"/>
              <a:t>提出</a:t>
            </a:r>
            <a:endParaRPr lang="en-US" altLang="ja-JP" sz="2800" dirty="0"/>
          </a:p>
          <a:p>
            <a:pPr lvl="1" eaLnBrk="1" hangingPunct="1"/>
            <a:r>
              <a:rPr lang="ja-JP" altLang="en-US" sz="2800" dirty="0">
                <a:solidFill>
                  <a:srgbClr val="0000FF"/>
                </a:solidFill>
              </a:rPr>
              <a:t>授業参画度</a:t>
            </a:r>
            <a:r>
              <a:rPr lang="ja-JP" altLang="en-US" sz="2800" dirty="0"/>
              <a:t>は、毎回の講義で</a:t>
            </a:r>
            <a:r>
              <a:rPr lang="ja-JP" altLang="en-US" sz="2800" dirty="0">
                <a:solidFill>
                  <a:srgbClr val="FF0000"/>
                </a:solidFill>
              </a:rPr>
              <a:t>キーワード</a:t>
            </a:r>
            <a:r>
              <a:rPr lang="ja-JP" altLang="en-US" sz="2800" dirty="0">
                <a:solidFill>
                  <a:srgbClr val="0000FF"/>
                </a:solidFill>
              </a:rPr>
              <a:t>を述べる</a:t>
            </a:r>
            <a:br>
              <a:rPr lang="en-US" altLang="ja-JP" sz="2800" dirty="0">
                <a:solidFill>
                  <a:srgbClr val="0000FF"/>
                </a:solidFill>
              </a:rPr>
            </a:br>
            <a:r>
              <a:rPr lang="ja-JP" altLang="en-US" sz="2800" dirty="0">
                <a:solidFill>
                  <a:srgbClr val="0000FF"/>
                </a:solidFill>
              </a:rPr>
              <a:t>のでそれを提出</a:t>
            </a:r>
            <a:endParaRPr lang="en-US" altLang="ja-JP" sz="2800" dirty="0">
              <a:solidFill>
                <a:srgbClr val="0000FF"/>
              </a:solidFill>
            </a:endParaRPr>
          </a:p>
          <a:p>
            <a:pPr eaLnBrk="1" hangingPunct="1"/>
            <a:r>
              <a:rPr lang="ja-JP" altLang="en-US" sz="3200" dirty="0"/>
              <a:t>伊東のメール：</a:t>
            </a:r>
            <a:r>
              <a:rPr lang="en-US" altLang="ja-JP" sz="3200" dirty="0">
                <a:solidFill>
                  <a:srgbClr val="0000FF"/>
                </a:solidFill>
                <a:hlinkClick r:id="rId3"/>
              </a:rPr>
              <a:t>kana-toshi@ab.auone-net.jp</a:t>
            </a:r>
            <a:br>
              <a:rPr lang="en-US" altLang="ja-JP" sz="3200" dirty="0">
                <a:solidFill>
                  <a:srgbClr val="0000FF"/>
                </a:solidFill>
              </a:rPr>
            </a:br>
            <a:r>
              <a:rPr lang="ja-JP" altLang="en-US" sz="3200" dirty="0">
                <a:solidFill>
                  <a:srgbClr val="0000FF"/>
                </a:solidFill>
              </a:rPr>
              <a:t>　　　　　</a:t>
            </a:r>
            <a:r>
              <a:rPr lang="ja-JP" altLang="en-US" sz="3200" dirty="0"/>
              <a:t>または：</a:t>
            </a:r>
            <a:r>
              <a:rPr lang="en-US" altLang="ja-JP" sz="3200" dirty="0">
                <a:solidFill>
                  <a:srgbClr val="0000FF"/>
                </a:solidFill>
                <a:hlinkClick r:id="rId4"/>
              </a:rPr>
              <a:t>id05169@jiu.ac.jp</a:t>
            </a:r>
            <a:endParaRPr lang="en-US" altLang="ja-JP" sz="3200" dirty="0">
              <a:solidFill>
                <a:srgbClr val="0000FF"/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288338" y="6354763"/>
            <a:ext cx="828675" cy="457200"/>
          </a:xfrm>
        </p:spPr>
        <p:txBody>
          <a:bodyPr/>
          <a:lstStyle/>
          <a:p>
            <a:pPr>
              <a:defRPr/>
            </a:pPr>
            <a:fld id="{8FC62355-07C9-4345-9B28-245588C4F851}" type="slidenum">
              <a:rPr lang="en-US" altLang="ja-JP">
                <a:latin typeface="+mn-ea"/>
                <a:ea typeface="+mn-ea"/>
              </a:rPr>
              <a:pPr>
                <a:defRPr/>
              </a:pPr>
              <a:t>5</a:t>
            </a:fld>
            <a:endParaRPr lang="en-US" altLang="ja-JP" dirty="0">
              <a:latin typeface="+mn-ea"/>
              <a:ea typeface="+mn-ea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「マネジメント原理」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オリエンテーション　～マネジメントとは</a:t>
            </a:r>
            <a:endParaRPr lang="en-US" altLang="ja-JP"/>
          </a:p>
        </p:txBody>
      </p:sp>
      <p:pic>
        <p:nvPicPr>
          <p:cNvPr id="10" name="Picture 11" descr="C:\Documents and Settings\toshihiko\デスクトップ\氷海.JPG">
            <a:hlinkClick r:id="rId5" action="ppaction://hlinksldjump"/>
            <a:extLst>
              <a:ext uri="{FF2B5EF4-FFF2-40B4-BE49-F238E27FC236}">
                <a16:creationId xmlns:a16="http://schemas.microsoft.com/office/drawing/2014/main" id="{86BF5EC7-FE07-4DF2-8250-E7FDFDFC8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698" y="1051766"/>
            <a:ext cx="1430410" cy="109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オリエンテーション　～マネジメントとは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D6DB2-9ABF-4A0A-8185-E77A295479B3}" type="slidenum">
              <a:rPr lang="en-US" altLang="ja-JP"/>
              <a:pPr>
                <a:defRPr/>
              </a:pPr>
              <a:t>6</a:t>
            </a:fld>
            <a:endParaRPr lang="en-US" altLang="ja-JP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569912" y="331257"/>
            <a:ext cx="8574087" cy="1252538"/>
          </a:xfrm>
        </p:spPr>
        <p:txBody>
          <a:bodyPr/>
          <a:lstStyle/>
          <a:p>
            <a:pPr eaLnBrk="1" hangingPunct="1"/>
            <a:r>
              <a:rPr lang="ja-JP" altLang="en-US" sz="4400" dirty="0"/>
              <a:t>マネジメント原理の</a:t>
            </a:r>
            <a:r>
              <a:rPr lang="ja-JP" altLang="en-US" sz="4400" dirty="0">
                <a:solidFill>
                  <a:srgbClr val="FF0000"/>
                </a:solidFill>
              </a:rPr>
              <a:t>マネジメント</a:t>
            </a:r>
            <a:r>
              <a:rPr lang="ja-JP" altLang="en-US" sz="4400" dirty="0"/>
              <a:t>とは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562835" cy="5265585"/>
          </a:xfrm>
        </p:spPr>
        <p:txBody>
          <a:bodyPr/>
          <a:lstStyle/>
          <a:p>
            <a:pPr eaLnBrk="1" hangingPunct="1">
              <a:spcBef>
                <a:spcPts val="300"/>
              </a:spcBef>
              <a:defRPr/>
            </a:pPr>
            <a:r>
              <a:rPr lang="ja-JP" altLang="en-US" dirty="0">
                <a:solidFill>
                  <a:srgbClr val="0000FF"/>
                </a:solidFill>
              </a:rPr>
              <a:t>マネジメント</a:t>
            </a:r>
            <a:r>
              <a:rPr lang="ja-JP" altLang="en-US" dirty="0"/>
              <a:t>の日本語訳*</a:t>
            </a:r>
            <a:r>
              <a:rPr lang="en-US" altLang="ja-JP" baseline="30000" dirty="0"/>
              <a:t>1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ja-JP" altLang="en-US" dirty="0"/>
              <a:t>取扱い、処理、</a:t>
            </a:r>
            <a:r>
              <a:rPr lang="ja-JP" altLang="en-US" dirty="0">
                <a:solidFill>
                  <a:srgbClr val="0000FF"/>
                </a:solidFill>
              </a:rPr>
              <a:t>統制</a:t>
            </a:r>
            <a:endParaRPr lang="en-US" altLang="ja-JP" dirty="0">
              <a:solidFill>
                <a:srgbClr val="0000FF"/>
              </a:solidFill>
            </a:endParaRPr>
          </a:p>
          <a:p>
            <a:pPr lvl="1" eaLnBrk="1" hangingPunct="1">
              <a:spcBef>
                <a:spcPts val="300"/>
              </a:spcBef>
              <a:defRPr/>
            </a:pPr>
            <a:r>
              <a:rPr lang="ja-JP" altLang="en-US" dirty="0"/>
              <a:t>管理、</a:t>
            </a:r>
            <a:r>
              <a:rPr lang="ja-JP" altLang="en-US" dirty="0">
                <a:solidFill>
                  <a:srgbClr val="0000FF"/>
                </a:solidFill>
              </a:rPr>
              <a:t>経営</a:t>
            </a:r>
            <a:r>
              <a:rPr lang="ja-JP" altLang="en-US" dirty="0"/>
              <a:t>、支配、取締り</a:t>
            </a:r>
            <a:endParaRPr lang="en-US" altLang="ja-JP" dirty="0"/>
          </a:p>
          <a:p>
            <a:pPr lvl="1" eaLnBrk="1" hangingPunct="1">
              <a:spcBef>
                <a:spcPts val="300"/>
              </a:spcBef>
              <a:defRPr/>
            </a:pPr>
            <a:r>
              <a:rPr lang="ja-JP" altLang="en-US" dirty="0">
                <a:solidFill>
                  <a:srgbClr val="0000FF"/>
                </a:solidFill>
              </a:rPr>
              <a:t>経営支配力</a:t>
            </a:r>
            <a:r>
              <a:rPr lang="ja-JP" altLang="en-US" dirty="0"/>
              <a:t>、経営手腕</a:t>
            </a:r>
            <a:endParaRPr lang="en-US" altLang="ja-JP" dirty="0"/>
          </a:p>
          <a:p>
            <a:pPr lvl="1" eaLnBrk="1" hangingPunct="1">
              <a:spcBef>
                <a:spcPts val="300"/>
              </a:spcBef>
              <a:defRPr/>
            </a:pPr>
            <a:r>
              <a:rPr lang="ja-JP" altLang="en-US" dirty="0"/>
              <a:t>やりくり、駆け引き、</a:t>
            </a:r>
            <a:r>
              <a:rPr lang="ja-JP" altLang="en-US" dirty="0">
                <a:solidFill>
                  <a:srgbClr val="0000FF"/>
                </a:solidFill>
              </a:rPr>
              <a:t>術索</a:t>
            </a:r>
            <a:endParaRPr lang="en-US" altLang="ja-JP" dirty="0">
              <a:solidFill>
                <a:srgbClr val="0000FF"/>
              </a:solidFill>
            </a:endParaRPr>
          </a:p>
          <a:p>
            <a:pPr lvl="1" eaLnBrk="1" hangingPunct="1">
              <a:spcBef>
                <a:spcPts val="300"/>
              </a:spcBef>
              <a:defRPr/>
            </a:pPr>
            <a:r>
              <a:rPr lang="ja-JP" altLang="en-US" dirty="0">
                <a:solidFill>
                  <a:srgbClr val="0000FF"/>
                </a:solidFill>
              </a:rPr>
              <a:t>運用</a:t>
            </a:r>
            <a:r>
              <a:rPr lang="ja-JP" altLang="en-US" dirty="0"/>
              <a:t>、利用、使用</a:t>
            </a:r>
            <a:endParaRPr lang="en-US" altLang="ja-JP" dirty="0"/>
          </a:p>
          <a:p>
            <a:pPr lvl="1" eaLnBrk="1" hangingPunct="1">
              <a:spcBef>
                <a:spcPts val="300"/>
              </a:spcBef>
              <a:defRPr/>
            </a:pPr>
            <a:r>
              <a:rPr lang="ja-JP" altLang="en-US" dirty="0">
                <a:solidFill>
                  <a:srgbClr val="0000FF"/>
                </a:solidFill>
              </a:rPr>
              <a:t>経営者</a:t>
            </a:r>
            <a:r>
              <a:rPr lang="ja-JP" altLang="en-US" dirty="0"/>
              <a:t>、経営側、経営陣</a:t>
            </a:r>
            <a:endParaRPr lang="en-US" altLang="ja-JP" dirty="0"/>
          </a:p>
          <a:p>
            <a:pPr eaLnBrk="1" hangingPunct="1">
              <a:spcBef>
                <a:spcPts val="300"/>
              </a:spcBef>
              <a:defRPr/>
            </a:pPr>
            <a:r>
              <a:rPr lang="ja-JP" altLang="en-US" dirty="0"/>
              <a:t>マネジメント（その他の意味）*</a:t>
            </a:r>
            <a:r>
              <a:rPr lang="en-US" altLang="ja-JP" baseline="30000" dirty="0"/>
              <a:t>2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ja-JP" altLang="en-US" dirty="0">
                <a:solidFill>
                  <a:srgbClr val="0000FF"/>
                </a:solidFill>
              </a:rPr>
              <a:t>経営者</a:t>
            </a:r>
            <a:r>
              <a:rPr lang="ja-JP" altLang="en-US" spc="-100" dirty="0"/>
              <a:t>（広義：取締役以上、狭義：常務会、経営会議メンバー）</a:t>
            </a:r>
            <a:endParaRPr lang="en-US" altLang="ja-JP" spc="-100" dirty="0"/>
          </a:p>
          <a:p>
            <a:pPr eaLnBrk="1" hangingPunct="1">
              <a:spcBef>
                <a:spcPts val="300"/>
              </a:spcBef>
              <a:defRPr/>
            </a:pPr>
            <a:r>
              <a:rPr lang="ja-JP" altLang="en-US" dirty="0"/>
              <a:t>マネジメント　＝　</a:t>
            </a:r>
            <a:r>
              <a:rPr lang="ja-JP" altLang="en-US" dirty="0">
                <a:solidFill>
                  <a:srgbClr val="0000FF"/>
                </a:solidFill>
              </a:rPr>
              <a:t>経営</a:t>
            </a:r>
            <a:r>
              <a:rPr lang="ja-JP" altLang="en-US" sz="2400" dirty="0"/>
              <a:t>　（本講義の原則としての定義）</a:t>
            </a:r>
            <a:endParaRPr lang="en-US" altLang="ja-JP" sz="2400" dirty="0"/>
          </a:p>
          <a:p>
            <a:pPr lvl="1" eaLnBrk="1" hangingPunct="1">
              <a:spcBef>
                <a:spcPts val="1200"/>
              </a:spcBef>
              <a:defRPr/>
            </a:pPr>
            <a:r>
              <a:rPr lang="ja-JP" altLang="en-US" sz="2000" dirty="0"/>
              <a:t>*</a:t>
            </a:r>
            <a:r>
              <a:rPr lang="en-US" altLang="ja-JP" sz="2000" dirty="0"/>
              <a:t>1</a:t>
            </a:r>
            <a:r>
              <a:rPr lang="ja-JP" altLang="en-US" sz="2000" dirty="0"/>
              <a:t>：英和辞典（講談社学術文庫）、講談社</a:t>
            </a:r>
            <a:endParaRPr lang="en-US" altLang="ja-JP" sz="1800" dirty="0"/>
          </a:p>
          <a:p>
            <a:pPr lvl="1" eaLnBrk="1" hangingPunct="1">
              <a:spcBef>
                <a:spcPts val="300"/>
              </a:spcBef>
              <a:defRPr/>
            </a:pPr>
            <a:r>
              <a:rPr lang="ja-JP" altLang="en-US" sz="2000" dirty="0"/>
              <a:t>*</a:t>
            </a:r>
            <a:r>
              <a:rPr lang="en-US" altLang="ja-JP" sz="2000" dirty="0"/>
              <a:t>2</a:t>
            </a:r>
            <a:r>
              <a:rPr lang="ja-JP" altLang="en-US" sz="2000" dirty="0"/>
              <a:t>：経営学大辞典、中央経済社</a:t>
            </a:r>
            <a:endParaRPr lang="en-US" altLang="ja-JP" sz="2000" dirty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「マネジメント原理」</a:t>
            </a:r>
            <a:endParaRPr lang="en-US" altLang="ja-JP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オリエンテーション　～マネジメントとは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D6DB2-9ABF-4A0A-8185-E77A295479B3}" type="slidenum">
              <a:rPr lang="en-US" altLang="ja-JP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569913" y="331257"/>
            <a:ext cx="8229600" cy="1252538"/>
          </a:xfrm>
        </p:spPr>
        <p:txBody>
          <a:bodyPr/>
          <a:lstStyle/>
          <a:p>
            <a:pPr eaLnBrk="1" hangingPunct="1"/>
            <a:r>
              <a:rPr lang="ja-JP" altLang="en-US" sz="4400" dirty="0"/>
              <a:t>マネジメント（</a:t>
            </a:r>
            <a:r>
              <a:rPr lang="ja-JP" altLang="en-US" sz="4400" dirty="0">
                <a:solidFill>
                  <a:srgbClr val="0000FF"/>
                </a:solidFill>
              </a:rPr>
              <a:t>経営</a:t>
            </a:r>
            <a:r>
              <a:rPr lang="ja-JP" altLang="en-US" sz="4400" dirty="0"/>
              <a:t>）とは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8770"/>
            <a:ext cx="8480285" cy="504056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ja-JP" altLang="en-US" dirty="0">
                <a:solidFill>
                  <a:srgbClr val="0000FF"/>
                </a:solidFill>
              </a:rPr>
              <a:t>経営</a:t>
            </a:r>
            <a:r>
              <a:rPr lang="ja-JP" altLang="en-US" dirty="0"/>
              <a:t>の定義*</a:t>
            </a:r>
            <a:r>
              <a:rPr lang="en-US" altLang="ja-JP" baseline="30000" dirty="0"/>
              <a:t>1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ja-JP" altLang="en-US" dirty="0"/>
              <a:t>狭義：</a:t>
            </a:r>
            <a:r>
              <a:rPr lang="ja-JP" altLang="en-US" dirty="0">
                <a:solidFill>
                  <a:srgbClr val="0000FF"/>
                </a:solidFill>
              </a:rPr>
              <a:t>企業経営</a:t>
            </a:r>
            <a:r>
              <a:rPr lang="ja-JP" altLang="en-US" dirty="0"/>
              <a:t>のこと</a:t>
            </a:r>
            <a:endParaRPr lang="en-US" altLang="ja-JP" dirty="0"/>
          </a:p>
          <a:p>
            <a:pPr lvl="2" eaLnBrk="1" hangingPunct="1">
              <a:spcBef>
                <a:spcPts val="1200"/>
              </a:spcBef>
              <a:defRPr/>
            </a:pPr>
            <a:r>
              <a:rPr lang="ja-JP" altLang="en-US" sz="2200" dirty="0"/>
              <a:t>継続的・計画的に</a:t>
            </a:r>
            <a:r>
              <a:rPr lang="ja-JP" altLang="en-US" sz="2200" dirty="0">
                <a:solidFill>
                  <a:srgbClr val="0000FF"/>
                </a:solidFill>
              </a:rPr>
              <a:t>企業活動を遂行</a:t>
            </a:r>
            <a:r>
              <a:rPr lang="ja-JP" altLang="en-US" sz="2200" dirty="0"/>
              <a:t>すること</a:t>
            </a:r>
            <a:endParaRPr lang="en-US" altLang="ja-JP" sz="2200" dirty="0"/>
          </a:p>
          <a:p>
            <a:pPr lvl="1" eaLnBrk="1" hangingPunct="1">
              <a:spcBef>
                <a:spcPts val="1200"/>
              </a:spcBef>
              <a:defRPr/>
            </a:pPr>
            <a:r>
              <a:rPr lang="ja-JP" altLang="en-US" dirty="0"/>
              <a:t>広義：</a:t>
            </a:r>
            <a:r>
              <a:rPr lang="ja-JP" altLang="en-US" dirty="0">
                <a:solidFill>
                  <a:srgbClr val="0000FF"/>
                </a:solidFill>
              </a:rPr>
              <a:t>組織</a:t>
            </a:r>
            <a:r>
              <a:rPr lang="ja-JP" altLang="en-US" dirty="0"/>
              <a:t>またはその</a:t>
            </a:r>
            <a:r>
              <a:rPr lang="ja-JP" altLang="en-US" dirty="0">
                <a:solidFill>
                  <a:srgbClr val="0000FF"/>
                </a:solidFill>
              </a:rPr>
              <a:t>活動</a:t>
            </a:r>
            <a:r>
              <a:rPr lang="ja-JP" altLang="en-US" dirty="0"/>
              <a:t>のこと</a:t>
            </a:r>
            <a:endParaRPr lang="en-US" altLang="ja-JP" dirty="0"/>
          </a:p>
          <a:p>
            <a:pPr lvl="2" eaLnBrk="1" hangingPunct="1">
              <a:spcBef>
                <a:spcPts val="1200"/>
              </a:spcBef>
              <a:defRPr/>
            </a:pPr>
            <a:r>
              <a:rPr lang="ja-JP" altLang="en-US" sz="2200" dirty="0"/>
              <a:t>特定の目的を</a:t>
            </a:r>
            <a:r>
              <a:rPr lang="ja-JP" altLang="en-US" sz="2200" dirty="0">
                <a:solidFill>
                  <a:srgbClr val="0000FF"/>
                </a:solidFill>
              </a:rPr>
              <a:t>合理的に達成</a:t>
            </a:r>
            <a:r>
              <a:rPr lang="ja-JP" altLang="en-US" sz="2200" dirty="0"/>
              <a:t>するための技術的装置をもつ</a:t>
            </a:r>
            <a:r>
              <a:rPr lang="ja-JP" altLang="en-US" sz="2200" dirty="0">
                <a:solidFill>
                  <a:srgbClr val="0000FF"/>
                </a:solidFill>
              </a:rPr>
              <a:t>組織</a:t>
            </a:r>
            <a:br>
              <a:rPr lang="en-US" altLang="ja-JP" sz="2200" dirty="0"/>
            </a:br>
            <a:r>
              <a:rPr lang="ja-JP" altLang="en-US" sz="2200" dirty="0"/>
              <a:t>またはその</a:t>
            </a:r>
            <a:r>
              <a:rPr lang="ja-JP" altLang="en-US" sz="2200" dirty="0">
                <a:solidFill>
                  <a:srgbClr val="0000FF"/>
                </a:solidFill>
              </a:rPr>
              <a:t>活動</a:t>
            </a:r>
            <a:r>
              <a:rPr lang="ja-JP" altLang="en-US" sz="2200" dirty="0"/>
              <a:t>のこと</a:t>
            </a:r>
            <a:endParaRPr lang="en-US" altLang="ja-JP" sz="2200" dirty="0"/>
          </a:p>
          <a:p>
            <a:pPr eaLnBrk="1" hangingPunct="1">
              <a:spcBef>
                <a:spcPts val="1200"/>
              </a:spcBef>
              <a:defRPr/>
            </a:pPr>
            <a:r>
              <a:rPr lang="ja-JP" altLang="en-US" dirty="0">
                <a:solidFill>
                  <a:srgbClr val="0000FF"/>
                </a:solidFill>
              </a:rPr>
              <a:t>経営</a:t>
            </a:r>
            <a:r>
              <a:rPr lang="ja-JP" altLang="en-US" dirty="0"/>
              <a:t>の例</a:t>
            </a:r>
            <a:endParaRPr lang="en-US" altLang="ja-JP" dirty="0"/>
          </a:p>
          <a:p>
            <a:pPr lvl="1" eaLnBrk="1" hangingPunct="1">
              <a:spcBef>
                <a:spcPts val="1200"/>
              </a:spcBef>
              <a:defRPr/>
            </a:pPr>
            <a:r>
              <a:rPr lang="ja-JP" altLang="en-US" spc="-100" dirty="0">
                <a:solidFill>
                  <a:srgbClr val="0000FF"/>
                </a:solidFill>
              </a:rPr>
              <a:t>企業</a:t>
            </a:r>
            <a:r>
              <a:rPr lang="ja-JP" altLang="en-US" spc="-100" dirty="0"/>
              <a:t>経営</a:t>
            </a:r>
            <a:r>
              <a:rPr lang="en-US" altLang="ja-JP" spc="-100" dirty="0"/>
              <a:t>､</a:t>
            </a:r>
            <a:r>
              <a:rPr lang="ja-JP" altLang="en-US" spc="-100" dirty="0">
                <a:solidFill>
                  <a:srgbClr val="0000FF"/>
                </a:solidFill>
              </a:rPr>
              <a:t>病院</a:t>
            </a:r>
            <a:r>
              <a:rPr lang="ja-JP" altLang="en-US" spc="-100" dirty="0"/>
              <a:t>経営</a:t>
            </a:r>
            <a:r>
              <a:rPr lang="en-US" altLang="ja-JP" spc="-100" dirty="0"/>
              <a:t>､</a:t>
            </a:r>
            <a:r>
              <a:rPr lang="ja-JP" altLang="en-US" spc="-100" dirty="0">
                <a:solidFill>
                  <a:srgbClr val="0000FF"/>
                </a:solidFill>
              </a:rPr>
              <a:t>学校</a:t>
            </a:r>
            <a:r>
              <a:rPr lang="ja-JP" altLang="en-US" spc="-100" dirty="0"/>
              <a:t>経営</a:t>
            </a:r>
            <a:r>
              <a:rPr lang="en-US" altLang="ja-JP" spc="-100" dirty="0"/>
              <a:t>､</a:t>
            </a:r>
            <a:r>
              <a:rPr lang="ja-JP" altLang="en-US" spc="-100" dirty="0">
                <a:solidFill>
                  <a:srgbClr val="0000FF"/>
                </a:solidFill>
              </a:rPr>
              <a:t>官公庁</a:t>
            </a:r>
            <a:r>
              <a:rPr lang="ja-JP" altLang="en-US" spc="-100" dirty="0"/>
              <a:t>経営</a:t>
            </a:r>
            <a:r>
              <a:rPr lang="en-US" altLang="ja-JP" spc="-100" dirty="0"/>
              <a:t>､</a:t>
            </a:r>
            <a:r>
              <a:rPr lang="ja-JP" altLang="en-US" spc="-100" dirty="0">
                <a:solidFill>
                  <a:srgbClr val="0000FF"/>
                </a:solidFill>
              </a:rPr>
              <a:t>家庭</a:t>
            </a:r>
            <a:r>
              <a:rPr lang="ja-JP" altLang="en-US" spc="-100" dirty="0"/>
              <a:t>経営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「マネジメント原理」</a:t>
            </a:r>
            <a:endParaRPr lang="en-US" altLang="ja-JP"/>
          </a:p>
        </p:txBody>
      </p:sp>
      <p:sp>
        <p:nvSpPr>
          <p:cNvPr id="8" name="正方形/長方形 7"/>
          <p:cNvSpPr/>
          <p:nvPr/>
        </p:nvSpPr>
        <p:spPr>
          <a:xfrm>
            <a:off x="476545" y="5904275"/>
            <a:ext cx="7740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1800" dirty="0"/>
              <a:t>*</a:t>
            </a:r>
            <a:r>
              <a:rPr lang="en-US" altLang="ja-JP" sz="1800" dirty="0"/>
              <a:t>1</a:t>
            </a:r>
            <a:r>
              <a:rPr lang="ja-JP" altLang="en-US" sz="1800" dirty="0"/>
              <a:t>　</a:t>
            </a:r>
            <a:r>
              <a:rPr lang="en-US" altLang="ja-JP" sz="1800" dirty="0"/>
              <a:t>『</a:t>
            </a:r>
            <a:r>
              <a:rPr lang="ja-JP" altLang="en-US" sz="1800" dirty="0"/>
              <a:t>新版 公務員</a:t>
            </a:r>
            <a:r>
              <a:rPr lang="en-US" altLang="ja-JP" sz="1800" dirty="0"/>
              <a:t>V</a:t>
            </a:r>
            <a:r>
              <a:rPr lang="ja-JP" altLang="en-US" sz="1800" dirty="0"/>
              <a:t>テキスト</a:t>
            </a:r>
            <a:r>
              <a:rPr lang="en-US" altLang="ja-JP" sz="1800" dirty="0"/>
              <a:t>13 </a:t>
            </a:r>
            <a:r>
              <a:rPr lang="ja-JP" altLang="en-US" sz="1800" dirty="0"/>
              <a:t>経営学</a:t>
            </a:r>
            <a:r>
              <a:rPr lang="en-US" altLang="ja-JP" sz="1800" dirty="0"/>
              <a:t>』TAC</a:t>
            </a:r>
            <a:r>
              <a:rPr lang="ja-JP" altLang="en-US" sz="1800" dirty="0"/>
              <a:t>公務員講座編、</a:t>
            </a:r>
            <a:r>
              <a:rPr lang="en-US" altLang="ja-JP" sz="1800" dirty="0"/>
              <a:t>TAC</a:t>
            </a:r>
            <a:r>
              <a:rPr lang="ja-JP" altLang="en-US" sz="1800" dirty="0"/>
              <a:t>出版、</a:t>
            </a:r>
            <a:r>
              <a:rPr lang="en-US" altLang="ja-JP" sz="1800" dirty="0"/>
              <a:t>2007</a:t>
            </a:r>
            <a:endParaRPr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4292850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オリエンテーション　～マネジメントとは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D78D0-7E16-4D65-9BC1-DA6661562770}" type="slidenum">
              <a:rPr lang="en-US" altLang="ja-JP"/>
              <a:pPr>
                <a:defRPr/>
              </a:pPr>
              <a:t>8</a:t>
            </a:fld>
            <a:endParaRPr lang="en-US" altLang="ja-JP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569913" y="413665"/>
            <a:ext cx="8229600" cy="1252537"/>
          </a:xfrm>
        </p:spPr>
        <p:txBody>
          <a:bodyPr/>
          <a:lstStyle/>
          <a:p>
            <a:pPr eaLnBrk="1" hangingPunct="1"/>
            <a:r>
              <a:rPr lang="ja-JP" altLang="en-US" sz="4400" dirty="0"/>
              <a:t>経営学とそれを学ぶ意義*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1448780"/>
            <a:ext cx="8686800" cy="4891088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ja-JP" altLang="en-US" sz="2800" dirty="0">
                <a:solidFill>
                  <a:srgbClr val="0000FF"/>
                </a:solidFill>
              </a:rPr>
              <a:t>経営学</a:t>
            </a:r>
            <a:r>
              <a:rPr lang="ja-JP" altLang="en-US" sz="2800" dirty="0"/>
              <a:t>とは</a:t>
            </a:r>
            <a:endParaRPr lang="en-US" altLang="ja-JP" sz="2800" dirty="0"/>
          </a:p>
          <a:p>
            <a:pPr lvl="1" eaLnBrk="1" hangingPunct="1">
              <a:spcBef>
                <a:spcPts val="600"/>
              </a:spcBef>
            </a:pPr>
            <a:r>
              <a:rPr lang="ja-JP" altLang="en-US" sz="2200" dirty="0">
                <a:solidFill>
                  <a:srgbClr val="0000FF"/>
                </a:solidFill>
              </a:rPr>
              <a:t>社会システム</a:t>
            </a:r>
            <a:r>
              <a:rPr lang="ja-JP" altLang="en-US" sz="2200" dirty="0"/>
              <a:t>を中心とする環境の中で組織がいかに運営されて</a:t>
            </a:r>
            <a:br>
              <a:rPr lang="en-US" altLang="ja-JP" sz="2200" dirty="0"/>
            </a:br>
            <a:r>
              <a:rPr lang="ja-JP" altLang="en-US" sz="2200" dirty="0"/>
              <a:t>いるかを解明し、またその応用として、</a:t>
            </a:r>
            <a:r>
              <a:rPr lang="ja-JP" altLang="en-US" sz="2200" dirty="0">
                <a:solidFill>
                  <a:srgbClr val="0000FF"/>
                </a:solidFill>
              </a:rPr>
              <a:t>企業を適切に運営</a:t>
            </a:r>
            <a:r>
              <a:rPr lang="ja-JP" altLang="en-US" sz="2200" dirty="0"/>
              <a:t>するに</a:t>
            </a:r>
            <a:br>
              <a:rPr lang="en-US" altLang="ja-JP" sz="2200" dirty="0"/>
            </a:br>
            <a:r>
              <a:rPr lang="ja-JP" altLang="en-US" sz="2200" dirty="0"/>
              <a:t>はどうすればよいかを知ろうとする学問</a:t>
            </a:r>
            <a:endParaRPr lang="en-US" altLang="ja-JP" sz="2200" dirty="0"/>
          </a:p>
          <a:p>
            <a:pPr eaLnBrk="1" hangingPunct="1">
              <a:spcBef>
                <a:spcPts val="600"/>
              </a:spcBef>
            </a:pPr>
            <a:r>
              <a:rPr lang="ja-JP" altLang="en-US" sz="2800" dirty="0">
                <a:solidFill>
                  <a:srgbClr val="0000FF"/>
                </a:solidFill>
              </a:rPr>
              <a:t>経営学</a:t>
            </a:r>
            <a:r>
              <a:rPr lang="ja-JP" altLang="en-US" sz="2800" dirty="0"/>
              <a:t>を学ぶ意義</a:t>
            </a:r>
            <a:endParaRPr lang="en-US" altLang="ja-JP" sz="2800" dirty="0"/>
          </a:p>
          <a:p>
            <a:pPr lvl="1" eaLnBrk="1" hangingPunct="1">
              <a:spcBef>
                <a:spcPts val="600"/>
              </a:spcBef>
            </a:pPr>
            <a:r>
              <a:rPr lang="ja-JP" altLang="en-US" sz="2400" dirty="0">
                <a:solidFill>
                  <a:srgbClr val="0000FF"/>
                </a:solidFill>
              </a:rPr>
              <a:t>経験科学</a:t>
            </a:r>
            <a:r>
              <a:rPr lang="ja-JP" altLang="en-US" sz="2400" dirty="0"/>
              <a:t>の一種であること（本日のキーワード：「</a:t>
            </a:r>
            <a:r>
              <a:rPr lang="ja-JP" altLang="en-US" sz="2400" dirty="0">
                <a:solidFill>
                  <a:srgbClr val="0000FF"/>
                </a:solidFill>
              </a:rPr>
              <a:t>経営科学</a:t>
            </a:r>
            <a:r>
              <a:rPr lang="ja-JP" altLang="en-US" sz="2400" dirty="0"/>
              <a:t>」）</a:t>
            </a:r>
            <a:endParaRPr lang="en-US" altLang="ja-JP" sz="2400" dirty="0"/>
          </a:p>
          <a:p>
            <a:pPr lvl="2" eaLnBrk="1" hangingPunct="1">
              <a:spcBef>
                <a:spcPts val="600"/>
              </a:spcBef>
            </a:pPr>
            <a:r>
              <a:rPr lang="ja-JP" altLang="en-US" sz="2000" dirty="0"/>
              <a:t>過去のすぐれた経営の実態から導き出され学ぶに足る</a:t>
            </a:r>
            <a:r>
              <a:rPr lang="ja-JP" altLang="en-US" sz="2000" dirty="0">
                <a:solidFill>
                  <a:srgbClr val="0000FF"/>
                </a:solidFill>
              </a:rPr>
              <a:t>普遍性</a:t>
            </a:r>
            <a:r>
              <a:rPr lang="ja-JP" altLang="en-US" sz="2000" dirty="0"/>
              <a:t>のある</a:t>
            </a:r>
            <a:br>
              <a:rPr lang="en-US" altLang="ja-JP" sz="2000" dirty="0"/>
            </a:br>
            <a:r>
              <a:rPr lang="ja-JP" altLang="en-US" sz="2000" dirty="0"/>
              <a:t>事柄を原理原則として</a:t>
            </a:r>
            <a:r>
              <a:rPr lang="ja-JP" altLang="en-US" sz="2000" dirty="0">
                <a:solidFill>
                  <a:srgbClr val="0000FF"/>
                </a:solidFill>
              </a:rPr>
              <a:t>体系化</a:t>
            </a:r>
            <a:r>
              <a:rPr lang="ja-JP" altLang="en-US" sz="2000" dirty="0"/>
              <a:t>された学問</a:t>
            </a:r>
            <a:endParaRPr lang="en-US" altLang="ja-JP" sz="2000" dirty="0"/>
          </a:p>
          <a:p>
            <a:pPr lvl="1" eaLnBrk="1" hangingPunct="1">
              <a:spcBef>
                <a:spcPts val="600"/>
              </a:spcBef>
            </a:pPr>
            <a:r>
              <a:rPr lang="ja-JP" altLang="en-US" sz="2400" dirty="0">
                <a:solidFill>
                  <a:srgbClr val="0000FF"/>
                </a:solidFill>
              </a:rPr>
              <a:t>社会人</a:t>
            </a:r>
            <a:r>
              <a:rPr lang="ja-JP" altLang="en-US" sz="2400" dirty="0"/>
              <a:t>として役立つこと</a:t>
            </a:r>
            <a:endParaRPr lang="en-US" altLang="ja-JP" sz="2400" dirty="0"/>
          </a:p>
          <a:p>
            <a:pPr lvl="2" eaLnBrk="1" hangingPunct="1">
              <a:spcBef>
                <a:spcPts val="600"/>
              </a:spcBef>
            </a:pPr>
            <a:r>
              <a:rPr lang="ja-JP" altLang="en-US" sz="2000" dirty="0">
                <a:solidFill>
                  <a:srgbClr val="0000FF"/>
                </a:solidFill>
              </a:rPr>
              <a:t>経営的</a:t>
            </a:r>
            <a:r>
              <a:rPr lang="ja-JP" altLang="en-US" sz="2000" dirty="0"/>
              <a:t>な物の見方、考え方を身につけることが社会人としての重要な</a:t>
            </a:r>
            <a:br>
              <a:rPr lang="en-US" altLang="ja-JP" sz="2000" dirty="0"/>
            </a:br>
            <a:r>
              <a:rPr lang="ja-JP" altLang="en-US" sz="2000" dirty="0">
                <a:solidFill>
                  <a:srgbClr val="0000FF"/>
                </a:solidFill>
              </a:rPr>
              <a:t>条件</a:t>
            </a:r>
            <a:r>
              <a:rPr lang="ja-JP" altLang="en-US" sz="2000" dirty="0"/>
              <a:t>である</a:t>
            </a:r>
            <a:endParaRPr lang="en-US" altLang="ja-JP" sz="2000" dirty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「マネジメント原理」</a:t>
            </a:r>
            <a:endParaRPr lang="en-US" altLang="ja-JP"/>
          </a:p>
        </p:txBody>
      </p:sp>
      <p:sp>
        <p:nvSpPr>
          <p:cNvPr id="8" name="正方形/長方形 7"/>
          <p:cNvSpPr/>
          <p:nvPr/>
        </p:nvSpPr>
        <p:spPr>
          <a:xfrm>
            <a:off x="476545" y="6015771"/>
            <a:ext cx="8352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dirty="0"/>
              <a:t>・引用書籍：　</a:t>
            </a:r>
            <a:r>
              <a:rPr lang="en-US" altLang="ja-JP" dirty="0"/>
              <a:t>『</a:t>
            </a:r>
            <a:r>
              <a:rPr lang="ja-JP" altLang="en-US" dirty="0"/>
              <a:t>新版 公務員</a:t>
            </a:r>
            <a:r>
              <a:rPr lang="en-US" altLang="ja-JP" dirty="0"/>
              <a:t>V</a:t>
            </a:r>
            <a:r>
              <a:rPr lang="ja-JP" altLang="en-US" dirty="0"/>
              <a:t>テキスト</a:t>
            </a:r>
            <a:r>
              <a:rPr lang="en-US" altLang="ja-JP" dirty="0"/>
              <a:t>13 </a:t>
            </a:r>
            <a:r>
              <a:rPr lang="ja-JP" altLang="en-US" dirty="0"/>
              <a:t>経営学</a:t>
            </a:r>
            <a:r>
              <a:rPr lang="en-US" altLang="ja-JP" dirty="0"/>
              <a:t>』TAC</a:t>
            </a:r>
            <a:r>
              <a:rPr lang="ja-JP" altLang="en-US" dirty="0"/>
              <a:t>公務員講座編、</a:t>
            </a:r>
            <a:r>
              <a:rPr lang="en-US" altLang="ja-JP" dirty="0"/>
              <a:t>TAC</a:t>
            </a:r>
            <a:r>
              <a:rPr lang="ja-JP" altLang="en-US" dirty="0"/>
              <a:t>出版、</a:t>
            </a:r>
            <a:r>
              <a:rPr lang="en-US" altLang="ja-JP" dirty="0"/>
              <a:t>2007</a:t>
            </a:r>
            <a:endParaRPr lang="ja-JP" alt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本日のキーワードとアンケート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687366" y="1223755"/>
            <a:ext cx="8326220" cy="5123070"/>
          </a:xfrm>
        </p:spPr>
        <p:txBody>
          <a:bodyPr/>
          <a:lstStyle/>
          <a:p>
            <a:pPr eaLnBrk="1" hangingPunct="1">
              <a:spcBef>
                <a:spcPts val="700"/>
              </a:spcBef>
            </a:pPr>
            <a:r>
              <a:rPr lang="ja-JP" altLang="en-US" dirty="0"/>
              <a:t>伊東宛の</a:t>
            </a:r>
            <a:r>
              <a:rPr lang="ja-JP" altLang="en-US" dirty="0">
                <a:solidFill>
                  <a:srgbClr val="FF0000"/>
                </a:solidFill>
              </a:rPr>
              <a:t>メール</a:t>
            </a:r>
            <a:r>
              <a:rPr lang="en-US" altLang="ja-JP" dirty="0">
                <a:solidFill>
                  <a:srgbClr val="FF0000"/>
                </a:solidFill>
              </a:rPr>
              <a:t>(</a:t>
            </a:r>
            <a:r>
              <a:rPr lang="ja-JP" altLang="en-US" dirty="0">
                <a:solidFill>
                  <a:srgbClr val="FF0000"/>
                </a:solidFill>
              </a:rPr>
              <a:t>下記）で提出</a:t>
            </a:r>
          </a:p>
          <a:p>
            <a:pPr lvl="1" eaLnBrk="1" hangingPunct="1">
              <a:spcBef>
                <a:spcPts val="700"/>
              </a:spcBef>
            </a:pPr>
            <a:r>
              <a:rPr lang="ja-JP" altLang="en-US" dirty="0"/>
              <a:t>授業終了時に提出 ⇒ 出席には提出が必要</a:t>
            </a:r>
            <a:endParaRPr lang="en-US" altLang="ja-JP" dirty="0"/>
          </a:p>
          <a:p>
            <a:pPr eaLnBrk="1" hangingPunct="1">
              <a:spcBef>
                <a:spcPts val="700"/>
              </a:spcBef>
            </a:pPr>
            <a:r>
              <a:rPr lang="ja-JP" altLang="en-US" dirty="0"/>
              <a:t>質問項目（アンケートなど）</a:t>
            </a:r>
          </a:p>
          <a:p>
            <a:pPr lvl="1" eaLnBrk="1" hangingPunct="1">
              <a:spcBef>
                <a:spcPts val="700"/>
              </a:spcBef>
            </a:pPr>
            <a:r>
              <a:rPr lang="ja-JP" altLang="en-US" dirty="0"/>
              <a:t>１．本日の</a:t>
            </a:r>
            <a:r>
              <a:rPr lang="ja-JP" altLang="en-US" dirty="0">
                <a:solidFill>
                  <a:srgbClr val="FF0000"/>
                </a:solidFill>
              </a:rPr>
              <a:t>キーワード</a:t>
            </a:r>
            <a:r>
              <a:rPr lang="ja-JP" altLang="en-US" dirty="0"/>
              <a:t>：</a:t>
            </a:r>
            <a:r>
              <a:rPr lang="ja-JP" altLang="en-US" dirty="0">
                <a:solidFill>
                  <a:srgbClr val="FF0000"/>
                </a:solidFill>
              </a:rPr>
              <a:t>「経営管理」</a:t>
            </a:r>
            <a:r>
              <a:rPr lang="ja-JP" altLang="en-US" dirty="0"/>
              <a:t>（欠席者用）</a:t>
            </a:r>
            <a:br>
              <a:rPr lang="en-US" altLang="ja-JP" dirty="0"/>
            </a:br>
            <a:r>
              <a:rPr lang="ja-JP" altLang="en-US" dirty="0"/>
              <a:t>　　⇒ 出席者はオンラインで口頭で伝えた別のキーワード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lvl="1" eaLnBrk="1" hangingPunct="1">
              <a:spcBef>
                <a:spcPts val="700"/>
              </a:spcBef>
            </a:pPr>
            <a:r>
              <a:rPr lang="ja-JP" altLang="en-US" dirty="0"/>
              <a:t>２．この授業に参加した</a:t>
            </a:r>
            <a:r>
              <a:rPr lang="ja-JP" altLang="en-US" dirty="0">
                <a:solidFill>
                  <a:srgbClr val="0000FF"/>
                </a:solidFill>
              </a:rPr>
              <a:t>目的</a:t>
            </a:r>
            <a:r>
              <a:rPr lang="ja-JP" altLang="en-US" dirty="0"/>
              <a:t>（単位取得以外）</a:t>
            </a:r>
            <a:endParaRPr lang="en-US" altLang="ja-JP" dirty="0"/>
          </a:p>
          <a:p>
            <a:pPr lvl="1" eaLnBrk="1" hangingPunct="1">
              <a:spcBef>
                <a:spcPts val="700"/>
              </a:spcBef>
            </a:pPr>
            <a:r>
              <a:rPr lang="ja-JP" altLang="en-US" dirty="0"/>
              <a:t>３．この授業で、特に</a:t>
            </a:r>
            <a:r>
              <a:rPr lang="ja-JP" altLang="en-US" dirty="0">
                <a:solidFill>
                  <a:srgbClr val="0000FF"/>
                </a:solidFill>
              </a:rPr>
              <a:t>学びたい項目</a:t>
            </a:r>
            <a:r>
              <a:rPr lang="ja-JP" altLang="en-US" dirty="0"/>
              <a:t>、または</a:t>
            </a:r>
            <a:r>
              <a:rPr lang="ja-JP" altLang="en-US" dirty="0">
                <a:solidFill>
                  <a:srgbClr val="0000FF"/>
                </a:solidFill>
              </a:rPr>
              <a:t>思い</a:t>
            </a:r>
          </a:p>
          <a:p>
            <a:pPr lvl="1" eaLnBrk="1" hangingPunct="1">
              <a:spcBef>
                <a:spcPts val="700"/>
              </a:spcBef>
            </a:pPr>
            <a:r>
              <a:rPr lang="ja-JP" altLang="en-US" dirty="0"/>
              <a:t>４．授業の</a:t>
            </a:r>
            <a:r>
              <a:rPr lang="ja-JP" altLang="en-US" dirty="0">
                <a:solidFill>
                  <a:srgbClr val="0000FF"/>
                </a:solidFill>
              </a:rPr>
              <a:t>進め方</a:t>
            </a:r>
            <a:r>
              <a:rPr lang="ja-JP" altLang="en-US" dirty="0"/>
              <a:t>などに関する質問</a:t>
            </a:r>
            <a:endParaRPr lang="en-US" altLang="ja-JP" dirty="0"/>
          </a:p>
          <a:p>
            <a:pPr lvl="1" eaLnBrk="1" hangingPunct="1">
              <a:spcBef>
                <a:spcPts val="700"/>
              </a:spcBef>
            </a:pPr>
            <a:r>
              <a:rPr lang="ja-JP" altLang="en-US" dirty="0"/>
              <a:t>５．その他</a:t>
            </a:r>
            <a:r>
              <a:rPr lang="en-US" altLang="ja-JP" dirty="0"/>
              <a:t>(</a:t>
            </a:r>
            <a:r>
              <a:rPr lang="ja-JP" altLang="en-US" dirty="0"/>
              <a:t>本日のオンライン授業などについて</a:t>
            </a:r>
            <a:r>
              <a:rPr lang="en-US" altLang="ja-JP" dirty="0"/>
              <a:t>)</a:t>
            </a:r>
          </a:p>
          <a:p>
            <a:pPr eaLnBrk="1" hangingPunct="1">
              <a:spcBef>
                <a:spcPts val="700"/>
              </a:spcBef>
            </a:pPr>
            <a:r>
              <a:rPr lang="ja-JP" altLang="en-US" dirty="0"/>
              <a:t>伊東のメール：</a:t>
            </a:r>
            <a:r>
              <a:rPr lang="en-US" altLang="ja-JP" dirty="0">
                <a:solidFill>
                  <a:srgbClr val="0000FF"/>
                </a:solidFill>
                <a:hlinkClick r:id="rId3"/>
              </a:rPr>
              <a:t>kana-toshi@ab.auone-net.jp</a:t>
            </a:r>
            <a:br>
              <a:rPr lang="en-US" altLang="ja-JP" dirty="0"/>
            </a:br>
            <a:r>
              <a:rPr lang="ja-JP" altLang="en-US" dirty="0"/>
              <a:t>　　　　　または：</a:t>
            </a:r>
            <a:r>
              <a:rPr lang="en-US" altLang="ja-JP" dirty="0">
                <a:solidFill>
                  <a:srgbClr val="0000FF"/>
                </a:solidFill>
                <a:hlinkClick r:id="rId4"/>
              </a:rPr>
              <a:t>id05169@jiu.ac.jp</a:t>
            </a:r>
            <a:endParaRPr lang="en-US" altLang="ja-JP" dirty="0">
              <a:solidFill>
                <a:srgbClr val="0000FF"/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378825" y="6346825"/>
            <a:ext cx="649288" cy="457200"/>
          </a:xfrm>
        </p:spPr>
        <p:txBody>
          <a:bodyPr/>
          <a:lstStyle/>
          <a:p>
            <a:pPr>
              <a:defRPr/>
            </a:pPr>
            <a:fld id="{AF9E6787-51A1-483B-936E-8F5D8339E105}" type="slidenum">
              <a:rPr lang="en-US" altLang="ja-JP">
                <a:latin typeface="+mn-ea"/>
                <a:ea typeface="+mn-ea"/>
              </a:rPr>
              <a:pPr>
                <a:defRPr/>
              </a:pPr>
              <a:t>9</a:t>
            </a:fld>
            <a:endParaRPr lang="en-US" altLang="ja-JP" dirty="0">
              <a:latin typeface="+mn-ea"/>
              <a:ea typeface="+mn-ea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「マネジメント原理」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オリエンテーション　～マネジメントとは</a:t>
            </a:r>
            <a:endParaRPr lang="en-US" altLang="ja-JP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スライド 1 - &amp;quot;マネジメント原理（説明1）&amp;#x0D;&amp;#x0A;オリエンテーション&amp;#x0D;&amp;#x0A;　　授業紹介と経営について&amp;quot;&quot;/&gt;&lt;property id=&quot;20307&quot; value=&quot;430&quot;/&gt;&lt;/object&gt;&lt;object type=&quot;3&quot; unique_id=&quot;10013&quot;&gt;&lt;property id=&quot;20148&quot; value=&quot;5&quot;/&gt;&lt;property id=&quot;20300&quot; value=&quot;スライド 11 - &amp;quot;講師の自己紹介（自我介紹）&amp;quot;&quot;/&gt;&lt;property id=&quot;20307&quot; value=&quot;449&quot;/&gt;&lt;/object&gt;&lt;object type=&quot;3&quot; unique_id=&quot;10015&quot;&gt;&lt;property id=&quot;20148&quot; value=&quot;5&quot;/&gt;&lt;property id=&quot;20300&quot; value=&quot;スライド 12 - &amp;quot;1-2 企業歴&amp;quot;&quot;/&gt;&lt;property id=&quot;20307&quot; value=&quot;443&quot;/&gt;&lt;/object&gt;&lt;object type=&quot;3&quot; unique_id=&quot;10016&quot;&gt;&lt;property id=&quot;20148&quot; value=&quot;5&quot;/&gt;&lt;property id=&quot;20300&quot; value=&quot;スライド 13 - &amp;quot;1-3 委員・学会・学歴&amp;quot;&quot;/&gt;&lt;property id=&quot;20307&quot; value=&quot;444&quot;/&gt;&lt;/object&gt;&lt;object type=&quot;3&quot; unique_id=&quot;11165&quot;&gt;&lt;property id=&quot;20148&quot; value=&quot;5&quot;/&gt;&lt;property id=&quot;20300&quot; value=&quot;スライド 2 - &amp;quot;授業の到達目標&amp;quot;&quot;/&gt;&lt;property id=&quot;20307&quot; value=&quot;451&quot;/&gt;&lt;/object&gt;&lt;object type=&quot;3&quot; unique_id=&quot;11166&quot;&gt;&lt;property id=&quot;20148&quot; value=&quot;5&quot;/&gt;&lt;property id=&quot;20300&quot; value=&quot;スライド 3 - &amp;quot;教科書など&amp;quot;&quot;/&gt;&lt;property id=&quot;20307&quot; value=&quot;452&quot;/&gt;&lt;/object&gt;&lt;object type=&quot;3&quot; unique_id=&quot;11167&quot;&gt;&lt;property id=&quot;20148&quot; value=&quot;5&quot;/&gt;&lt;property id=&quot;20300&quot; value=&quot;スライド 4 - &amp;quot;授業の進め方&amp;quot;&quot;/&gt;&lt;property id=&quot;20307&quot; value=&quot;453&quot;/&gt;&lt;/object&gt;&lt;object type=&quot;3&quot; unique_id=&quot;11168&quot;&gt;&lt;property id=&quot;20148&quot; value=&quot;5&quot;/&gt;&lt;property id=&quot;20300&quot; value=&quot;スライド 5 - &amp;quot;成績評価方法&amp;quot;&quot;/&gt;&lt;property id=&quot;20307&quot; value=&quot;454&quot;/&gt;&lt;/object&gt;&lt;object type=&quot;3&quot; unique_id=&quot;11169&quot;&gt;&lt;property id=&quot;20148&quot; value=&quot;5&quot;/&gt;&lt;property id=&quot;20300&quot; value=&quot;スライド 6 - &amp;quot;マネジメント原理のマネジメントとは&amp;quot;&quot;/&gt;&lt;property id=&quot;20307&quot; value=&quot;455&quot;/&gt;&lt;/object&gt;&lt;object type=&quot;3&quot; unique_id=&quot;11170&quot;&gt;&lt;property id=&quot;20148&quot; value=&quot;5&quot;/&gt;&lt;property id=&quot;20300&quot; value=&quot;スライド 7 - &amp;quot;マネジメント（経営）とは&amp;quot;&quot;/&gt;&lt;property id=&quot;20307&quot; value=&quot;456&quot;/&gt;&lt;/object&gt;&lt;object type=&quot;3&quot; unique_id=&quot;11171&quot;&gt;&lt;property id=&quot;20148&quot; value=&quot;5&quot;/&gt;&lt;property id=&quot;20300&quot; value=&quot;スライド 8 - &amp;quot;経営学とそれを学ぶ意義*&amp;quot;&quot;/&gt;&lt;property id=&quot;20307&quot; value=&quot;457&quot;/&gt;&lt;/object&gt;&lt;object type=&quot;3&quot; unique_id=&quot;11172&quot;&gt;&lt;property id=&quot;20148&quot; value=&quot;5&quot;/&gt;&lt;property id=&quot;20300&quot; value=&quot;スライド 9 - &amp;quot;本日のキーワードとアンケート&amp;quot;&quot;/&gt;&lt;property id=&quot;20307&quot; value=&quot;458&quot;/&gt;&lt;/object&gt;&lt;object type=&quot;3&quot; unique_id=&quot;11173&quot;&gt;&lt;property id=&quot;20148&quot; value=&quot;5&quot;/&gt;&lt;property id=&quot;20300&quot; value=&quot;スライド 10 - &amp;quot;おわりに&amp;quot;&quot;/&gt;&lt;property id=&quot;20307&quot; value=&quot;45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8551</TotalTime>
  <Words>720</Words>
  <Application>Microsoft Office PowerPoint</Application>
  <PresentationFormat>画面に合わせる (4:3)</PresentationFormat>
  <Paragraphs>176</Paragraphs>
  <Slides>13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CenturyOldst</vt:lpstr>
      <vt:lpstr>Garamond</vt:lpstr>
      <vt:lpstr>Wingdings</vt:lpstr>
      <vt:lpstr>Edge</vt:lpstr>
      <vt:lpstr>マネジメント原理（説明1） オリエンテーション 　　授業紹介と経営について</vt:lpstr>
      <vt:lpstr>授業の到達目標</vt:lpstr>
      <vt:lpstr>教科書など</vt:lpstr>
      <vt:lpstr>授業の進め方</vt:lpstr>
      <vt:lpstr>成績評価方法</vt:lpstr>
      <vt:lpstr>マネジメント原理のマネジメントとは</vt:lpstr>
      <vt:lpstr>マネジメント（経営）とは</vt:lpstr>
      <vt:lpstr>経営学とそれを学ぶ意義*</vt:lpstr>
      <vt:lpstr>本日のキーワードとアンケート</vt:lpstr>
      <vt:lpstr>おわりに</vt:lpstr>
      <vt:lpstr>講師の自己紹介（自我介紹）</vt:lpstr>
      <vt:lpstr>1-2 企業歴</vt:lpstr>
      <vt:lpstr>1-3 委員・学会・学歴</vt:lpstr>
    </vt:vector>
  </TitlesOfParts>
  <Company>toshihiko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「情報と企業変容」研究会 ３月度ワークショップ参考資料</dc:title>
  <dc:creator>toshihiko</dc:creator>
  <cp:lastModifiedBy>俊彦 伊東</cp:lastModifiedBy>
  <cp:revision>823</cp:revision>
  <cp:lastPrinted>2018-09-20T13:15:16Z</cp:lastPrinted>
  <dcterms:created xsi:type="dcterms:W3CDTF">2005-03-18T22:38:33Z</dcterms:created>
  <dcterms:modified xsi:type="dcterms:W3CDTF">2020-05-16T03:23:05Z</dcterms:modified>
</cp:coreProperties>
</file>