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0"/>
  </p:notesMasterIdLst>
  <p:handoutMasterIdLst>
    <p:handoutMasterId r:id="rId11"/>
  </p:handoutMasterIdLst>
  <p:sldIdLst>
    <p:sldId id="353" r:id="rId2"/>
    <p:sldId id="363" r:id="rId3"/>
    <p:sldId id="364" r:id="rId4"/>
    <p:sldId id="365" r:id="rId5"/>
    <p:sldId id="366" r:id="rId6"/>
    <p:sldId id="367" r:id="rId7"/>
    <p:sldId id="368" r:id="rId8"/>
    <p:sldId id="369" r:id="rId9"/>
  </p:sldIdLst>
  <p:sldSz cx="9144000" cy="6858000" type="screen4x3"/>
  <p:notesSz cx="9963150" cy="6832600"/>
  <p:custDataLst>
    <p:tags r:id="rId12"/>
  </p:custDataLst>
  <p:defaultTextStyle>
    <a:defPPr>
      <a:defRPr lang="ja-JP"/>
    </a:defPPr>
    <a:lvl1pPr algn="l" rtl="0" fontAlgn="base">
      <a:spcBef>
        <a:spcPct val="0"/>
      </a:spcBef>
      <a:spcAft>
        <a:spcPct val="0"/>
      </a:spcAft>
      <a:defRPr kumimoji="1" sz="14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4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4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4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400" kern="1200">
        <a:solidFill>
          <a:schemeClr val="tx1"/>
        </a:solidFill>
        <a:latin typeface="Arial" charset="0"/>
        <a:ea typeface="ＭＳ Ｐゴシック" pitchFamily="50" charset="-128"/>
        <a:cs typeface="+mn-cs"/>
      </a:defRPr>
    </a:lvl5pPr>
    <a:lvl6pPr marL="2286000" algn="l" defTabSz="914400" rtl="0" eaLnBrk="1" latinLnBrk="0" hangingPunct="1">
      <a:defRPr kumimoji="1" sz="1400" kern="1200">
        <a:solidFill>
          <a:schemeClr val="tx1"/>
        </a:solidFill>
        <a:latin typeface="Arial" charset="0"/>
        <a:ea typeface="ＭＳ Ｐゴシック" pitchFamily="50" charset="-128"/>
        <a:cs typeface="+mn-cs"/>
      </a:defRPr>
    </a:lvl6pPr>
    <a:lvl7pPr marL="2743200" algn="l" defTabSz="914400" rtl="0" eaLnBrk="1" latinLnBrk="0" hangingPunct="1">
      <a:defRPr kumimoji="1" sz="1400" kern="1200">
        <a:solidFill>
          <a:schemeClr val="tx1"/>
        </a:solidFill>
        <a:latin typeface="Arial" charset="0"/>
        <a:ea typeface="ＭＳ Ｐゴシック" pitchFamily="50" charset="-128"/>
        <a:cs typeface="+mn-cs"/>
      </a:defRPr>
    </a:lvl7pPr>
    <a:lvl8pPr marL="3200400" algn="l" defTabSz="914400" rtl="0" eaLnBrk="1" latinLnBrk="0" hangingPunct="1">
      <a:defRPr kumimoji="1" sz="1400" kern="1200">
        <a:solidFill>
          <a:schemeClr val="tx1"/>
        </a:solidFill>
        <a:latin typeface="Arial" charset="0"/>
        <a:ea typeface="ＭＳ Ｐゴシック" pitchFamily="50" charset="-128"/>
        <a:cs typeface="+mn-cs"/>
      </a:defRPr>
    </a:lvl8pPr>
    <a:lvl9pPr marL="3657600" algn="l" defTabSz="914400" rtl="0" eaLnBrk="1" latinLnBrk="0" hangingPunct="1">
      <a:defRPr kumimoji="1" sz="14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53" userDrawn="1">
          <p15:clr>
            <a:srgbClr val="A4A3A4"/>
          </p15:clr>
        </p15:guide>
        <p15:guide id="2" pos="3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CC66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207" autoAdjust="0"/>
    <p:restoredTop sz="93842" autoAdjust="0"/>
  </p:normalViewPr>
  <p:slideViewPr>
    <p:cSldViewPr snapToGrid="0">
      <p:cViewPr varScale="1">
        <p:scale>
          <a:sx n="76" d="100"/>
          <a:sy n="76" d="100"/>
        </p:scale>
        <p:origin x="835" y="67"/>
      </p:cViewPr>
      <p:guideLst>
        <p:guide orient="horz" pos="2160"/>
        <p:guide pos="2880"/>
      </p:guideLst>
    </p:cSldViewPr>
  </p:slideViewPr>
  <p:outlineViewPr>
    <p:cViewPr>
      <p:scale>
        <a:sx n="33" d="100"/>
        <a:sy n="33" d="100"/>
      </p:scale>
      <p:origin x="12"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100" d="100"/>
          <a:sy n="100" d="100"/>
        </p:scale>
        <p:origin x="504" y="78"/>
      </p:cViewPr>
      <p:guideLst>
        <p:guide orient="horz" pos="2153"/>
        <p:guide pos="3140"/>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7746" name="Rectangle 2"/>
          <p:cNvSpPr>
            <a:spLocks noGrp="1" noChangeArrowheads="1"/>
          </p:cNvSpPr>
          <p:nvPr>
            <p:ph type="hdr" sz="quarter"/>
          </p:nvPr>
        </p:nvSpPr>
        <p:spPr bwMode="auto">
          <a:xfrm>
            <a:off x="266687" y="113922"/>
            <a:ext cx="4613485" cy="341224"/>
          </a:xfrm>
          <a:prstGeom prst="rect">
            <a:avLst/>
          </a:prstGeom>
          <a:noFill/>
          <a:ln w="9525">
            <a:noFill/>
            <a:miter lim="800000"/>
            <a:headEnd/>
            <a:tailEnd/>
          </a:ln>
          <a:effectLst/>
        </p:spPr>
        <p:txBody>
          <a:bodyPr vert="horz" wrap="square" lIns="91374" tIns="45687" rIns="91374" bIns="45687" numCol="1" anchor="t" anchorCtr="0" compatLnSpc="1">
            <a:prstTxWarp prst="textNoShape">
              <a:avLst/>
            </a:prstTxWarp>
          </a:bodyPr>
          <a:lstStyle>
            <a:lvl1pPr algn="ctr" defTabSz="913283">
              <a:defRPr sz="1200"/>
            </a:lvl1pPr>
          </a:lstStyle>
          <a:p>
            <a:pPr algn="l">
              <a:defRPr/>
            </a:pPr>
            <a:endParaRPr lang="ja-JP" altLang="en-US" dirty="0"/>
          </a:p>
        </p:txBody>
      </p:sp>
      <p:sp>
        <p:nvSpPr>
          <p:cNvPr id="287747" name="Rectangle 3"/>
          <p:cNvSpPr>
            <a:spLocks noGrp="1" noChangeArrowheads="1"/>
          </p:cNvSpPr>
          <p:nvPr>
            <p:ph type="dt" sz="quarter" idx="1"/>
          </p:nvPr>
        </p:nvSpPr>
        <p:spPr bwMode="auto">
          <a:xfrm>
            <a:off x="6420527" y="95975"/>
            <a:ext cx="3194187" cy="341224"/>
          </a:xfrm>
          <a:prstGeom prst="rect">
            <a:avLst/>
          </a:prstGeom>
          <a:noFill/>
          <a:ln w="9525">
            <a:noFill/>
            <a:miter lim="800000"/>
            <a:headEnd/>
            <a:tailEnd/>
          </a:ln>
          <a:effectLst/>
        </p:spPr>
        <p:txBody>
          <a:bodyPr vert="horz" wrap="square" lIns="91374" tIns="45687" rIns="91374" bIns="45687" numCol="1" anchor="t" anchorCtr="0" compatLnSpc="1">
            <a:prstTxWarp prst="textNoShape">
              <a:avLst/>
            </a:prstTxWarp>
          </a:bodyPr>
          <a:lstStyle>
            <a:lvl1pPr algn="r" defTabSz="913283">
              <a:defRPr sz="1200"/>
            </a:lvl1pPr>
          </a:lstStyle>
          <a:p>
            <a:pPr>
              <a:defRPr/>
            </a:pPr>
            <a:endParaRPr lang="en-US" altLang="ja-JP" dirty="0"/>
          </a:p>
        </p:txBody>
      </p:sp>
      <p:sp>
        <p:nvSpPr>
          <p:cNvPr id="287748" name="Rectangle 4"/>
          <p:cNvSpPr>
            <a:spLocks noGrp="1" noChangeArrowheads="1"/>
          </p:cNvSpPr>
          <p:nvPr>
            <p:ph type="ftr" sz="quarter" idx="2"/>
          </p:nvPr>
        </p:nvSpPr>
        <p:spPr bwMode="auto">
          <a:xfrm>
            <a:off x="352666" y="6426936"/>
            <a:ext cx="5312935" cy="342847"/>
          </a:xfrm>
          <a:prstGeom prst="rect">
            <a:avLst/>
          </a:prstGeom>
          <a:noFill/>
          <a:ln w="9525">
            <a:noFill/>
            <a:miter lim="800000"/>
            <a:headEnd/>
            <a:tailEnd/>
          </a:ln>
          <a:effectLst/>
        </p:spPr>
        <p:txBody>
          <a:bodyPr vert="horz" wrap="square" lIns="91374" tIns="45687" rIns="91374" bIns="45687" numCol="1" anchor="b" anchorCtr="0" compatLnSpc="1">
            <a:prstTxWarp prst="textNoShape">
              <a:avLst/>
            </a:prstTxWarp>
          </a:bodyPr>
          <a:lstStyle>
            <a:lvl1pPr algn="ctr" defTabSz="913283">
              <a:defRPr sz="1200"/>
            </a:lvl1pPr>
          </a:lstStyle>
          <a:p>
            <a:pPr algn="l">
              <a:defRPr/>
            </a:pPr>
            <a:endParaRPr lang="ja-JP" altLang="en-US" sz="1100" dirty="0"/>
          </a:p>
        </p:txBody>
      </p:sp>
      <p:sp>
        <p:nvSpPr>
          <p:cNvPr id="287749" name="Rectangle 5"/>
          <p:cNvSpPr>
            <a:spLocks noGrp="1" noChangeArrowheads="1"/>
          </p:cNvSpPr>
          <p:nvPr>
            <p:ph type="sldNum" sz="quarter" idx="3"/>
          </p:nvPr>
        </p:nvSpPr>
        <p:spPr bwMode="auto">
          <a:xfrm>
            <a:off x="7589918" y="6437532"/>
            <a:ext cx="2009484" cy="341224"/>
          </a:xfrm>
          <a:prstGeom prst="rect">
            <a:avLst/>
          </a:prstGeom>
          <a:noFill/>
          <a:ln w="9525">
            <a:noFill/>
            <a:miter lim="800000"/>
            <a:headEnd/>
            <a:tailEnd/>
          </a:ln>
          <a:effectLst/>
        </p:spPr>
        <p:txBody>
          <a:bodyPr vert="horz" wrap="square" lIns="91374" tIns="45687" rIns="91374" bIns="45687" numCol="1" anchor="t" anchorCtr="0" compatLnSpc="1">
            <a:prstTxWarp prst="textNoShape">
              <a:avLst/>
            </a:prstTxWarp>
          </a:bodyPr>
          <a:lstStyle>
            <a:lvl1pPr algn="r" defTabSz="913283">
              <a:defRPr sz="1200"/>
            </a:lvl1pPr>
          </a:lstStyle>
          <a:p>
            <a:pPr>
              <a:defRPr/>
            </a:pPr>
            <a:fld id="{63D6D410-48B4-445D-9B2F-04784F5ABC8D}" type="slidenum">
              <a:rPr lang="en-US" altLang="ja-JP"/>
              <a:pPr>
                <a:defRPr/>
              </a:pPr>
              <a:t>‹#›</a:t>
            </a:fld>
            <a:endParaRPr lang="en-US" altLang="ja-JP" dirty="0"/>
          </a:p>
        </p:txBody>
      </p:sp>
    </p:spTree>
    <p:extLst>
      <p:ext uri="{BB962C8B-B14F-4D97-AF65-F5344CB8AC3E}">
        <p14:creationId xmlns:p14="http://schemas.microsoft.com/office/powerpoint/2010/main" val="735041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2"/>
            <a:ext cx="4318056" cy="341224"/>
          </a:xfrm>
          <a:prstGeom prst="rect">
            <a:avLst/>
          </a:prstGeom>
          <a:noFill/>
          <a:ln w="9525">
            <a:noFill/>
            <a:miter lim="800000"/>
            <a:headEnd/>
            <a:tailEnd/>
          </a:ln>
          <a:effectLst/>
        </p:spPr>
        <p:txBody>
          <a:bodyPr vert="horz" wrap="square" lIns="91374" tIns="45687" rIns="91374" bIns="45687" numCol="1" anchor="t" anchorCtr="0" compatLnSpc="1">
            <a:prstTxWarp prst="textNoShape">
              <a:avLst/>
            </a:prstTxWarp>
          </a:bodyPr>
          <a:lstStyle>
            <a:lvl1pPr defTabSz="913283">
              <a:defRPr sz="1200"/>
            </a:lvl1pPr>
          </a:lstStyle>
          <a:p>
            <a:pPr>
              <a:defRPr/>
            </a:pPr>
            <a:endParaRPr lang="en-US" altLang="ja-JP"/>
          </a:p>
        </p:txBody>
      </p:sp>
      <p:sp>
        <p:nvSpPr>
          <p:cNvPr id="4099" name="Rectangle 3"/>
          <p:cNvSpPr>
            <a:spLocks noGrp="1" noChangeArrowheads="1"/>
          </p:cNvSpPr>
          <p:nvPr>
            <p:ph type="dt" idx="1"/>
          </p:nvPr>
        </p:nvSpPr>
        <p:spPr bwMode="auto">
          <a:xfrm>
            <a:off x="5643498" y="2"/>
            <a:ext cx="4318056" cy="341224"/>
          </a:xfrm>
          <a:prstGeom prst="rect">
            <a:avLst/>
          </a:prstGeom>
          <a:noFill/>
          <a:ln w="9525">
            <a:noFill/>
            <a:miter lim="800000"/>
            <a:headEnd/>
            <a:tailEnd/>
          </a:ln>
          <a:effectLst/>
        </p:spPr>
        <p:txBody>
          <a:bodyPr vert="horz" wrap="square" lIns="91374" tIns="45687" rIns="91374" bIns="45687" numCol="1" anchor="t" anchorCtr="0" compatLnSpc="1">
            <a:prstTxWarp prst="textNoShape">
              <a:avLst/>
            </a:prstTxWarp>
          </a:bodyPr>
          <a:lstStyle>
            <a:lvl1pPr algn="r" defTabSz="913283">
              <a:defRPr sz="1200"/>
            </a:lvl1pPr>
          </a:lstStyle>
          <a:p>
            <a:pPr>
              <a:defRPr/>
            </a:pPr>
            <a:endParaRPr lang="en-US" altLang="ja-JP"/>
          </a:p>
        </p:txBody>
      </p:sp>
      <p:sp>
        <p:nvSpPr>
          <p:cNvPr id="7172" name="Rectangle 4"/>
          <p:cNvSpPr>
            <a:spLocks noGrp="1" noRot="1" noChangeAspect="1" noChangeArrowheads="1" noTextEdit="1"/>
          </p:cNvSpPr>
          <p:nvPr>
            <p:ph type="sldImg" idx="2"/>
          </p:nvPr>
        </p:nvSpPr>
        <p:spPr bwMode="auto">
          <a:xfrm>
            <a:off x="3271838" y="509588"/>
            <a:ext cx="3419475" cy="25654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96477" y="3244879"/>
            <a:ext cx="7971797" cy="3075887"/>
          </a:xfrm>
          <a:prstGeom prst="rect">
            <a:avLst/>
          </a:prstGeom>
          <a:noFill/>
          <a:ln w="9525">
            <a:noFill/>
            <a:miter lim="800000"/>
            <a:headEnd/>
            <a:tailEnd/>
          </a:ln>
          <a:effectLst/>
        </p:spPr>
        <p:txBody>
          <a:bodyPr vert="horz" wrap="square" lIns="91374" tIns="45687" rIns="91374" bIns="4568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6"/>
          <p:cNvSpPr>
            <a:spLocks noGrp="1" noChangeArrowheads="1"/>
          </p:cNvSpPr>
          <p:nvPr>
            <p:ph type="ftr" sz="quarter" idx="4"/>
          </p:nvPr>
        </p:nvSpPr>
        <p:spPr bwMode="auto">
          <a:xfrm>
            <a:off x="1" y="6489753"/>
            <a:ext cx="4318056" cy="341224"/>
          </a:xfrm>
          <a:prstGeom prst="rect">
            <a:avLst/>
          </a:prstGeom>
          <a:noFill/>
          <a:ln w="9525">
            <a:noFill/>
            <a:miter lim="800000"/>
            <a:headEnd/>
            <a:tailEnd/>
          </a:ln>
          <a:effectLst/>
        </p:spPr>
        <p:txBody>
          <a:bodyPr vert="horz" wrap="square" lIns="91374" tIns="45687" rIns="91374" bIns="45687" numCol="1" anchor="b" anchorCtr="0" compatLnSpc="1">
            <a:prstTxWarp prst="textNoShape">
              <a:avLst/>
            </a:prstTxWarp>
          </a:bodyPr>
          <a:lstStyle>
            <a:lvl1pPr defTabSz="913283">
              <a:defRPr sz="1200"/>
            </a:lvl1pPr>
          </a:lstStyle>
          <a:p>
            <a:pPr>
              <a:defRPr/>
            </a:pPr>
            <a:endParaRPr lang="en-US" altLang="ja-JP"/>
          </a:p>
        </p:txBody>
      </p:sp>
      <p:sp>
        <p:nvSpPr>
          <p:cNvPr id="4103" name="Rectangle 7"/>
          <p:cNvSpPr>
            <a:spLocks noGrp="1" noChangeArrowheads="1"/>
          </p:cNvSpPr>
          <p:nvPr>
            <p:ph type="sldNum" sz="quarter" idx="5"/>
          </p:nvPr>
        </p:nvSpPr>
        <p:spPr bwMode="auto">
          <a:xfrm>
            <a:off x="5643498" y="6489753"/>
            <a:ext cx="4318056" cy="341224"/>
          </a:xfrm>
          <a:prstGeom prst="rect">
            <a:avLst/>
          </a:prstGeom>
          <a:noFill/>
          <a:ln w="9525">
            <a:noFill/>
            <a:miter lim="800000"/>
            <a:headEnd/>
            <a:tailEnd/>
          </a:ln>
          <a:effectLst/>
        </p:spPr>
        <p:txBody>
          <a:bodyPr vert="horz" wrap="square" lIns="91374" tIns="45687" rIns="91374" bIns="45687" numCol="1" anchor="b" anchorCtr="0" compatLnSpc="1">
            <a:prstTxWarp prst="textNoShape">
              <a:avLst/>
            </a:prstTxWarp>
          </a:bodyPr>
          <a:lstStyle>
            <a:lvl1pPr algn="r" defTabSz="913283">
              <a:defRPr sz="1200"/>
            </a:lvl1pPr>
          </a:lstStyle>
          <a:p>
            <a:pPr>
              <a:defRPr/>
            </a:pPr>
            <a:fld id="{7E570F62-7062-4B3B-B92E-4E12DBA7881A}" type="slidenum">
              <a:rPr lang="en-US" altLang="ja-JP"/>
              <a:pPr>
                <a:defRPr/>
              </a:pPr>
              <a:t>‹#›</a:t>
            </a:fld>
            <a:endParaRPr lang="en-US" altLang="ja-JP"/>
          </a:p>
        </p:txBody>
      </p:sp>
    </p:spTree>
    <p:extLst>
      <p:ext uri="{BB962C8B-B14F-4D97-AF65-F5344CB8AC3E}">
        <p14:creationId xmlns:p14="http://schemas.microsoft.com/office/powerpoint/2010/main" val="20505702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25CBF599-569E-4218-BA78-CC5C24C19ABF}" type="slidenum">
              <a:rPr lang="en-US" altLang="ja-JP" smtClean="0"/>
              <a:pPr/>
              <a:t>1</a:t>
            </a:fld>
            <a:endParaRPr lang="en-US" altLang="ja-JP"/>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936007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pPr defTabSz="912223"/>
            <a:fld id="{4DD72D12-D1E8-4834-9DEE-AF2EE05D4AD1}" type="slidenum">
              <a:rPr lang="en-US" altLang="ja-JP" smtClean="0">
                <a:ea typeface="ＭＳ Ｐゴシック" charset="-128"/>
              </a:rPr>
              <a:pPr defTabSz="912223"/>
              <a:t>2</a:t>
            </a:fld>
            <a:endParaRPr lang="en-US" altLang="ja-JP">
              <a:ea typeface="ＭＳ Ｐゴシック" charset="-128"/>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4115076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pPr defTabSz="912223"/>
            <a:fld id="{4DD72D12-D1E8-4834-9DEE-AF2EE05D4AD1}" type="slidenum">
              <a:rPr lang="en-US" altLang="ja-JP" smtClean="0">
                <a:ea typeface="ＭＳ Ｐゴシック" charset="-128"/>
              </a:rPr>
              <a:pPr defTabSz="912223"/>
              <a:t>3</a:t>
            </a:fld>
            <a:endParaRPr lang="en-US" altLang="ja-JP">
              <a:ea typeface="ＭＳ Ｐゴシック" charset="-128"/>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9789964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pPr defTabSz="912223"/>
            <a:fld id="{4DD72D12-D1E8-4834-9DEE-AF2EE05D4AD1}" type="slidenum">
              <a:rPr lang="en-US" altLang="ja-JP" smtClean="0">
                <a:ea typeface="ＭＳ Ｐゴシック" charset="-128"/>
              </a:rPr>
              <a:pPr defTabSz="912223"/>
              <a:t>4</a:t>
            </a:fld>
            <a:endParaRPr lang="en-US" altLang="ja-JP">
              <a:ea typeface="ＭＳ Ｐゴシック" charset="-128"/>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781869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pPr defTabSz="912223"/>
            <a:fld id="{4DD72D12-D1E8-4834-9DEE-AF2EE05D4AD1}" type="slidenum">
              <a:rPr lang="en-US" altLang="ja-JP" smtClean="0">
                <a:ea typeface="ＭＳ Ｐゴシック" charset="-128"/>
              </a:rPr>
              <a:pPr defTabSz="912223"/>
              <a:t>5</a:t>
            </a:fld>
            <a:endParaRPr lang="en-US" altLang="ja-JP">
              <a:ea typeface="ＭＳ Ｐゴシック" charset="-128"/>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867239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pPr defTabSz="912223"/>
            <a:fld id="{4DD72D12-D1E8-4834-9DEE-AF2EE05D4AD1}" type="slidenum">
              <a:rPr lang="en-US" altLang="ja-JP" smtClean="0">
                <a:ea typeface="ＭＳ Ｐゴシック" charset="-128"/>
              </a:rPr>
              <a:pPr defTabSz="912223"/>
              <a:t>6</a:t>
            </a:fld>
            <a:endParaRPr lang="en-US" altLang="ja-JP">
              <a:ea typeface="ＭＳ Ｐゴシック" charset="-128"/>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2730746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pPr defTabSz="912223"/>
            <a:fld id="{4DD72D12-D1E8-4834-9DEE-AF2EE05D4AD1}" type="slidenum">
              <a:rPr lang="en-US" altLang="ja-JP" smtClean="0">
                <a:ea typeface="ＭＳ Ｐゴシック" charset="-128"/>
              </a:rPr>
              <a:pPr defTabSz="912223"/>
              <a:t>7</a:t>
            </a:fld>
            <a:endParaRPr lang="en-US" altLang="ja-JP">
              <a:ea typeface="ＭＳ Ｐゴシック" charset="-128"/>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2822323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pPr defTabSz="912223"/>
            <a:fld id="{4DD72D12-D1E8-4834-9DEE-AF2EE05D4AD1}" type="slidenum">
              <a:rPr lang="en-US" altLang="ja-JP" smtClean="0">
                <a:ea typeface="ＭＳ Ｐゴシック" charset="-128"/>
              </a:rPr>
              <a:pPr defTabSz="912223"/>
              <a:t>8</a:t>
            </a:fld>
            <a:endParaRPr lang="en-US" altLang="ja-JP">
              <a:ea typeface="ＭＳ Ｐゴシック" charset="-128"/>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039290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Freeform 7"/>
          <p:cNvSpPr>
            <a:spLocks noChangeArrowheads="1"/>
          </p:cNvSpPr>
          <p:nvPr/>
        </p:nvSpPr>
        <p:spPr bwMode="auto">
          <a:xfrm>
            <a:off x="520148" y="1000539"/>
            <a:ext cx="8325675"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ja-JP" altLang="en-US"/>
          </a:p>
        </p:txBody>
      </p:sp>
      <p:sp>
        <p:nvSpPr>
          <p:cNvPr id="5" name="Line 8"/>
          <p:cNvSpPr>
            <a:spLocks noChangeShapeType="1"/>
          </p:cNvSpPr>
          <p:nvPr/>
        </p:nvSpPr>
        <p:spPr bwMode="auto">
          <a:xfrm>
            <a:off x="1666807" y="4107978"/>
            <a:ext cx="6769100" cy="0"/>
          </a:xfrm>
          <a:prstGeom prst="line">
            <a:avLst/>
          </a:prstGeom>
          <a:noFill/>
          <a:ln w="19050">
            <a:solidFill>
              <a:schemeClr val="accent1"/>
            </a:solidFill>
            <a:round/>
            <a:headEnd/>
            <a:tailEnd/>
          </a:ln>
          <a:effectLst/>
        </p:spPr>
        <p:txBody>
          <a:bodyPr/>
          <a:lstStyle/>
          <a:p>
            <a:pPr>
              <a:defRPr/>
            </a:pPr>
            <a:endParaRPr lang="ja-JP" altLang="en-US"/>
          </a:p>
        </p:txBody>
      </p:sp>
      <p:sp>
        <p:nvSpPr>
          <p:cNvPr id="8194" name="Rectangle 2"/>
          <p:cNvSpPr>
            <a:spLocks noGrp="1" noChangeArrowheads="1"/>
          </p:cNvSpPr>
          <p:nvPr>
            <p:ph type="ctrTitle"/>
          </p:nvPr>
        </p:nvSpPr>
        <p:spPr>
          <a:xfrm>
            <a:off x="936624" y="1265652"/>
            <a:ext cx="7623175" cy="1752600"/>
          </a:xfrm>
        </p:spPr>
        <p:txBody>
          <a:bodyPr/>
          <a:lstStyle>
            <a:lvl1pPr>
              <a:defRPr sz="5000"/>
            </a:lvl1pPr>
          </a:lstStyle>
          <a:p>
            <a:r>
              <a:rPr lang="ja-JP" altLang="en-US" dirty="0"/>
              <a:t>マスタ タイトルの書式設定</a:t>
            </a:r>
          </a:p>
        </p:txBody>
      </p:sp>
      <p:sp>
        <p:nvSpPr>
          <p:cNvPr id="8195" name="Rectangle 3"/>
          <p:cNvSpPr>
            <a:spLocks noGrp="1" noChangeArrowheads="1"/>
          </p:cNvSpPr>
          <p:nvPr>
            <p:ph type="subTitle" idx="1"/>
          </p:nvPr>
        </p:nvSpPr>
        <p:spPr>
          <a:xfrm>
            <a:off x="1662113" y="3587750"/>
            <a:ext cx="6854825" cy="2428875"/>
          </a:xfrm>
        </p:spPr>
        <p:txBody>
          <a:bodyPr/>
          <a:lstStyle>
            <a:lvl1pPr marL="0" indent="0">
              <a:buFont typeface="Wingdings" pitchFamily="2" charset="2"/>
              <a:buNone/>
              <a:defRPr sz="2800"/>
            </a:lvl1pPr>
          </a:lstStyle>
          <a:p>
            <a:r>
              <a:rPr lang="ja-JP" altLang="en-US"/>
              <a:t>マスタ サブタイトルの書式設定</a:t>
            </a:r>
          </a:p>
        </p:txBody>
      </p:sp>
      <p:sp>
        <p:nvSpPr>
          <p:cNvPr id="6" name="Rectangle 4"/>
          <p:cNvSpPr>
            <a:spLocks noGrp="1" noChangeArrowheads="1"/>
          </p:cNvSpPr>
          <p:nvPr>
            <p:ph type="dt" sz="half" idx="10"/>
          </p:nvPr>
        </p:nvSpPr>
        <p:spPr/>
        <p:txBody>
          <a:bodyPr/>
          <a:lstStyle>
            <a:lvl1pPr>
              <a:defRPr/>
            </a:lvl1pPr>
          </a:lstStyle>
          <a:p>
            <a:pPr>
              <a:defRPr/>
            </a:pPr>
            <a:r>
              <a:rPr lang="ja-JP" altLang="en-US"/>
              <a:t>「マネジメント原理」</a:t>
            </a:r>
            <a:endParaRPr lang="en-US" altLang="ja-JP"/>
          </a:p>
        </p:txBody>
      </p:sp>
      <p:sp>
        <p:nvSpPr>
          <p:cNvPr id="7" name="Rectangle 5"/>
          <p:cNvSpPr>
            <a:spLocks noGrp="1" noChangeArrowheads="1"/>
          </p:cNvSpPr>
          <p:nvPr>
            <p:ph type="ftr" sz="quarter" idx="11"/>
          </p:nvPr>
        </p:nvSpPr>
        <p:spPr>
          <a:xfrm>
            <a:off x="3124200" y="6243638"/>
            <a:ext cx="3248025" cy="457200"/>
          </a:xfrm>
        </p:spPr>
        <p:txBody>
          <a:bodyPr/>
          <a:lstStyle>
            <a:lvl1pPr>
              <a:defRPr/>
            </a:lvl1pPr>
          </a:lstStyle>
          <a:p>
            <a:pPr>
              <a:defRPr/>
            </a:pPr>
            <a:r>
              <a:rPr lang="ja-JP" altLang="en-US"/>
              <a:t>計画と統制</a:t>
            </a:r>
            <a:endParaRPr lang="en-US" altLang="ja-JP"/>
          </a:p>
        </p:txBody>
      </p:sp>
      <p:sp>
        <p:nvSpPr>
          <p:cNvPr id="8" name="Rectangle 6"/>
          <p:cNvSpPr>
            <a:spLocks noGrp="1" noChangeArrowheads="1"/>
          </p:cNvSpPr>
          <p:nvPr>
            <p:ph type="sldNum" sz="quarter" idx="12"/>
          </p:nvPr>
        </p:nvSpPr>
        <p:spPr>
          <a:xfrm>
            <a:off x="6553200" y="6243638"/>
            <a:ext cx="2133600" cy="457200"/>
          </a:xfrm>
        </p:spPr>
        <p:txBody>
          <a:bodyPr/>
          <a:lstStyle>
            <a:lvl1pPr>
              <a:defRPr/>
            </a:lvl1pPr>
          </a:lstStyle>
          <a:p>
            <a:pPr>
              <a:defRPr/>
            </a:pPr>
            <a:fld id="{B1C3518F-C2BD-4D79-B2E5-39780A5E7100}" type="slidenum">
              <a:rPr lang="en-US" altLang="ja-JP"/>
              <a:pPr>
                <a:defRPr/>
              </a:pPr>
              <a:t>‹#›</a:t>
            </a:fld>
            <a:endParaRPr lang="en-US" altLang="ja-JP"/>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計画と統制</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FA42E9C-A987-4895-AD65-F5115C42FFFA}" type="slidenum">
              <a:rPr lang="en-US" altLang="ja-JP"/>
              <a:pPr>
                <a:defRPr/>
              </a:pPr>
              <a:t>‹#›</a:t>
            </a:fld>
            <a:endParaRPr lang="en-US" altLang="ja-JP"/>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176213"/>
            <a:ext cx="2057400" cy="5926137"/>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176213"/>
            <a:ext cx="6019800" cy="5926137"/>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計画と統制</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FDC74FB-6246-43BE-8849-86E23D89A619}" type="slidenum">
              <a:rPr lang="en-US" altLang="ja-JP"/>
              <a:pPr>
                <a:defRPr/>
              </a:pPr>
              <a:t>‹#›</a:t>
            </a:fld>
            <a:endParaRPr lang="en-US" altLang="ja-JP"/>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計画と統制</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41951A5-0028-4E77-9714-7332A60CD747}" type="slidenum">
              <a:rPr lang="en-US" altLang="ja-JP"/>
              <a:pPr>
                <a:defRPr/>
              </a:pPr>
              <a:t>‹#›</a:t>
            </a:fld>
            <a:endParaRPr lang="en-US" altLang="ja-JP"/>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計画と統制</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0E32F05-8E14-4354-96FA-057EDA7AF00A}" type="slidenum">
              <a:rPr lang="en-US" altLang="ja-JP"/>
              <a:pPr>
                <a:defRPr/>
              </a:pPr>
              <a:t>‹#›</a:t>
            </a:fld>
            <a:endParaRPr lang="en-US" altLang="ja-JP"/>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819275"/>
            <a:ext cx="4038600" cy="4283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819275"/>
            <a:ext cx="4038600" cy="4283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計画と統制</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19FD916-8E47-4448-A9EF-3A6E04E5F8E1}" type="slidenum">
              <a:rPr lang="en-US" altLang="ja-JP"/>
              <a:pPr>
                <a:defRPr/>
              </a:pPr>
              <a:t>‹#›</a:t>
            </a:fld>
            <a:endParaRPr lang="en-US" altLang="ja-JP"/>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a:t>計画と統制</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9BE65D06-7865-40D5-BACF-78FA5D66C226}" type="slidenum">
              <a:rPr lang="en-US" altLang="ja-JP"/>
              <a:pPr>
                <a:defRPr/>
              </a:pPr>
              <a:t>‹#›</a:t>
            </a:fld>
            <a:endParaRPr lang="en-US" altLang="ja-JP"/>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a:t>計画と統制</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F3B949A-11FB-49C5-A633-DB0AAF0420E1}" type="slidenum">
              <a:rPr lang="en-US" altLang="ja-JP"/>
              <a:pPr>
                <a:defRPr/>
              </a:pPr>
              <a:t>‹#›</a:t>
            </a:fld>
            <a:endParaRPr lang="en-US" altLang="ja-JP"/>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a:t>計画と統制</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71C909A2-A808-41F2-B3E7-17E9570D48FC}" type="slidenum">
              <a:rPr lang="en-US" altLang="ja-JP"/>
              <a:pPr>
                <a:defRPr/>
              </a:pPr>
              <a:t>‹#›</a:t>
            </a:fld>
            <a:endParaRPr lang="en-US" altLang="ja-JP"/>
          </a:p>
        </p:txBody>
      </p:sp>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計画と統制</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BF88260-F46B-47BB-A555-A0436269DCAA}" type="slidenum">
              <a:rPr lang="en-US" altLang="ja-JP"/>
              <a:pPr>
                <a:defRPr/>
              </a:pPr>
              <a:t>‹#›</a:t>
            </a:fld>
            <a:endParaRPr lang="en-US" altLang="ja-JP"/>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計画と統制</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542F2CF-0491-43A4-923D-1C8C2D3AFCC0}" type="slidenum">
              <a:rPr lang="en-US" altLang="ja-JP"/>
              <a:pPr>
                <a:defRPr/>
              </a:pPr>
              <a:t>‹#›</a:t>
            </a:fld>
            <a:endParaRPr lang="en-US" altLang="ja-JP"/>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47261" y="402397"/>
            <a:ext cx="8229600" cy="1274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457200" y="1570383"/>
            <a:ext cx="8229600" cy="468527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7172"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600">
                <a:latin typeface="+mj-lt"/>
              </a:defRPr>
            </a:lvl1pPr>
          </a:lstStyle>
          <a:p>
            <a:pPr>
              <a:defRPr/>
            </a:pPr>
            <a:r>
              <a:rPr lang="ja-JP" altLang="en-US"/>
              <a:t>「マネジメント原理」</a:t>
            </a:r>
            <a:endParaRPr lang="en-US" altLang="ja-JP"/>
          </a:p>
        </p:txBody>
      </p:sp>
      <p:sp>
        <p:nvSpPr>
          <p:cNvPr id="7173" name="Rectangle 5"/>
          <p:cNvSpPr>
            <a:spLocks noGrp="1" noChangeArrowheads="1"/>
          </p:cNvSpPr>
          <p:nvPr>
            <p:ph type="ftr" sz="quarter" idx="3"/>
          </p:nvPr>
        </p:nvSpPr>
        <p:spPr bwMode="auto">
          <a:xfrm>
            <a:off x="2594112" y="6248400"/>
            <a:ext cx="464012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600">
                <a:latin typeface="+mj-lt"/>
              </a:defRPr>
            </a:lvl1pPr>
          </a:lstStyle>
          <a:p>
            <a:pPr>
              <a:defRPr/>
            </a:pPr>
            <a:r>
              <a:rPr lang="ja-JP" altLang="en-US"/>
              <a:t>計画と統制</a:t>
            </a:r>
            <a:endParaRPr lang="en-US" altLang="ja-JP"/>
          </a:p>
        </p:txBody>
      </p:sp>
      <p:sp>
        <p:nvSpPr>
          <p:cNvPr id="7174" name="Rectangle 6"/>
          <p:cNvSpPr>
            <a:spLocks noGrp="1" noChangeArrowheads="1"/>
          </p:cNvSpPr>
          <p:nvPr>
            <p:ph type="sldNum" sz="quarter" idx="4"/>
          </p:nvPr>
        </p:nvSpPr>
        <p:spPr bwMode="auto">
          <a:xfrm>
            <a:off x="7181850" y="6243638"/>
            <a:ext cx="15049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2000">
                <a:latin typeface="+mj-lt"/>
              </a:defRPr>
            </a:lvl1pPr>
          </a:lstStyle>
          <a:p>
            <a:pPr>
              <a:defRPr/>
            </a:pPr>
            <a:fld id="{BF4033AB-F934-4BA3-9D87-D0C02217DAD4}" type="slidenum">
              <a:rPr lang="en-US" altLang="ja-JP"/>
              <a:pPr>
                <a:defRPr/>
              </a:pPr>
              <a:t>‹#›</a:t>
            </a:fld>
            <a:endParaRPr lang="en-US" altLang="ja-JP"/>
          </a:p>
        </p:txBody>
      </p:sp>
      <p:sp>
        <p:nvSpPr>
          <p:cNvPr id="7175"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ja-JP" altLang="en-US"/>
          </a:p>
        </p:txBody>
      </p:sp>
      <p:sp>
        <p:nvSpPr>
          <p:cNvPr id="7176" name="Line 8"/>
          <p:cNvSpPr>
            <a:spLocks noChangeShapeType="1"/>
          </p:cNvSpPr>
          <p:nvPr/>
        </p:nvSpPr>
        <p:spPr bwMode="auto">
          <a:xfrm>
            <a:off x="457200" y="6311346"/>
            <a:ext cx="8229600" cy="0"/>
          </a:xfrm>
          <a:prstGeom prst="line">
            <a:avLst/>
          </a:prstGeom>
          <a:noFill/>
          <a:ln w="19050">
            <a:solidFill>
              <a:schemeClr val="accent1"/>
            </a:solidFill>
            <a:round/>
            <a:headEnd/>
            <a:tailEnd/>
          </a:ln>
          <a:effectLst/>
        </p:spPr>
        <p:txBody>
          <a:bodyPr/>
          <a:lstStyle/>
          <a:p>
            <a:pPr>
              <a:defRPr/>
            </a:pPr>
            <a:endParaRPr lang="ja-JP" altLang="en-US"/>
          </a:p>
        </p:txBody>
      </p:sp>
    </p:spTree>
  </p:cSld>
  <p:clrMap bg1="lt1" tx1="dk1" bg2="lt2" tx2="dk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fade">
                                      <p:cBhvr>
                                        <p:cTn id="7" dur="500"/>
                                        <p:tgtEl>
                                          <p:spTgt spid="10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7">
                                            <p:txEl>
                                              <p:pRg st="1" end="1"/>
                                            </p:txEl>
                                          </p:spTgt>
                                        </p:tgtEl>
                                        <p:attrNameLst>
                                          <p:attrName>style.visibility</p:attrName>
                                        </p:attrNameLst>
                                      </p:cBhvr>
                                      <p:to>
                                        <p:strVal val="visible"/>
                                      </p:to>
                                    </p:set>
                                    <p:animEffect transition="in" filter="fade">
                                      <p:cBhvr>
                                        <p:cTn id="12" dur="500"/>
                                        <p:tgtEl>
                                          <p:spTgt spid="10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7">
                                            <p:txEl>
                                              <p:pRg st="2" end="2"/>
                                            </p:txEl>
                                          </p:spTgt>
                                        </p:tgtEl>
                                        <p:attrNameLst>
                                          <p:attrName>style.visibility</p:attrName>
                                        </p:attrNameLst>
                                      </p:cBhvr>
                                      <p:to>
                                        <p:strVal val="visible"/>
                                      </p:to>
                                    </p:set>
                                    <p:animEffect transition="in" filter="fade">
                                      <p:cBhvr>
                                        <p:cTn id="17" dur="500"/>
                                        <p:tgtEl>
                                          <p:spTgt spid="10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7">
                                            <p:txEl>
                                              <p:pRg st="3" end="3"/>
                                            </p:txEl>
                                          </p:spTgt>
                                        </p:tgtEl>
                                        <p:attrNameLst>
                                          <p:attrName>style.visibility</p:attrName>
                                        </p:attrNameLst>
                                      </p:cBhvr>
                                      <p:to>
                                        <p:strVal val="visible"/>
                                      </p:to>
                                    </p:set>
                                    <p:animEffect transition="in" filter="fade">
                                      <p:cBhvr>
                                        <p:cTn id="22" dur="500"/>
                                        <p:tgtEl>
                                          <p:spTgt spid="10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7">
                                            <p:txEl>
                                              <p:pRg st="4" end="4"/>
                                            </p:txEl>
                                          </p:spTgt>
                                        </p:tgtEl>
                                        <p:attrNameLst>
                                          <p:attrName>style.visibility</p:attrName>
                                        </p:attrNameLst>
                                      </p:cBhvr>
                                      <p:to>
                                        <p:strVal val="visible"/>
                                      </p:to>
                                    </p:set>
                                    <p:animEffect transition="in" filter="fade">
                                      <p:cBhvr>
                                        <p:cTn id="27"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Lst>
      </p:bldP>
    </p:bldLst>
  </p:timing>
  <p:hf hdr="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200">
          <a:solidFill>
            <a:schemeClr val="tx2"/>
          </a:solidFill>
          <a:latin typeface="Garamond" pitchFamily="18" charset="0"/>
          <a:ea typeface="ＭＳ Ｐゴシック" pitchFamily="50" charset="-128"/>
        </a:defRPr>
      </a:lvl2pPr>
      <a:lvl3pPr algn="l" rtl="0" eaLnBrk="0" fontAlgn="base" hangingPunct="0">
        <a:spcBef>
          <a:spcPct val="0"/>
        </a:spcBef>
        <a:spcAft>
          <a:spcPct val="0"/>
        </a:spcAft>
        <a:defRPr kumimoji="1" sz="4200">
          <a:solidFill>
            <a:schemeClr val="tx2"/>
          </a:solidFill>
          <a:latin typeface="Garamond" pitchFamily="18" charset="0"/>
          <a:ea typeface="ＭＳ Ｐゴシック" pitchFamily="50" charset="-128"/>
        </a:defRPr>
      </a:lvl3pPr>
      <a:lvl4pPr algn="l" rtl="0" eaLnBrk="0" fontAlgn="base" hangingPunct="0">
        <a:spcBef>
          <a:spcPct val="0"/>
        </a:spcBef>
        <a:spcAft>
          <a:spcPct val="0"/>
        </a:spcAft>
        <a:defRPr kumimoji="1" sz="4200">
          <a:solidFill>
            <a:schemeClr val="tx2"/>
          </a:solidFill>
          <a:latin typeface="Garamond" pitchFamily="18" charset="0"/>
          <a:ea typeface="ＭＳ Ｐゴシック" pitchFamily="50" charset="-128"/>
        </a:defRPr>
      </a:lvl4pPr>
      <a:lvl5pPr algn="l" rtl="0" eaLnBrk="0" fontAlgn="base" hangingPunct="0">
        <a:spcBef>
          <a:spcPct val="0"/>
        </a:spcBef>
        <a:spcAft>
          <a:spcPct val="0"/>
        </a:spcAft>
        <a:defRPr kumimoji="1" sz="4200">
          <a:solidFill>
            <a:schemeClr val="tx2"/>
          </a:solidFill>
          <a:latin typeface="Garamond" pitchFamily="18" charset="0"/>
          <a:ea typeface="ＭＳ Ｐゴシック" pitchFamily="50" charset="-128"/>
        </a:defRPr>
      </a:lvl5pPr>
      <a:lvl6pPr marL="457200" algn="l" rtl="0" fontAlgn="base">
        <a:spcBef>
          <a:spcPct val="0"/>
        </a:spcBef>
        <a:spcAft>
          <a:spcPct val="0"/>
        </a:spcAft>
        <a:defRPr kumimoji="1" sz="42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2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2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200">
          <a:solidFill>
            <a:schemeClr val="tx2"/>
          </a:solidFill>
          <a:latin typeface="Garamond" pitchFamily="18" charset="0"/>
          <a:ea typeface="ＭＳ Ｐゴシック" pitchFamily="50" charset="-128"/>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kumimoji="1" sz="28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kumimoji="1" sz="2400">
          <a:solidFill>
            <a:schemeClr val="tx1"/>
          </a:solidFill>
          <a:latin typeface="+mn-lt"/>
          <a:ea typeface="+mn-ea"/>
        </a:defRPr>
      </a:lvl2pPr>
      <a:lvl3pPr marL="893763" indent="-222250" algn="l" rtl="0" eaLnBrk="0" fontAlgn="base" hangingPunct="0">
        <a:spcBef>
          <a:spcPct val="20000"/>
        </a:spcBef>
        <a:spcAft>
          <a:spcPct val="0"/>
        </a:spcAft>
        <a:buClr>
          <a:schemeClr val="accent1"/>
        </a:buClr>
        <a:buSzPct val="65000"/>
        <a:buFont typeface="Wingdings" pitchFamily="2" charset="2"/>
        <a:buChar char="n"/>
        <a:defRPr kumimoji="1" sz="2000">
          <a:solidFill>
            <a:schemeClr val="tx1"/>
          </a:solidFill>
          <a:latin typeface="+mn-lt"/>
          <a:ea typeface="+mn-ea"/>
        </a:defRPr>
      </a:lvl3pPr>
      <a:lvl4pPr marL="1252538" indent="-228600" algn="l" rtl="0" eaLnBrk="0" fontAlgn="base" hangingPunct="0">
        <a:spcBef>
          <a:spcPct val="20000"/>
        </a:spcBef>
        <a:spcAft>
          <a:spcPct val="0"/>
        </a:spcAft>
        <a:buClr>
          <a:schemeClr val="accent2"/>
        </a:buClr>
        <a:buSzPct val="70000"/>
        <a:buFont typeface="Wingdings" pitchFamily="2" charset="2"/>
        <a:buChar char="q"/>
        <a:defRPr kumimoji="1" sz="1800">
          <a:solidFill>
            <a:schemeClr val="tx1"/>
          </a:solidFill>
          <a:latin typeface="+mn-lt"/>
          <a:ea typeface="+mn-ea"/>
        </a:defRPr>
      </a:lvl4pPr>
      <a:lvl5pPr marL="1520825" indent="-179388" algn="l" rtl="0" eaLnBrk="0" fontAlgn="base" hangingPunct="0">
        <a:spcBef>
          <a:spcPct val="20000"/>
        </a:spcBef>
        <a:spcAft>
          <a:spcPct val="0"/>
        </a:spcAft>
        <a:buClr>
          <a:schemeClr val="accent1"/>
        </a:buClr>
        <a:buSzPct val="75000"/>
        <a:buFont typeface="Wingdings" pitchFamily="2" charset="2"/>
        <a:buChar char="§"/>
        <a:defRPr kumimoji="1" sz="18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24234" y="1073842"/>
            <a:ext cx="8365654" cy="2943398"/>
          </a:xfrm>
        </p:spPr>
        <p:txBody>
          <a:bodyPr/>
          <a:lstStyle/>
          <a:p>
            <a:pPr eaLnBrk="1" hangingPunct="1"/>
            <a:r>
              <a:rPr lang="ja-JP" altLang="en-US" sz="4000" dirty="0"/>
              <a:t>マネジメント原理（説明</a:t>
            </a:r>
            <a:r>
              <a:rPr lang="en-US" altLang="ja-JP" sz="4000" dirty="0"/>
              <a:t>10</a:t>
            </a:r>
            <a:r>
              <a:rPr lang="ja-JP" altLang="en-US" sz="4000" dirty="0"/>
              <a:t>）</a:t>
            </a:r>
            <a:br>
              <a:rPr lang="en-US" altLang="ja-JP" sz="4000" dirty="0"/>
            </a:br>
            <a:r>
              <a:rPr lang="ja-JP" altLang="en-US" sz="3600" dirty="0"/>
              <a:t>　　　１．計画と統制の必要性</a:t>
            </a:r>
            <a:br>
              <a:rPr lang="en-US" altLang="ja-JP" sz="3600" dirty="0"/>
            </a:br>
            <a:r>
              <a:rPr lang="ja-JP" altLang="en-US" sz="3600" dirty="0"/>
              <a:t>　　　２．経営計画の分類</a:t>
            </a:r>
            <a:br>
              <a:rPr lang="en-US" altLang="ja-JP" sz="3600" dirty="0"/>
            </a:br>
            <a:r>
              <a:rPr lang="ja-JP" altLang="en-US" sz="3600" dirty="0"/>
              <a:t>　　　３．経営統制の手法</a:t>
            </a:r>
            <a:br>
              <a:rPr lang="en-US" altLang="ja-JP" sz="3600" dirty="0"/>
            </a:br>
            <a:r>
              <a:rPr lang="ja-JP" altLang="en-US" sz="3600" dirty="0"/>
              <a:t>　　　４．計画と統制の連動関係</a:t>
            </a:r>
            <a:endParaRPr lang="ja-JP" altLang="en-US" sz="3200" dirty="0">
              <a:solidFill>
                <a:srgbClr val="FF0000"/>
              </a:solidFill>
            </a:endParaRPr>
          </a:p>
        </p:txBody>
      </p:sp>
      <p:sp>
        <p:nvSpPr>
          <p:cNvPr id="3075" name="Rectangle 3"/>
          <p:cNvSpPr>
            <a:spLocks noGrp="1" noChangeArrowheads="1"/>
          </p:cNvSpPr>
          <p:nvPr>
            <p:ph type="subTitle" idx="1"/>
          </p:nvPr>
        </p:nvSpPr>
        <p:spPr>
          <a:xfrm>
            <a:off x="1679902" y="4211782"/>
            <a:ext cx="6545911" cy="1974942"/>
          </a:xfrm>
        </p:spPr>
        <p:txBody>
          <a:bodyPr/>
          <a:lstStyle/>
          <a:p>
            <a:pPr eaLnBrk="1" hangingPunct="1">
              <a:spcBef>
                <a:spcPts val="0"/>
              </a:spcBef>
            </a:pPr>
            <a:r>
              <a:rPr lang="ja-JP" altLang="en-US" sz="3200" dirty="0"/>
              <a:t>城西国際大学大学院</a:t>
            </a:r>
            <a:endParaRPr lang="en-US" altLang="ja-JP" sz="3200" dirty="0"/>
          </a:p>
          <a:p>
            <a:pPr eaLnBrk="1" hangingPunct="1">
              <a:spcBef>
                <a:spcPts val="0"/>
              </a:spcBef>
            </a:pPr>
            <a:r>
              <a:rPr lang="ja-JP" altLang="en-US" sz="3200" dirty="0"/>
              <a:t>ビジネスデザイン研究科</a:t>
            </a:r>
            <a:endParaRPr lang="en-US" altLang="ja-JP" sz="3200" dirty="0"/>
          </a:p>
          <a:p>
            <a:pPr eaLnBrk="1" hangingPunct="1">
              <a:spcBef>
                <a:spcPts val="0"/>
              </a:spcBef>
            </a:pPr>
            <a:r>
              <a:rPr lang="ja-JP" altLang="en-US" sz="3200" dirty="0"/>
              <a:t>経営学博士：伊東俊彦</a:t>
            </a:r>
            <a:endParaRPr lang="en-US" altLang="ja-JP" sz="1800" dirty="0"/>
          </a:p>
        </p:txBody>
      </p:sp>
      <p:sp>
        <p:nvSpPr>
          <p:cNvPr id="3076" name="テキスト ボックス 3"/>
          <p:cNvSpPr txBox="1">
            <a:spLocks noChangeArrowheads="1"/>
          </p:cNvSpPr>
          <p:nvPr/>
        </p:nvSpPr>
        <p:spPr bwMode="auto">
          <a:xfrm>
            <a:off x="501055" y="6431269"/>
            <a:ext cx="2457901" cy="307777"/>
          </a:xfrm>
          <a:prstGeom prst="rect">
            <a:avLst/>
          </a:prstGeom>
          <a:noFill/>
          <a:ln w="9525">
            <a:noFill/>
            <a:miter lim="800000"/>
            <a:headEnd/>
            <a:tailEnd/>
          </a:ln>
        </p:spPr>
        <p:txBody>
          <a:bodyPr wrap="square">
            <a:spAutoFit/>
          </a:bodyPr>
          <a:lstStyle/>
          <a:p>
            <a:r>
              <a:rPr lang="en-US" altLang="ja-JP" dirty="0"/>
              <a:t>management-10.pptx</a:t>
            </a:r>
            <a:endParaRPr lang="ja-JP" altLang="en-US" dirty="0">
              <a:solidFill>
                <a:srgbClr val="FF0000"/>
              </a:solidFill>
            </a:endParaRPr>
          </a:p>
        </p:txBody>
      </p:sp>
      <p:sp>
        <p:nvSpPr>
          <p:cNvPr id="6" name="正方形/長方形 5"/>
          <p:cNvSpPr/>
          <p:nvPr/>
        </p:nvSpPr>
        <p:spPr>
          <a:xfrm>
            <a:off x="1515384" y="5858046"/>
            <a:ext cx="6874945" cy="523220"/>
          </a:xfrm>
          <a:prstGeom prst="rect">
            <a:avLst/>
          </a:prstGeom>
        </p:spPr>
        <p:txBody>
          <a:bodyPr wrap="square">
            <a:spAutoFit/>
          </a:bodyPr>
          <a:lstStyle/>
          <a:p>
            <a:pPr eaLnBrk="1" hangingPunct="1"/>
            <a:r>
              <a:rPr lang="ja-JP" altLang="en-US" dirty="0"/>
              <a:t>・本資料作成にあたり特にことわらない限り下記書籍をテキストとして使用</a:t>
            </a:r>
            <a:endParaRPr lang="en-US" altLang="ja-JP" dirty="0"/>
          </a:p>
          <a:p>
            <a:pPr eaLnBrk="1" hangingPunct="1"/>
            <a:r>
              <a:rPr lang="ja-JP" altLang="en-US" dirty="0"/>
              <a:t>　</a:t>
            </a:r>
            <a:r>
              <a:rPr lang="en-US" altLang="ja-JP" dirty="0"/>
              <a:t>『</a:t>
            </a:r>
            <a:r>
              <a:rPr lang="ja-JP" altLang="en-US" dirty="0"/>
              <a:t>新版 公務員</a:t>
            </a:r>
            <a:r>
              <a:rPr lang="en-US" altLang="ja-JP" dirty="0"/>
              <a:t>V</a:t>
            </a:r>
            <a:r>
              <a:rPr lang="ja-JP" altLang="en-US" dirty="0"/>
              <a:t>テキスト</a:t>
            </a:r>
            <a:r>
              <a:rPr lang="en-US" altLang="ja-JP" dirty="0"/>
              <a:t>13 </a:t>
            </a:r>
            <a:r>
              <a:rPr lang="ja-JP" altLang="en-US" dirty="0"/>
              <a:t>経営学</a:t>
            </a:r>
            <a:r>
              <a:rPr lang="en-US" altLang="ja-JP" dirty="0"/>
              <a:t>』TAC</a:t>
            </a:r>
            <a:r>
              <a:rPr lang="ja-JP" altLang="en-US" dirty="0"/>
              <a:t>公務員講座編、</a:t>
            </a:r>
            <a:r>
              <a:rPr lang="en-US" altLang="ja-JP" dirty="0"/>
              <a:t>TAC</a:t>
            </a:r>
            <a:r>
              <a:rPr lang="ja-JP" altLang="en-US" dirty="0"/>
              <a:t>出版、</a:t>
            </a:r>
            <a:r>
              <a:rPr lang="en-US" altLang="ja-JP" dirty="0"/>
              <a:t>2007</a:t>
            </a:r>
            <a:endParaRPr lang="ja-JP" altLang="en-US" dirty="0"/>
          </a:p>
        </p:txBody>
      </p:sp>
      <p:pic>
        <p:nvPicPr>
          <p:cNvPr id="2" name="図 1">
            <a:extLst>
              <a:ext uri="{FF2B5EF4-FFF2-40B4-BE49-F238E27FC236}">
                <a16:creationId xmlns:a16="http://schemas.microsoft.com/office/drawing/2014/main" id="{0C61BFC1-E490-44B3-8F6E-3FBAC887F051}"/>
              </a:ext>
            </a:extLst>
          </p:cNvPr>
          <p:cNvPicPr>
            <a:picLocks noChangeAspect="1"/>
          </p:cNvPicPr>
          <p:nvPr/>
        </p:nvPicPr>
        <p:blipFill>
          <a:blip r:embed="rId3"/>
          <a:stretch>
            <a:fillRect/>
          </a:stretch>
        </p:blipFill>
        <p:spPr>
          <a:xfrm>
            <a:off x="518126" y="0"/>
            <a:ext cx="3032765" cy="975772"/>
          </a:xfrm>
          <a:prstGeom prst="rect">
            <a:avLst/>
          </a:prstGeom>
        </p:spPr>
      </p:pic>
    </p:spTree>
    <p:extLst>
      <p:ext uri="{BB962C8B-B14F-4D97-AF65-F5344CB8AC3E}">
        <p14:creationId xmlns:p14="http://schemas.microsoft.com/office/powerpoint/2010/main" val="1333516896"/>
      </p:ext>
    </p:extLst>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計画と統制</a:t>
            </a:r>
            <a:endParaRPr lang="en-US" altLang="ja-JP" dirty="0"/>
          </a:p>
        </p:txBody>
      </p:sp>
      <p:sp>
        <p:nvSpPr>
          <p:cNvPr id="6" name="スライド番号プレースホルダ 5"/>
          <p:cNvSpPr>
            <a:spLocks noGrp="1"/>
          </p:cNvSpPr>
          <p:nvPr>
            <p:ph type="sldNum" sz="quarter" idx="12"/>
          </p:nvPr>
        </p:nvSpPr>
        <p:spPr/>
        <p:txBody>
          <a:bodyPr/>
          <a:lstStyle/>
          <a:p>
            <a:pPr>
              <a:defRPr/>
            </a:pPr>
            <a:fld id="{3B7AEFA4-830D-4473-BBC9-663F5D7211BB}" type="slidenum">
              <a:rPr lang="en-US" altLang="ja-JP"/>
              <a:pPr>
                <a:defRPr/>
              </a:pPr>
              <a:t>2</a:t>
            </a:fld>
            <a:endParaRPr lang="en-US" altLang="ja-JP" dirty="0"/>
          </a:p>
        </p:txBody>
      </p:sp>
      <p:sp>
        <p:nvSpPr>
          <p:cNvPr id="5124" name="Rectangle 2"/>
          <p:cNvSpPr>
            <a:spLocks noGrp="1" noChangeArrowheads="1"/>
          </p:cNvSpPr>
          <p:nvPr>
            <p:ph type="title"/>
          </p:nvPr>
        </p:nvSpPr>
        <p:spPr>
          <a:xfrm>
            <a:off x="569913" y="431800"/>
            <a:ext cx="8229600" cy="1252538"/>
          </a:xfrm>
        </p:spPr>
        <p:txBody>
          <a:bodyPr/>
          <a:lstStyle/>
          <a:p>
            <a:pPr eaLnBrk="1" hangingPunct="1"/>
            <a:r>
              <a:rPr lang="ja-JP" altLang="en-US" sz="4400" dirty="0"/>
              <a:t>１．計画と統制の必要性</a:t>
            </a:r>
          </a:p>
        </p:txBody>
      </p:sp>
      <p:sp>
        <p:nvSpPr>
          <p:cNvPr id="5125" name="Rectangle 3"/>
          <p:cNvSpPr>
            <a:spLocks noGrp="1" noChangeArrowheads="1"/>
          </p:cNvSpPr>
          <p:nvPr>
            <p:ph type="body" idx="1"/>
          </p:nvPr>
        </p:nvSpPr>
        <p:spPr>
          <a:xfrm>
            <a:off x="457200" y="1520687"/>
            <a:ext cx="8527773" cy="4930913"/>
          </a:xfrm>
        </p:spPr>
        <p:txBody>
          <a:bodyPr/>
          <a:lstStyle/>
          <a:p>
            <a:pPr eaLnBrk="1" hangingPunct="1">
              <a:lnSpc>
                <a:spcPct val="110000"/>
              </a:lnSpc>
              <a:spcBef>
                <a:spcPts val="1000"/>
              </a:spcBef>
            </a:pPr>
            <a:r>
              <a:rPr lang="ja-JP" altLang="en-US" dirty="0">
                <a:solidFill>
                  <a:srgbClr val="002060"/>
                </a:solidFill>
              </a:rPr>
              <a:t>企業の経営活動</a:t>
            </a:r>
            <a:endParaRPr lang="en-US" altLang="ja-JP" dirty="0">
              <a:solidFill>
                <a:srgbClr val="002060"/>
              </a:solidFill>
            </a:endParaRPr>
          </a:p>
          <a:p>
            <a:pPr lvl="1" eaLnBrk="1" hangingPunct="1">
              <a:lnSpc>
                <a:spcPct val="110000"/>
              </a:lnSpc>
              <a:spcBef>
                <a:spcPts val="1000"/>
              </a:spcBef>
            </a:pPr>
            <a:r>
              <a:rPr lang="ja-JP" altLang="en-US" dirty="0"/>
              <a:t>経営活動は</a:t>
            </a:r>
            <a:r>
              <a:rPr lang="ja-JP" altLang="en-US" dirty="0">
                <a:solidFill>
                  <a:srgbClr val="0033CC"/>
                </a:solidFill>
              </a:rPr>
              <a:t>事前の計画</a:t>
            </a:r>
            <a:r>
              <a:rPr lang="ja-JP" altLang="en-US" dirty="0"/>
              <a:t>（経営計画）にもとづいて実施</a:t>
            </a:r>
            <a:endParaRPr lang="en-US" altLang="ja-JP" dirty="0"/>
          </a:p>
          <a:p>
            <a:pPr lvl="1" eaLnBrk="1" hangingPunct="1">
              <a:lnSpc>
                <a:spcPct val="110000"/>
              </a:lnSpc>
              <a:spcBef>
                <a:spcPts val="1000"/>
              </a:spcBef>
            </a:pPr>
            <a:r>
              <a:rPr lang="ja-JP" altLang="en-US" dirty="0">
                <a:solidFill>
                  <a:srgbClr val="0033CC"/>
                </a:solidFill>
              </a:rPr>
              <a:t>統制活動</a:t>
            </a:r>
            <a:r>
              <a:rPr lang="ja-JP" altLang="en-US" dirty="0"/>
              <a:t>によって</a:t>
            </a:r>
            <a:r>
              <a:rPr lang="ja-JP" altLang="en-US" dirty="0">
                <a:solidFill>
                  <a:srgbClr val="0033CC"/>
                </a:solidFill>
              </a:rPr>
              <a:t>評価・分析・修正</a:t>
            </a:r>
            <a:r>
              <a:rPr lang="ja-JP" altLang="en-US" dirty="0"/>
              <a:t>される（経営統制）</a:t>
            </a:r>
            <a:endParaRPr lang="en-US" altLang="ja-JP" dirty="0"/>
          </a:p>
          <a:p>
            <a:pPr lvl="1" eaLnBrk="1" hangingPunct="1">
              <a:lnSpc>
                <a:spcPct val="110000"/>
              </a:lnSpc>
              <a:spcBef>
                <a:spcPts val="1000"/>
              </a:spcBef>
            </a:pPr>
            <a:r>
              <a:rPr lang="ja-JP" altLang="en-US" dirty="0"/>
              <a:t>企業組織の内部は</a:t>
            </a:r>
            <a:r>
              <a:rPr lang="ja-JP" altLang="en-US" dirty="0">
                <a:solidFill>
                  <a:srgbClr val="0033CC"/>
                </a:solidFill>
              </a:rPr>
              <a:t>計画と統制</a:t>
            </a:r>
            <a:r>
              <a:rPr lang="ja-JP" altLang="en-US" dirty="0"/>
              <a:t>で満ちている</a:t>
            </a:r>
            <a:endParaRPr lang="en-US" altLang="ja-JP" dirty="0"/>
          </a:p>
          <a:p>
            <a:pPr eaLnBrk="1" hangingPunct="1">
              <a:lnSpc>
                <a:spcPct val="110000"/>
              </a:lnSpc>
              <a:spcBef>
                <a:spcPts val="1000"/>
              </a:spcBef>
            </a:pPr>
            <a:r>
              <a:rPr lang="ja-JP" altLang="en-US" dirty="0">
                <a:solidFill>
                  <a:srgbClr val="002060"/>
                </a:solidFill>
              </a:rPr>
              <a:t>計画と統制が必要な理由</a:t>
            </a:r>
            <a:endParaRPr lang="en-US" altLang="ja-JP" dirty="0">
              <a:solidFill>
                <a:srgbClr val="002060"/>
              </a:solidFill>
            </a:endParaRPr>
          </a:p>
          <a:p>
            <a:pPr lvl="1" eaLnBrk="1" hangingPunct="1">
              <a:lnSpc>
                <a:spcPct val="110000"/>
              </a:lnSpc>
              <a:spcBef>
                <a:spcPts val="1000"/>
              </a:spcBef>
            </a:pPr>
            <a:r>
              <a:rPr lang="ja-JP" altLang="en-US" dirty="0"/>
              <a:t>企業を取りまく環境は刻々と変化し、その</a:t>
            </a:r>
            <a:r>
              <a:rPr lang="ja-JP" altLang="en-US" dirty="0">
                <a:solidFill>
                  <a:srgbClr val="0033CC"/>
                </a:solidFill>
              </a:rPr>
              <a:t>予測が困難</a:t>
            </a:r>
            <a:br>
              <a:rPr lang="en-US" altLang="ja-JP" dirty="0"/>
            </a:br>
            <a:r>
              <a:rPr lang="ja-JP" altLang="en-US" dirty="0"/>
              <a:t>⇒あらかじめ組織の行動の</a:t>
            </a:r>
            <a:r>
              <a:rPr lang="ja-JP" altLang="en-US" dirty="0">
                <a:solidFill>
                  <a:srgbClr val="0033CC"/>
                </a:solidFill>
              </a:rPr>
              <a:t>大枠を決める</a:t>
            </a:r>
            <a:r>
              <a:rPr lang="ja-JP" altLang="en-US" dirty="0"/>
              <a:t>ものが</a:t>
            </a:r>
            <a:r>
              <a:rPr lang="ja-JP" altLang="en-US" dirty="0">
                <a:solidFill>
                  <a:srgbClr val="0033CC"/>
                </a:solidFill>
              </a:rPr>
              <a:t>経営計画</a:t>
            </a:r>
            <a:endParaRPr lang="en-US" altLang="ja-JP" dirty="0">
              <a:solidFill>
                <a:srgbClr val="0033CC"/>
              </a:solidFill>
            </a:endParaRPr>
          </a:p>
          <a:p>
            <a:pPr lvl="1" eaLnBrk="1" hangingPunct="1">
              <a:lnSpc>
                <a:spcPct val="110000"/>
              </a:lnSpc>
              <a:spcBef>
                <a:spcPts val="1000"/>
              </a:spcBef>
            </a:pPr>
            <a:r>
              <a:rPr lang="ja-JP" altLang="en-US" dirty="0"/>
              <a:t>環境の変化は事前策定の</a:t>
            </a:r>
            <a:r>
              <a:rPr lang="ja-JP" altLang="en-US" dirty="0">
                <a:solidFill>
                  <a:srgbClr val="0033CC"/>
                </a:solidFill>
              </a:rPr>
              <a:t>計画</a:t>
            </a:r>
            <a:r>
              <a:rPr lang="ja-JP" altLang="en-US" dirty="0"/>
              <a:t>とそれに基づく</a:t>
            </a:r>
            <a:r>
              <a:rPr lang="ja-JP" altLang="en-US" dirty="0">
                <a:solidFill>
                  <a:srgbClr val="0033CC"/>
                </a:solidFill>
              </a:rPr>
              <a:t>行動の修正</a:t>
            </a:r>
            <a:r>
              <a:rPr lang="ja-JP" altLang="en-US" dirty="0"/>
              <a:t>を</a:t>
            </a:r>
            <a:br>
              <a:rPr lang="en-US" altLang="ja-JP" dirty="0"/>
            </a:br>
            <a:r>
              <a:rPr lang="ja-JP" altLang="en-US" dirty="0"/>
              <a:t>余儀なくされる⇒</a:t>
            </a:r>
            <a:r>
              <a:rPr lang="ja-JP" altLang="en-US" dirty="0">
                <a:solidFill>
                  <a:srgbClr val="0033CC"/>
                </a:solidFill>
              </a:rPr>
              <a:t>経営統制</a:t>
            </a:r>
            <a:r>
              <a:rPr lang="ja-JP" altLang="en-US" dirty="0"/>
              <a:t>が必要</a:t>
            </a: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extLst>
      <p:ext uri="{BB962C8B-B14F-4D97-AF65-F5344CB8AC3E}">
        <p14:creationId xmlns:p14="http://schemas.microsoft.com/office/powerpoint/2010/main" val="582268616"/>
      </p:ext>
    </p:extLst>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計画と統制</a:t>
            </a:r>
            <a:endParaRPr lang="en-US" altLang="ja-JP" dirty="0"/>
          </a:p>
        </p:txBody>
      </p:sp>
      <p:sp>
        <p:nvSpPr>
          <p:cNvPr id="6" name="スライド番号プレースホルダ 5"/>
          <p:cNvSpPr>
            <a:spLocks noGrp="1"/>
          </p:cNvSpPr>
          <p:nvPr>
            <p:ph type="sldNum" sz="quarter" idx="12"/>
          </p:nvPr>
        </p:nvSpPr>
        <p:spPr/>
        <p:txBody>
          <a:bodyPr/>
          <a:lstStyle/>
          <a:p>
            <a:pPr>
              <a:defRPr/>
            </a:pPr>
            <a:fld id="{3B7AEFA4-830D-4473-BBC9-663F5D7211BB}" type="slidenum">
              <a:rPr lang="en-US" altLang="ja-JP"/>
              <a:pPr>
                <a:defRPr/>
              </a:pPr>
              <a:t>3</a:t>
            </a:fld>
            <a:endParaRPr lang="en-US" altLang="ja-JP" dirty="0"/>
          </a:p>
        </p:txBody>
      </p:sp>
      <p:sp>
        <p:nvSpPr>
          <p:cNvPr id="5124" name="Rectangle 2"/>
          <p:cNvSpPr>
            <a:spLocks noGrp="1" noChangeArrowheads="1"/>
          </p:cNvSpPr>
          <p:nvPr>
            <p:ph type="title"/>
          </p:nvPr>
        </p:nvSpPr>
        <p:spPr>
          <a:xfrm>
            <a:off x="569913" y="431800"/>
            <a:ext cx="8229600" cy="1252538"/>
          </a:xfrm>
        </p:spPr>
        <p:txBody>
          <a:bodyPr/>
          <a:lstStyle/>
          <a:p>
            <a:pPr eaLnBrk="1" hangingPunct="1"/>
            <a:r>
              <a:rPr lang="ja-JP" altLang="en-US" sz="4400" dirty="0"/>
              <a:t>２．経営計画の分類</a:t>
            </a:r>
            <a:r>
              <a:rPr lang="en-US" altLang="ja-JP" sz="4400" dirty="0"/>
              <a:t>-1</a:t>
            </a:r>
            <a:endParaRPr lang="ja-JP" altLang="en-US" sz="4400" dirty="0"/>
          </a:p>
        </p:txBody>
      </p:sp>
      <p:sp>
        <p:nvSpPr>
          <p:cNvPr id="5125" name="Rectangle 3"/>
          <p:cNvSpPr>
            <a:spLocks noGrp="1" noChangeArrowheads="1"/>
          </p:cNvSpPr>
          <p:nvPr>
            <p:ph type="body" idx="1"/>
          </p:nvPr>
        </p:nvSpPr>
        <p:spPr>
          <a:xfrm>
            <a:off x="457200" y="1520687"/>
            <a:ext cx="8527773" cy="4930913"/>
          </a:xfrm>
        </p:spPr>
        <p:txBody>
          <a:bodyPr/>
          <a:lstStyle/>
          <a:p>
            <a:pPr eaLnBrk="1" hangingPunct="1">
              <a:lnSpc>
                <a:spcPct val="110000"/>
              </a:lnSpc>
              <a:spcBef>
                <a:spcPts val="600"/>
              </a:spcBef>
            </a:pPr>
            <a:r>
              <a:rPr lang="ja-JP" altLang="en-US" dirty="0"/>
              <a:t>経営計画の種類</a:t>
            </a:r>
            <a:endParaRPr lang="en-US" altLang="ja-JP" dirty="0"/>
          </a:p>
          <a:p>
            <a:pPr lvl="1" eaLnBrk="1" hangingPunct="1">
              <a:lnSpc>
                <a:spcPct val="110000"/>
              </a:lnSpc>
              <a:spcBef>
                <a:spcPts val="600"/>
              </a:spcBef>
            </a:pPr>
            <a:r>
              <a:rPr lang="ja-JP" altLang="en-US" dirty="0">
                <a:solidFill>
                  <a:srgbClr val="0033CC"/>
                </a:solidFill>
              </a:rPr>
              <a:t>期間計画</a:t>
            </a:r>
            <a:r>
              <a:rPr lang="ja-JP" altLang="en-US" dirty="0"/>
              <a:t>と</a:t>
            </a:r>
            <a:r>
              <a:rPr lang="ja-JP" altLang="en-US" dirty="0">
                <a:solidFill>
                  <a:srgbClr val="0033CC"/>
                </a:solidFill>
              </a:rPr>
              <a:t>個別計画</a:t>
            </a:r>
            <a:endParaRPr lang="en-US" altLang="ja-JP" dirty="0">
              <a:solidFill>
                <a:srgbClr val="0033CC"/>
              </a:solidFill>
            </a:endParaRPr>
          </a:p>
          <a:p>
            <a:pPr eaLnBrk="1" hangingPunct="1">
              <a:lnSpc>
                <a:spcPct val="110000"/>
              </a:lnSpc>
              <a:spcBef>
                <a:spcPts val="600"/>
              </a:spcBef>
            </a:pPr>
            <a:r>
              <a:rPr lang="ja-JP" altLang="en-US" dirty="0"/>
              <a:t>期間計画の種類</a:t>
            </a:r>
            <a:r>
              <a:rPr lang="en-US" altLang="ja-JP" dirty="0"/>
              <a:t>-1</a:t>
            </a:r>
          </a:p>
          <a:p>
            <a:pPr lvl="1" eaLnBrk="1" hangingPunct="1">
              <a:lnSpc>
                <a:spcPct val="110000"/>
              </a:lnSpc>
              <a:spcBef>
                <a:spcPts val="600"/>
              </a:spcBef>
            </a:pPr>
            <a:r>
              <a:rPr lang="ja-JP" altLang="en-US" dirty="0">
                <a:solidFill>
                  <a:srgbClr val="0033CC"/>
                </a:solidFill>
              </a:rPr>
              <a:t>長期計画</a:t>
            </a:r>
            <a:endParaRPr lang="en-US" altLang="ja-JP" dirty="0">
              <a:solidFill>
                <a:srgbClr val="0033CC"/>
              </a:solidFill>
            </a:endParaRPr>
          </a:p>
          <a:p>
            <a:pPr lvl="2" eaLnBrk="1" hangingPunct="1">
              <a:lnSpc>
                <a:spcPct val="110000"/>
              </a:lnSpc>
              <a:spcBef>
                <a:spcPts val="600"/>
              </a:spcBef>
            </a:pPr>
            <a:r>
              <a:rPr lang="en-US" altLang="ja-JP" dirty="0">
                <a:solidFill>
                  <a:srgbClr val="0033CC"/>
                </a:solidFill>
              </a:rPr>
              <a:t>5</a:t>
            </a:r>
            <a:r>
              <a:rPr lang="ja-JP" altLang="en-US" dirty="0">
                <a:solidFill>
                  <a:srgbClr val="0033CC"/>
                </a:solidFill>
              </a:rPr>
              <a:t>年以上</a:t>
            </a:r>
            <a:r>
              <a:rPr lang="ja-JP" altLang="en-US" dirty="0"/>
              <a:t>を対象とする計画</a:t>
            </a:r>
            <a:endParaRPr lang="en-US" altLang="ja-JP" dirty="0"/>
          </a:p>
          <a:p>
            <a:pPr lvl="2" eaLnBrk="1" hangingPunct="1">
              <a:lnSpc>
                <a:spcPct val="110000"/>
              </a:lnSpc>
              <a:spcBef>
                <a:spcPts val="600"/>
              </a:spcBef>
            </a:pPr>
            <a:r>
              <a:rPr lang="ja-JP" altLang="en-US" dirty="0"/>
              <a:t>進出する</a:t>
            </a:r>
            <a:r>
              <a:rPr lang="ja-JP" altLang="en-US" dirty="0">
                <a:solidFill>
                  <a:srgbClr val="0033CC"/>
                </a:solidFill>
              </a:rPr>
              <a:t>製品分野</a:t>
            </a:r>
            <a:r>
              <a:rPr lang="ja-JP" altLang="en-US" dirty="0"/>
              <a:t>、</a:t>
            </a:r>
            <a:r>
              <a:rPr lang="ja-JP" altLang="en-US" dirty="0">
                <a:solidFill>
                  <a:srgbClr val="0033CC"/>
                </a:solidFill>
              </a:rPr>
              <a:t>事業展開する地域</a:t>
            </a:r>
            <a:r>
              <a:rPr lang="ja-JP" altLang="en-US" dirty="0"/>
              <a:t>を包括的に計画</a:t>
            </a:r>
            <a:endParaRPr lang="en-US" altLang="ja-JP" dirty="0"/>
          </a:p>
          <a:p>
            <a:pPr lvl="1" eaLnBrk="1" hangingPunct="1">
              <a:lnSpc>
                <a:spcPct val="110000"/>
              </a:lnSpc>
              <a:spcBef>
                <a:spcPts val="600"/>
              </a:spcBef>
            </a:pPr>
            <a:r>
              <a:rPr lang="ja-JP" altLang="en-US" dirty="0">
                <a:solidFill>
                  <a:srgbClr val="0033CC"/>
                </a:solidFill>
              </a:rPr>
              <a:t>中期計画</a:t>
            </a:r>
            <a:endParaRPr lang="en-US" altLang="ja-JP" dirty="0">
              <a:solidFill>
                <a:srgbClr val="0033CC"/>
              </a:solidFill>
            </a:endParaRPr>
          </a:p>
          <a:p>
            <a:pPr lvl="2" eaLnBrk="1" hangingPunct="1">
              <a:lnSpc>
                <a:spcPct val="110000"/>
              </a:lnSpc>
              <a:spcBef>
                <a:spcPts val="600"/>
              </a:spcBef>
            </a:pPr>
            <a:r>
              <a:rPr lang="en-US" altLang="ja-JP" dirty="0">
                <a:solidFill>
                  <a:srgbClr val="0033CC"/>
                </a:solidFill>
              </a:rPr>
              <a:t>3</a:t>
            </a:r>
            <a:r>
              <a:rPr lang="ja-JP" altLang="en-US" dirty="0">
                <a:solidFill>
                  <a:srgbClr val="0033CC"/>
                </a:solidFill>
              </a:rPr>
              <a:t>年から５年</a:t>
            </a:r>
            <a:r>
              <a:rPr lang="ja-JP" altLang="en-US" dirty="0"/>
              <a:t>を対象とする計画</a:t>
            </a:r>
            <a:endParaRPr lang="en-US" altLang="ja-JP" dirty="0"/>
          </a:p>
          <a:p>
            <a:pPr lvl="2" eaLnBrk="1" hangingPunct="1">
              <a:lnSpc>
                <a:spcPct val="110000"/>
              </a:lnSpc>
              <a:spcBef>
                <a:spcPts val="600"/>
              </a:spcBef>
            </a:pPr>
            <a:r>
              <a:rPr lang="ja-JP" altLang="en-US" dirty="0"/>
              <a:t>長期計画の目標達成のため、</a:t>
            </a:r>
            <a:r>
              <a:rPr lang="ja-JP" altLang="en-US" dirty="0">
                <a:solidFill>
                  <a:srgbClr val="0033CC"/>
                </a:solidFill>
              </a:rPr>
              <a:t>資金、設備、人材</a:t>
            </a:r>
            <a:r>
              <a:rPr lang="ja-JP" altLang="en-US" dirty="0"/>
              <a:t>などの調達、配置、教育を計画</a:t>
            </a: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extLst>
      <p:ext uri="{BB962C8B-B14F-4D97-AF65-F5344CB8AC3E}">
        <p14:creationId xmlns:p14="http://schemas.microsoft.com/office/powerpoint/2010/main" val="26559578"/>
      </p:ext>
    </p:extLst>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計画と統制</a:t>
            </a:r>
            <a:endParaRPr lang="en-US" altLang="ja-JP" dirty="0"/>
          </a:p>
        </p:txBody>
      </p:sp>
      <p:sp>
        <p:nvSpPr>
          <p:cNvPr id="6" name="スライド番号プレースホルダ 5"/>
          <p:cNvSpPr>
            <a:spLocks noGrp="1"/>
          </p:cNvSpPr>
          <p:nvPr>
            <p:ph type="sldNum" sz="quarter" idx="12"/>
          </p:nvPr>
        </p:nvSpPr>
        <p:spPr/>
        <p:txBody>
          <a:bodyPr/>
          <a:lstStyle/>
          <a:p>
            <a:pPr>
              <a:defRPr/>
            </a:pPr>
            <a:fld id="{3B7AEFA4-830D-4473-BBC9-663F5D7211BB}" type="slidenum">
              <a:rPr lang="en-US" altLang="ja-JP"/>
              <a:pPr>
                <a:defRPr/>
              </a:pPr>
              <a:t>4</a:t>
            </a:fld>
            <a:endParaRPr lang="en-US" altLang="ja-JP" dirty="0"/>
          </a:p>
        </p:txBody>
      </p:sp>
      <p:sp>
        <p:nvSpPr>
          <p:cNvPr id="5124" name="Rectangle 2"/>
          <p:cNvSpPr>
            <a:spLocks noGrp="1" noChangeArrowheads="1"/>
          </p:cNvSpPr>
          <p:nvPr>
            <p:ph type="title"/>
          </p:nvPr>
        </p:nvSpPr>
        <p:spPr>
          <a:xfrm>
            <a:off x="569913" y="431800"/>
            <a:ext cx="8229600" cy="1252538"/>
          </a:xfrm>
        </p:spPr>
        <p:txBody>
          <a:bodyPr/>
          <a:lstStyle/>
          <a:p>
            <a:pPr eaLnBrk="1" hangingPunct="1"/>
            <a:r>
              <a:rPr lang="ja-JP" altLang="en-US" sz="4400" dirty="0"/>
              <a:t>２．経営計画の分類</a:t>
            </a:r>
            <a:r>
              <a:rPr lang="en-US" altLang="ja-JP" sz="4400" dirty="0"/>
              <a:t>-2</a:t>
            </a:r>
            <a:endParaRPr lang="ja-JP" altLang="en-US" sz="4400" dirty="0"/>
          </a:p>
        </p:txBody>
      </p:sp>
      <p:sp>
        <p:nvSpPr>
          <p:cNvPr id="5125" name="Rectangle 3"/>
          <p:cNvSpPr>
            <a:spLocks noGrp="1" noChangeArrowheads="1"/>
          </p:cNvSpPr>
          <p:nvPr>
            <p:ph type="body" idx="1"/>
          </p:nvPr>
        </p:nvSpPr>
        <p:spPr>
          <a:xfrm>
            <a:off x="457200" y="1520687"/>
            <a:ext cx="8527773" cy="4930913"/>
          </a:xfrm>
        </p:spPr>
        <p:txBody>
          <a:bodyPr/>
          <a:lstStyle/>
          <a:p>
            <a:pPr eaLnBrk="1" hangingPunct="1">
              <a:lnSpc>
                <a:spcPct val="110000"/>
              </a:lnSpc>
              <a:spcBef>
                <a:spcPts val="1200"/>
              </a:spcBef>
            </a:pPr>
            <a:r>
              <a:rPr lang="ja-JP" altLang="en-US" dirty="0"/>
              <a:t>期間計画の種類</a:t>
            </a:r>
            <a:r>
              <a:rPr lang="en-US" altLang="ja-JP" dirty="0"/>
              <a:t>-2</a:t>
            </a:r>
          </a:p>
          <a:p>
            <a:pPr lvl="1" eaLnBrk="1" hangingPunct="1">
              <a:lnSpc>
                <a:spcPct val="110000"/>
              </a:lnSpc>
              <a:spcBef>
                <a:spcPts val="1200"/>
              </a:spcBef>
            </a:pPr>
            <a:r>
              <a:rPr lang="ja-JP" altLang="en-US" dirty="0"/>
              <a:t>短期計画</a:t>
            </a:r>
            <a:endParaRPr lang="en-US" altLang="ja-JP" dirty="0"/>
          </a:p>
          <a:p>
            <a:pPr lvl="2" eaLnBrk="1" hangingPunct="1">
              <a:lnSpc>
                <a:spcPct val="110000"/>
              </a:lnSpc>
              <a:spcBef>
                <a:spcPts val="1200"/>
              </a:spcBef>
            </a:pPr>
            <a:r>
              <a:rPr lang="en-US" altLang="ja-JP" dirty="0">
                <a:solidFill>
                  <a:srgbClr val="0033CC"/>
                </a:solidFill>
              </a:rPr>
              <a:t>1</a:t>
            </a:r>
            <a:r>
              <a:rPr lang="ja-JP" altLang="en-US" dirty="0">
                <a:solidFill>
                  <a:srgbClr val="0033CC"/>
                </a:solidFill>
              </a:rPr>
              <a:t>年以内</a:t>
            </a:r>
            <a:r>
              <a:rPr lang="ja-JP" altLang="en-US" dirty="0"/>
              <a:t>を対象とする計画</a:t>
            </a:r>
            <a:endParaRPr lang="en-US" altLang="ja-JP" dirty="0"/>
          </a:p>
          <a:p>
            <a:pPr lvl="2" eaLnBrk="1" hangingPunct="1">
              <a:lnSpc>
                <a:spcPct val="110000"/>
              </a:lnSpc>
              <a:spcBef>
                <a:spcPts val="1200"/>
              </a:spcBef>
            </a:pPr>
            <a:r>
              <a:rPr lang="ja-JP" altLang="en-US" dirty="0">
                <a:solidFill>
                  <a:srgbClr val="0033CC"/>
                </a:solidFill>
              </a:rPr>
              <a:t>従業員の日々の活動目標</a:t>
            </a:r>
            <a:r>
              <a:rPr lang="ja-JP" altLang="en-US" dirty="0"/>
              <a:t>とその内容の明確化</a:t>
            </a:r>
            <a:endParaRPr lang="en-US" altLang="ja-JP" dirty="0"/>
          </a:p>
          <a:p>
            <a:pPr lvl="2" eaLnBrk="1" hangingPunct="1">
              <a:lnSpc>
                <a:spcPct val="110000"/>
              </a:lnSpc>
              <a:spcBef>
                <a:spcPts val="1200"/>
              </a:spcBef>
            </a:pPr>
            <a:r>
              <a:rPr lang="ja-JP" altLang="en-US" dirty="0">
                <a:solidFill>
                  <a:srgbClr val="0033CC"/>
                </a:solidFill>
              </a:rPr>
              <a:t>予算</a:t>
            </a:r>
            <a:r>
              <a:rPr lang="ja-JP" altLang="en-US" dirty="0"/>
              <a:t>計画、</a:t>
            </a:r>
            <a:r>
              <a:rPr lang="ja-JP" altLang="en-US" dirty="0">
                <a:solidFill>
                  <a:srgbClr val="0033CC"/>
                </a:solidFill>
              </a:rPr>
              <a:t>販売</a:t>
            </a:r>
            <a:r>
              <a:rPr lang="ja-JP" altLang="en-US" dirty="0"/>
              <a:t>計画、</a:t>
            </a:r>
            <a:r>
              <a:rPr lang="ja-JP" altLang="en-US" dirty="0">
                <a:solidFill>
                  <a:srgbClr val="0033CC"/>
                </a:solidFill>
              </a:rPr>
              <a:t>生産</a:t>
            </a:r>
            <a:r>
              <a:rPr lang="ja-JP" altLang="en-US" dirty="0"/>
              <a:t>計画など</a:t>
            </a:r>
            <a:endParaRPr lang="en-US" altLang="ja-JP" dirty="0"/>
          </a:p>
          <a:p>
            <a:pPr eaLnBrk="1" hangingPunct="1">
              <a:lnSpc>
                <a:spcPct val="110000"/>
              </a:lnSpc>
              <a:spcBef>
                <a:spcPts val="1200"/>
              </a:spcBef>
            </a:pPr>
            <a:r>
              <a:rPr lang="ja-JP" altLang="en-US" dirty="0">
                <a:solidFill>
                  <a:srgbClr val="0033CC"/>
                </a:solidFill>
              </a:rPr>
              <a:t>個別計画</a:t>
            </a:r>
            <a:r>
              <a:rPr lang="ja-JP" altLang="en-US" dirty="0"/>
              <a:t>の内容</a:t>
            </a:r>
            <a:endParaRPr lang="en-US" altLang="ja-JP" dirty="0"/>
          </a:p>
          <a:p>
            <a:pPr lvl="1" eaLnBrk="1" hangingPunct="1">
              <a:lnSpc>
                <a:spcPct val="110000"/>
              </a:lnSpc>
              <a:spcBef>
                <a:spcPts val="1200"/>
              </a:spcBef>
            </a:pPr>
            <a:r>
              <a:rPr lang="ja-JP" altLang="en-US" dirty="0">
                <a:solidFill>
                  <a:srgbClr val="0033CC"/>
                </a:solidFill>
              </a:rPr>
              <a:t>問題別</a:t>
            </a:r>
            <a:r>
              <a:rPr lang="ja-JP" altLang="en-US" dirty="0"/>
              <a:t>に立てられる計画</a:t>
            </a:r>
            <a:endParaRPr lang="en-US" altLang="ja-JP" dirty="0"/>
          </a:p>
          <a:p>
            <a:pPr lvl="1" eaLnBrk="1" hangingPunct="1">
              <a:lnSpc>
                <a:spcPct val="110000"/>
              </a:lnSpc>
              <a:spcBef>
                <a:spcPts val="1200"/>
              </a:spcBef>
            </a:pPr>
            <a:r>
              <a:rPr lang="ja-JP" altLang="en-US" dirty="0">
                <a:solidFill>
                  <a:srgbClr val="0033CC"/>
                </a:solidFill>
              </a:rPr>
              <a:t>設備投資計画</a:t>
            </a:r>
            <a:r>
              <a:rPr lang="ja-JP" altLang="en-US" dirty="0"/>
              <a:t>など</a:t>
            </a: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extLst>
      <p:ext uri="{BB962C8B-B14F-4D97-AF65-F5344CB8AC3E}">
        <p14:creationId xmlns:p14="http://schemas.microsoft.com/office/powerpoint/2010/main" val="278349397"/>
      </p:ext>
    </p:extLst>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計画と統制</a:t>
            </a:r>
            <a:endParaRPr lang="en-US" altLang="ja-JP" dirty="0"/>
          </a:p>
        </p:txBody>
      </p:sp>
      <p:sp>
        <p:nvSpPr>
          <p:cNvPr id="6" name="スライド番号プレースホルダ 5"/>
          <p:cNvSpPr>
            <a:spLocks noGrp="1"/>
          </p:cNvSpPr>
          <p:nvPr>
            <p:ph type="sldNum" sz="quarter" idx="12"/>
          </p:nvPr>
        </p:nvSpPr>
        <p:spPr/>
        <p:txBody>
          <a:bodyPr/>
          <a:lstStyle/>
          <a:p>
            <a:pPr>
              <a:defRPr/>
            </a:pPr>
            <a:fld id="{3B7AEFA4-830D-4473-BBC9-663F5D7211BB}" type="slidenum">
              <a:rPr lang="en-US" altLang="ja-JP"/>
              <a:pPr>
                <a:defRPr/>
              </a:pPr>
              <a:t>5</a:t>
            </a:fld>
            <a:endParaRPr lang="en-US" altLang="ja-JP" dirty="0"/>
          </a:p>
        </p:txBody>
      </p:sp>
      <p:sp>
        <p:nvSpPr>
          <p:cNvPr id="5124" name="Rectangle 2"/>
          <p:cNvSpPr>
            <a:spLocks noGrp="1" noChangeArrowheads="1"/>
          </p:cNvSpPr>
          <p:nvPr>
            <p:ph type="title"/>
          </p:nvPr>
        </p:nvSpPr>
        <p:spPr>
          <a:xfrm>
            <a:off x="569913" y="431800"/>
            <a:ext cx="8229600" cy="1252538"/>
          </a:xfrm>
        </p:spPr>
        <p:txBody>
          <a:bodyPr/>
          <a:lstStyle/>
          <a:p>
            <a:pPr eaLnBrk="1" hangingPunct="1"/>
            <a:r>
              <a:rPr lang="ja-JP" altLang="en-US" sz="4400" dirty="0"/>
              <a:t>３．経営統制の手法</a:t>
            </a:r>
            <a:r>
              <a:rPr lang="en-US" altLang="ja-JP" sz="4400" dirty="0"/>
              <a:t>-1</a:t>
            </a:r>
            <a:endParaRPr lang="ja-JP" altLang="en-US" sz="4400" dirty="0"/>
          </a:p>
        </p:txBody>
      </p:sp>
      <p:sp>
        <p:nvSpPr>
          <p:cNvPr id="5125" name="Rectangle 3"/>
          <p:cNvSpPr>
            <a:spLocks noGrp="1" noChangeArrowheads="1"/>
          </p:cNvSpPr>
          <p:nvPr>
            <p:ph type="body" idx="1"/>
          </p:nvPr>
        </p:nvSpPr>
        <p:spPr>
          <a:xfrm>
            <a:off x="457200" y="1428327"/>
            <a:ext cx="8527773" cy="4930913"/>
          </a:xfrm>
        </p:spPr>
        <p:txBody>
          <a:bodyPr/>
          <a:lstStyle/>
          <a:p>
            <a:pPr eaLnBrk="1" hangingPunct="1">
              <a:lnSpc>
                <a:spcPct val="110000"/>
              </a:lnSpc>
              <a:spcBef>
                <a:spcPts val="1200"/>
              </a:spcBef>
            </a:pPr>
            <a:r>
              <a:rPr lang="ja-JP" altLang="en-US" dirty="0">
                <a:solidFill>
                  <a:srgbClr val="0033CC"/>
                </a:solidFill>
              </a:rPr>
              <a:t>経営統制</a:t>
            </a:r>
            <a:r>
              <a:rPr lang="ja-JP" altLang="en-US" dirty="0"/>
              <a:t>とは</a:t>
            </a:r>
            <a:endParaRPr lang="en-US" altLang="ja-JP" dirty="0"/>
          </a:p>
          <a:p>
            <a:pPr lvl="1" eaLnBrk="1" hangingPunct="1">
              <a:lnSpc>
                <a:spcPct val="110000"/>
              </a:lnSpc>
              <a:spcBef>
                <a:spcPts val="1200"/>
              </a:spcBef>
            </a:pPr>
            <a:r>
              <a:rPr lang="ja-JP" altLang="en-US" dirty="0"/>
              <a:t>経営活動の</a:t>
            </a:r>
            <a:r>
              <a:rPr lang="ja-JP" altLang="en-US" dirty="0">
                <a:solidFill>
                  <a:srgbClr val="0033CC"/>
                </a:solidFill>
              </a:rPr>
              <a:t>実績を測定</a:t>
            </a:r>
            <a:r>
              <a:rPr lang="ja-JP" altLang="en-US" dirty="0"/>
              <a:t>し、目標の</a:t>
            </a:r>
            <a:r>
              <a:rPr lang="ja-JP" altLang="en-US" dirty="0">
                <a:solidFill>
                  <a:srgbClr val="0033CC"/>
                </a:solidFill>
              </a:rPr>
              <a:t>達成状況を評価</a:t>
            </a:r>
            <a:r>
              <a:rPr lang="ja-JP" altLang="en-US" dirty="0"/>
              <a:t>し、次の</a:t>
            </a:r>
            <a:br>
              <a:rPr lang="en-US" altLang="ja-JP" dirty="0"/>
            </a:br>
            <a:r>
              <a:rPr lang="ja-JP" altLang="en-US" dirty="0"/>
              <a:t>経営活動に</a:t>
            </a:r>
            <a:r>
              <a:rPr lang="ja-JP" altLang="en-US" dirty="0">
                <a:solidFill>
                  <a:srgbClr val="0033CC"/>
                </a:solidFill>
              </a:rPr>
              <a:t>反映させる</a:t>
            </a:r>
            <a:r>
              <a:rPr lang="ja-JP" altLang="en-US" dirty="0"/>
              <a:t>一連の活動</a:t>
            </a:r>
            <a:endParaRPr lang="en-US" altLang="ja-JP" dirty="0"/>
          </a:p>
          <a:p>
            <a:pPr eaLnBrk="1" hangingPunct="1">
              <a:lnSpc>
                <a:spcPct val="110000"/>
              </a:lnSpc>
              <a:spcBef>
                <a:spcPts val="1200"/>
              </a:spcBef>
            </a:pPr>
            <a:r>
              <a:rPr lang="ja-JP" altLang="en-US" dirty="0"/>
              <a:t>経営活動の</a:t>
            </a:r>
            <a:r>
              <a:rPr lang="ja-JP" altLang="en-US" dirty="0">
                <a:solidFill>
                  <a:srgbClr val="0033CC"/>
                </a:solidFill>
              </a:rPr>
              <a:t>手順</a:t>
            </a:r>
            <a:endParaRPr lang="en-US" altLang="ja-JP" dirty="0">
              <a:solidFill>
                <a:srgbClr val="0033CC"/>
              </a:solidFill>
            </a:endParaRPr>
          </a:p>
          <a:p>
            <a:pPr lvl="1" eaLnBrk="1" hangingPunct="1">
              <a:lnSpc>
                <a:spcPct val="110000"/>
              </a:lnSpc>
              <a:spcBef>
                <a:spcPts val="1200"/>
              </a:spcBef>
            </a:pPr>
            <a:r>
              <a:rPr lang="ja-JP" altLang="en-US" dirty="0"/>
              <a:t>目標の</a:t>
            </a:r>
            <a:r>
              <a:rPr lang="ja-JP" altLang="en-US" dirty="0">
                <a:solidFill>
                  <a:srgbClr val="0033CC"/>
                </a:solidFill>
              </a:rPr>
              <a:t>達成状況を把握</a:t>
            </a:r>
            <a:r>
              <a:rPr lang="ja-JP" altLang="en-US" dirty="0"/>
              <a:t>するための</a:t>
            </a:r>
            <a:r>
              <a:rPr lang="ja-JP" altLang="en-US" dirty="0">
                <a:solidFill>
                  <a:srgbClr val="0033CC"/>
                </a:solidFill>
              </a:rPr>
              <a:t>評価基準</a:t>
            </a:r>
            <a:r>
              <a:rPr lang="ja-JP" altLang="en-US" dirty="0"/>
              <a:t>（指標）を</a:t>
            </a:r>
            <a:br>
              <a:rPr lang="en-US" altLang="ja-JP" dirty="0"/>
            </a:br>
            <a:r>
              <a:rPr lang="ja-JP" altLang="en-US" dirty="0"/>
              <a:t>設定する</a:t>
            </a:r>
            <a:endParaRPr lang="en-US" altLang="ja-JP" dirty="0"/>
          </a:p>
          <a:p>
            <a:pPr lvl="1" eaLnBrk="1" hangingPunct="1">
              <a:lnSpc>
                <a:spcPct val="110000"/>
              </a:lnSpc>
              <a:spcBef>
                <a:spcPts val="1200"/>
              </a:spcBef>
            </a:pPr>
            <a:r>
              <a:rPr lang="ja-JP" altLang="en-US" dirty="0"/>
              <a:t>評価基準（指標）には</a:t>
            </a:r>
            <a:r>
              <a:rPr lang="ja-JP" altLang="en-US" dirty="0">
                <a:solidFill>
                  <a:srgbClr val="0033CC"/>
                </a:solidFill>
              </a:rPr>
              <a:t>予算などの財務的な数値</a:t>
            </a:r>
            <a:r>
              <a:rPr lang="ja-JP" altLang="en-US" dirty="0"/>
              <a:t>が使われる</a:t>
            </a: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extLst>
      <p:ext uri="{BB962C8B-B14F-4D97-AF65-F5344CB8AC3E}">
        <p14:creationId xmlns:p14="http://schemas.microsoft.com/office/powerpoint/2010/main" val="3119166393"/>
      </p:ext>
    </p:extLst>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計画と統制</a:t>
            </a:r>
            <a:endParaRPr lang="en-US" altLang="ja-JP" dirty="0"/>
          </a:p>
        </p:txBody>
      </p:sp>
      <p:sp>
        <p:nvSpPr>
          <p:cNvPr id="6" name="スライド番号プレースホルダ 5"/>
          <p:cNvSpPr>
            <a:spLocks noGrp="1"/>
          </p:cNvSpPr>
          <p:nvPr>
            <p:ph type="sldNum" sz="quarter" idx="12"/>
          </p:nvPr>
        </p:nvSpPr>
        <p:spPr/>
        <p:txBody>
          <a:bodyPr/>
          <a:lstStyle/>
          <a:p>
            <a:pPr>
              <a:defRPr/>
            </a:pPr>
            <a:fld id="{3B7AEFA4-830D-4473-BBC9-663F5D7211BB}" type="slidenum">
              <a:rPr lang="en-US" altLang="ja-JP"/>
              <a:pPr>
                <a:defRPr/>
              </a:pPr>
              <a:t>6</a:t>
            </a:fld>
            <a:endParaRPr lang="en-US" altLang="ja-JP" dirty="0"/>
          </a:p>
        </p:txBody>
      </p:sp>
      <p:sp>
        <p:nvSpPr>
          <p:cNvPr id="5124" name="Rectangle 2"/>
          <p:cNvSpPr>
            <a:spLocks noGrp="1" noChangeArrowheads="1"/>
          </p:cNvSpPr>
          <p:nvPr>
            <p:ph type="title"/>
          </p:nvPr>
        </p:nvSpPr>
        <p:spPr>
          <a:xfrm>
            <a:off x="569913" y="431800"/>
            <a:ext cx="8229600" cy="1252538"/>
          </a:xfrm>
        </p:spPr>
        <p:txBody>
          <a:bodyPr/>
          <a:lstStyle/>
          <a:p>
            <a:pPr eaLnBrk="1" hangingPunct="1"/>
            <a:r>
              <a:rPr lang="ja-JP" altLang="en-US" sz="4400" dirty="0"/>
              <a:t>３．経営統制の手法</a:t>
            </a:r>
            <a:r>
              <a:rPr lang="en-US" altLang="ja-JP" sz="4400" dirty="0"/>
              <a:t>-2</a:t>
            </a:r>
            <a:endParaRPr lang="ja-JP" altLang="en-US" sz="4400" dirty="0"/>
          </a:p>
        </p:txBody>
      </p:sp>
      <p:sp>
        <p:nvSpPr>
          <p:cNvPr id="5125" name="Rectangle 3"/>
          <p:cNvSpPr>
            <a:spLocks noGrp="1" noChangeArrowheads="1"/>
          </p:cNvSpPr>
          <p:nvPr>
            <p:ph type="body" idx="1"/>
          </p:nvPr>
        </p:nvSpPr>
        <p:spPr>
          <a:xfrm>
            <a:off x="457200" y="1428327"/>
            <a:ext cx="8527773" cy="4930913"/>
          </a:xfrm>
        </p:spPr>
        <p:txBody>
          <a:bodyPr/>
          <a:lstStyle/>
          <a:p>
            <a:pPr eaLnBrk="1" hangingPunct="1">
              <a:lnSpc>
                <a:spcPct val="110000"/>
              </a:lnSpc>
              <a:spcBef>
                <a:spcPts val="600"/>
              </a:spcBef>
            </a:pPr>
            <a:r>
              <a:rPr lang="ja-JP" altLang="en-US" dirty="0">
                <a:solidFill>
                  <a:srgbClr val="0033CC"/>
                </a:solidFill>
              </a:rPr>
              <a:t>予算計画</a:t>
            </a:r>
            <a:r>
              <a:rPr lang="ja-JP" altLang="en-US" dirty="0"/>
              <a:t>とは</a:t>
            </a:r>
            <a:endParaRPr lang="en-US" altLang="ja-JP" dirty="0"/>
          </a:p>
          <a:p>
            <a:pPr lvl="1" eaLnBrk="1" hangingPunct="1">
              <a:lnSpc>
                <a:spcPct val="110000"/>
              </a:lnSpc>
              <a:spcBef>
                <a:spcPts val="600"/>
              </a:spcBef>
            </a:pPr>
            <a:r>
              <a:rPr lang="ja-JP" altLang="en-US" dirty="0"/>
              <a:t>費用の</a:t>
            </a:r>
            <a:r>
              <a:rPr lang="ja-JP" altLang="en-US" dirty="0">
                <a:solidFill>
                  <a:srgbClr val="0033CC"/>
                </a:solidFill>
              </a:rPr>
              <a:t>支出予定</a:t>
            </a:r>
            <a:r>
              <a:rPr lang="ja-JP" altLang="en-US" dirty="0"/>
              <a:t>額、</a:t>
            </a:r>
            <a:r>
              <a:rPr lang="ja-JP" altLang="en-US" dirty="0">
                <a:solidFill>
                  <a:srgbClr val="0033CC"/>
                </a:solidFill>
              </a:rPr>
              <a:t>販売予測</a:t>
            </a:r>
            <a:r>
              <a:rPr lang="ja-JP" altLang="en-US" dirty="0"/>
              <a:t>、</a:t>
            </a:r>
            <a:r>
              <a:rPr lang="ja-JP" altLang="en-US" dirty="0">
                <a:solidFill>
                  <a:srgbClr val="0033CC"/>
                </a:solidFill>
              </a:rPr>
              <a:t>生産計画</a:t>
            </a:r>
            <a:r>
              <a:rPr lang="ja-JP" altLang="en-US" dirty="0"/>
              <a:t>を組み合わせて目標とする</a:t>
            </a:r>
            <a:r>
              <a:rPr lang="ja-JP" altLang="en-US" dirty="0">
                <a:solidFill>
                  <a:srgbClr val="0033CC"/>
                </a:solidFill>
              </a:rPr>
              <a:t>利益額を達成</a:t>
            </a:r>
            <a:r>
              <a:rPr lang="ja-JP" altLang="en-US" dirty="0"/>
              <a:t>するための計画</a:t>
            </a:r>
            <a:endParaRPr lang="en-US" altLang="ja-JP" dirty="0"/>
          </a:p>
          <a:p>
            <a:pPr lvl="1" eaLnBrk="1" hangingPunct="1">
              <a:lnSpc>
                <a:spcPct val="110000"/>
              </a:lnSpc>
              <a:spcBef>
                <a:spcPts val="600"/>
              </a:spcBef>
            </a:pPr>
            <a:r>
              <a:rPr lang="ja-JP" altLang="en-US" dirty="0"/>
              <a:t>予算計画は</a:t>
            </a:r>
            <a:r>
              <a:rPr lang="ja-JP" altLang="en-US" dirty="0">
                <a:solidFill>
                  <a:srgbClr val="0033CC"/>
                </a:solidFill>
              </a:rPr>
              <a:t>統制の用具</a:t>
            </a:r>
            <a:r>
              <a:rPr lang="ja-JP" altLang="en-US" dirty="0"/>
              <a:t>としての機能を持つ</a:t>
            </a:r>
            <a:endParaRPr lang="en-US" altLang="ja-JP" dirty="0"/>
          </a:p>
          <a:p>
            <a:pPr eaLnBrk="1" hangingPunct="1">
              <a:lnSpc>
                <a:spcPct val="110000"/>
              </a:lnSpc>
              <a:spcBef>
                <a:spcPts val="600"/>
              </a:spcBef>
            </a:pPr>
            <a:r>
              <a:rPr lang="ja-JP" altLang="en-US" dirty="0"/>
              <a:t>予算を使った</a:t>
            </a:r>
            <a:r>
              <a:rPr lang="ja-JP" altLang="en-US" dirty="0">
                <a:solidFill>
                  <a:srgbClr val="0033CC"/>
                </a:solidFill>
              </a:rPr>
              <a:t>統制活動</a:t>
            </a:r>
            <a:endParaRPr lang="en-US" altLang="ja-JP" dirty="0">
              <a:solidFill>
                <a:srgbClr val="0033CC"/>
              </a:solidFill>
            </a:endParaRPr>
          </a:p>
          <a:p>
            <a:pPr lvl="1" eaLnBrk="1" hangingPunct="1">
              <a:lnSpc>
                <a:spcPct val="110000"/>
              </a:lnSpc>
              <a:spcBef>
                <a:spcPts val="600"/>
              </a:spcBef>
            </a:pPr>
            <a:r>
              <a:rPr lang="ja-JP" altLang="en-US" dirty="0"/>
              <a:t>予算と実際の活動の</a:t>
            </a:r>
            <a:r>
              <a:rPr lang="ja-JP" altLang="en-US" dirty="0">
                <a:solidFill>
                  <a:srgbClr val="0033CC"/>
                </a:solidFill>
              </a:rPr>
              <a:t>結果を比較</a:t>
            </a:r>
            <a:r>
              <a:rPr lang="ja-JP" altLang="en-US" dirty="0"/>
              <a:t>し、ギャップがあれば、その</a:t>
            </a:r>
            <a:br>
              <a:rPr lang="en-US" altLang="ja-JP" dirty="0"/>
            </a:br>
            <a:r>
              <a:rPr lang="ja-JP" altLang="en-US" dirty="0">
                <a:solidFill>
                  <a:srgbClr val="0033CC"/>
                </a:solidFill>
              </a:rPr>
              <a:t>原因を究明</a:t>
            </a:r>
            <a:r>
              <a:rPr lang="ja-JP" altLang="en-US" dirty="0"/>
              <a:t>するとともに、ギャップを埋めるための</a:t>
            </a:r>
            <a:r>
              <a:rPr lang="ja-JP" altLang="en-US" dirty="0">
                <a:solidFill>
                  <a:srgbClr val="0033CC"/>
                </a:solidFill>
              </a:rPr>
              <a:t>修正行動</a:t>
            </a:r>
            <a:r>
              <a:rPr lang="ja-JP" altLang="en-US" dirty="0"/>
              <a:t>をとること</a:t>
            </a: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extLst>
      <p:ext uri="{BB962C8B-B14F-4D97-AF65-F5344CB8AC3E}">
        <p14:creationId xmlns:p14="http://schemas.microsoft.com/office/powerpoint/2010/main" val="1047015098"/>
      </p:ext>
    </p:extLst>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1187007F-EFB3-44FE-A61F-CF7068E157E0}"/>
              </a:ext>
            </a:extLst>
          </p:cNvPr>
          <p:cNvPicPr>
            <a:picLocks noChangeAspect="1"/>
          </p:cNvPicPr>
          <p:nvPr/>
        </p:nvPicPr>
        <p:blipFill>
          <a:blip r:embed="rId3"/>
          <a:stretch>
            <a:fillRect/>
          </a:stretch>
        </p:blipFill>
        <p:spPr>
          <a:xfrm>
            <a:off x="6716289" y="3730190"/>
            <a:ext cx="2324100" cy="2371725"/>
          </a:xfrm>
          <a:prstGeom prst="rect">
            <a:avLst/>
          </a:prstGeom>
        </p:spPr>
      </p:pic>
      <p:sp>
        <p:nvSpPr>
          <p:cNvPr id="5" name="フッター プレースホルダ 4"/>
          <p:cNvSpPr>
            <a:spLocks noGrp="1"/>
          </p:cNvSpPr>
          <p:nvPr>
            <p:ph type="ftr" sz="quarter" idx="11"/>
          </p:nvPr>
        </p:nvSpPr>
        <p:spPr/>
        <p:txBody>
          <a:bodyPr/>
          <a:lstStyle/>
          <a:p>
            <a:pPr>
              <a:defRPr/>
            </a:pPr>
            <a:r>
              <a:rPr lang="ja-JP" altLang="en-US"/>
              <a:t>計画と統制</a:t>
            </a:r>
            <a:endParaRPr lang="en-US" altLang="ja-JP" dirty="0"/>
          </a:p>
        </p:txBody>
      </p:sp>
      <p:sp>
        <p:nvSpPr>
          <p:cNvPr id="6" name="スライド番号プレースホルダ 5"/>
          <p:cNvSpPr>
            <a:spLocks noGrp="1"/>
          </p:cNvSpPr>
          <p:nvPr>
            <p:ph type="sldNum" sz="quarter" idx="12"/>
          </p:nvPr>
        </p:nvSpPr>
        <p:spPr/>
        <p:txBody>
          <a:bodyPr/>
          <a:lstStyle/>
          <a:p>
            <a:pPr>
              <a:defRPr/>
            </a:pPr>
            <a:fld id="{3B7AEFA4-830D-4473-BBC9-663F5D7211BB}" type="slidenum">
              <a:rPr lang="en-US" altLang="ja-JP"/>
              <a:pPr>
                <a:defRPr/>
              </a:pPr>
              <a:t>7</a:t>
            </a:fld>
            <a:endParaRPr lang="en-US" altLang="ja-JP" dirty="0"/>
          </a:p>
        </p:txBody>
      </p:sp>
      <p:sp>
        <p:nvSpPr>
          <p:cNvPr id="5124" name="Rectangle 2"/>
          <p:cNvSpPr>
            <a:spLocks noGrp="1" noChangeArrowheads="1"/>
          </p:cNvSpPr>
          <p:nvPr>
            <p:ph type="title"/>
          </p:nvPr>
        </p:nvSpPr>
        <p:spPr>
          <a:xfrm>
            <a:off x="569913" y="431800"/>
            <a:ext cx="8229600" cy="1252538"/>
          </a:xfrm>
        </p:spPr>
        <p:txBody>
          <a:bodyPr/>
          <a:lstStyle/>
          <a:p>
            <a:pPr eaLnBrk="1" hangingPunct="1"/>
            <a:r>
              <a:rPr lang="ja-JP" altLang="en-US" sz="4400" dirty="0"/>
              <a:t>４．計画と統制の連動関係</a:t>
            </a:r>
          </a:p>
        </p:txBody>
      </p:sp>
      <p:sp>
        <p:nvSpPr>
          <p:cNvPr id="5125" name="Rectangle 3"/>
          <p:cNvSpPr>
            <a:spLocks noGrp="1" noChangeArrowheads="1"/>
          </p:cNvSpPr>
          <p:nvPr>
            <p:ph type="body" idx="1"/>
          </p:nvPr>
        </p:nvSpPr>
        <p:spPr>
          <a:xfrm>
            <a:off x="457200" y="1428327"/>
            <a:ext cx="8527773" cy="4930913"/>
          </a:xfrm>
        </p:spPr>
        <p:txBody>
          <a:bodyPr/>
          <a:lstStyle/>
          <a:p>
            <a:pPr eaLnBrk="1" hangingPunct="1">
              <a:lnSpc>
                <a:spcPct val="110000"/>
              </a:lnSpc>
              <a:spcBef>
                <a:spcPts val="600"/>
              </a:spcBef>
            </a:pPr>
            <a:r>
              <a:rPr lang="ja-JP" altLang="en-US" dirty="0"/>
              <a:t>計画と統制の連動</a:t>
            </a:r>
            <a:endParaRPr lang="en-US" altLang="ja-JP" dirty="0"/>
          </a:p>
          <a:p>
            <a:pPr lvl="1" eaLnBrk="1" hangingPunct="1">
              <a:lnSpc>
                <a:spcPct val="110000"/>
              </a:lnSpc>
              <a:spcBef>
                <a:spcPts val="600"/>
              </a:spcBef>
            </a:pPr>
            <a:r>
              <a:rPr lang="ja-JP" altLang="en-US" dirty="0"/>
              <a:t>計画と統制は</a:t>
            </a:r>
            <a:r>
              <a:rPr lang="ja-JP" altLang="en-US" dirty="0">
                <a:solidFill>
                  <a:srgbClr val="0033CC"/>
                </a:solidFill>
              </a:rPr>
              <a:t>互いに連動</a:t>
            </a:r>
            <a:r>
              <a:rPr lang="ja-JP" altLang="en-US" dirty="0"/>
              <a:t>することで</a:t>
            </a:r>
            <a:r>
              <a:rPr lang="ja-JP" altLang="en-US" dirty="0">
                <a:solidFill>
                  <a:srgbClr val="0033CC"/>
                </a:solidFill>
              </a:rPr>
              <a:t>有効な管理活動</a:t>
            </a:r>
            <a:r>
              <a:rPr lang="ja-JP" altLang="en-US" dirty="0"/>
              <a:t>が</a:t>
            </a:r>
            <a:br>
              <a:rPr lang="en-US" altLang="ja-JP" dirty="0"/>
            </a:br>
            <a:r>
              <a:rPr lang="ja-JP" altLang="en-US" dirty="0"/>
              <a:t>実現できる</a:t>
            </a:r>
            <a:endParaRPr lang="en-US" altLang="ja-JP" dirty="0"/>
          </a:p>
          <a:p>
            <a:pPr lvl="2" eaLnBrk="1" hangingPunct="1">
              <a:lnSpc>
                <a:spcPct val="110000"/>
              </a:lnSpc>
              <a:spcBef>
                <a:spcPts val="600"/>
              </a:spcBef>
            </a:pPr>
            <a:r>
              <a:rPr lang="ja-JP" altLang="en-US" dirty="0">
                <a:solidFill>
                  <a:srgbClr val="0033CC"/>
                </a:solidFill>
              </a:rPr>
              <a:t>計画</a:t>
            </a:r>
            <a:endParaRPr lang="en-US" altLang="ja-JP" dirty="0">
              <a:solidFill>
                <a:srgbClr val="0033CC"/>
              </a:solidFill>
            </a:endParaRPr>
          </a:p>
          <a:p>
            <a:pPr lvl="3" eaLnBrk="1" hangingPunct="1">
              <a:lnSpc>
                <a:spcPct val="110000"/>
              </a:lnSpc>
              <a:spcBef>
                <a:spcPts val="600"/>
              </a:spcBef>
            </a:pPr>
            <a:r>
              <a:rPr lang="ja-JP" altLang="en-US" dirty="0"/>
              <a:t>活動の</a:t>
            </a:r>
            <a:r>
              <a:rPr lang="ja-JP" altLang="en-US" dirty="0">
                <a:solidFill>
                  <a:srgbClr val="0033CC"/>
                </a:solidFill>
              </a:rPr>
              <a:t>評価・分析の基準</a:t>
            </a:r>
            <a:r>
              <a:rPr lang="ja-JP" altLang="en-US" dirty="0"/>
              <a:t>となる</a:t>
            </a:r>
            <a:r>
              <a:rPr lang="ja-JP" altLang="en-US" dirty="0">
                <a:solidFill>
                  <a:srgbClr val="0033CC"/>
                </a:solidFill>
              </a:rPr>
              <a:t>目標値</a:t>
            </a:r>
            <a:r>
              <a:rPr lang="ja-JP" altLang="en-US" dirty="0"/>
              <a:t>を統制活動に提供</a:t>
            </a:r>
            <a:endParaRPr lang="en-US" altLang="ja-JP" dirty="0"/>
          </a:p>
          <a:p>
            <a:pPr lvl="2" eaLnBrk="1" hangingPunct="1">
              <a:lnSpc>
                <a:spcPct val="110000"/>
              </a:lnSpc>
              <a:spcBef>
                <a:spcPts val="600"/>
              </a:spcBef>
            </a:pPr>
            <a:r>
              <a:rPr lang="ja-JP" altLang="en-US" dirty="0"/>
              <a:t>統制による</a:t>
            </a:r>
            <a:r>
              <a:rPr lang="ja-JP" altLang="en-US" dirty="0">
                <a:solidFill>
                  <a:srgbClr val="0033CC"/>
                </a:solidFill>
              </a:rPr>
              <a:t>活動結果の評価・分析</a:t>
            </a:r>
            <a:endParaRPr lang="en-US" altLang="ja-JP" dirty="0">
              <a:solidFill>
                <a:srgbClr val="0033CC"/>
              </a:solidFill>
            </a:endParaRPr>
          </a:p>
          <a:p>
            <a:pPr lvl="3" eaLnBrk="1" hangingPunct="1">
              <a:lnSpc>
                <a:spcPct val="110000"/>
              </a:lnSpc>
              <a:spcBef>
                <a:spcPts val="600"/>
              </a:spcBef>
            </a:pPr>
            <a:r>
              <a:rPr lang="ja-JP" altLang="en-US" dirty="0"/>
              <a:t>フィードバック情報を</a:t>
            </a:r>
            <a:r>
              <a:rPr lang="ja-JP" altLang="en-US" dirty="0">
                <a:solidFill>
                  <a:srgbClr val="0033CC"/>
                </a:solidFill>
              </a:rPr>
              <a:t>次の計画活動に提供</a:t>
            </a:r>
            <a:r>
              <a:rPr lang="ja-JP" altLang="en-US" dirty="0"/>
              <a:t>する</a:t>
            </a:r>
            <a:endParaRPr lang="en-US" altLang="ja-JP" dirty="0"/>
          </a:p>
          <a:p>
            <a:pPr lvl="1" eaLnBrk="1" hangingPunct="1">
              <a:lnSpc>
                <a:spcPct val="110000"/>
              </a:lnSpc>
              <a:spcBef>
                <a:spcPts val="600"/>
              </a:spcBef>
            </a:pPr>
            <a:r>
              <a:rPr lang="ja-JP" altLang="en-US" dirty="0"/>
              <a:t>予算による統制活動では、</a:t>
            </a:r>
            <a:r>
              <a:rPr lang="en-US" altLang="ja-JP" dirty="0"/>
              <a:t>1</a:t>
            </a:r>
            <a:r>
              <a:rPr lang="ja-JP" altLang="en-US" dirty="0" err="1"/>
              <a:t>つの</a:t>
            </a:r>
            <a:r>
              <a:rPr lang="ja-JP" altLang="en-US" dirty="0"/>
              <a:t>制度の中に</a:t>
            </a:r>
            <a:br>
              <a:rPr lang="en-US" altLang="ja-JP" dirty="0"/>
            </a:br>
            <a:r>
              <a:rPr lang="ja-JP" altLang="en-US" dirty="0">
                <a:solidFill>
                  <a:srgbClr val="0033CC"/>
                </a:solidFill>
              </a:rPr>
              <a:t>計画と統制</a:t>
            </a:r>
            <a:r>
              <a:rPr lang="ja-JP" altLang="en-US" dirty="0"/>
              <a:t>のシステムが</a:t>
            </a:r>
            <a:r>
              <a:rPr lang="ja-JP" altLang="en-US" dirty="0">
                <a:solidFill>
                  <a:srgbClr val="0033CC"/>
                </a:solidFill>
              </a:rPr>
              <a:t>同時に存在</a:t>
            </a:r>
            <a:r>
              <a:rPr lang="ja-JP" altLang="en-US" dirty="0"/>
              <a:t>している</a:t>
            </a: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extLst>
      <p:ext uri="{BB962C8B-B14F-4D97-AF65-F5344CB8AC3E}">
        <p14:creationId xmlns:p14="http://schemas.microsoft.com/office/powerpoint/2010/main" val="416393687"/>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5">
                                            <p:txEl>
                                              <p:pRg st="0" end="0"/>
                                            </p:txEl>
                                          </p:spTgt>
                                        </p:tgtEl>
                                        <p:attrNameLst>
                                          <p:attrName>style.visibility</p:attrName>
                                        </p:attrNameLst>
                                      </p:cBhvr>
                                      <p:to>
                                        <p:strVal val="visible"/>
                                      </p:to>
                                    </p:set>
                                    <p:animEffect transition="in" filter="fade">
                                      <p:cBhvr>
                                        <p:cTn id="7" dur="500"/>
                                        <p:tgtEl>
                                          <p:spTgt spid="51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5">
                                            <p:txEl>
                                              <p:pRg st="1" end="1"/>
                                            </p:txEl>
                                          </p:spTgt>
                                        </p:tgtEl>
                                        <p:attrNameLst>
                                          <p:attrName>style.visibility</p:attrName>
                                        </p:attrNameLst>
                                      </p:cBhvr>
                                      <p:to>
                                        <p:strVal val="visible"/>
                                      </p:to>
                                    </p:set>
                                    <p:animEffect transition="in" filter="fade">
                                      <p:cBhvr>
                                        <p:cTn id="12" dur="500"/>
                                        <p:tgtEl>
                                          <p:spTgt spid="51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5">
                                            <p:txEl>
                                              <p:pRg st="2" end="2"/>
                                            </p:txEl>
                                          </p:spTgt>
                                        </p:tgtEl>
                                        <p:attrNameLst>
                                          <p:attrName>style.visibility</p:attrName>
                                        </p:attrNameLst>
                                      </p:cBhvr>
                                      <p:to>
                                        <p:strVal val="visible"/>
                                      </p:to>
                                    </p:set>
                                    <p:animEffect transition="in" filter="fade">
                                      <p:cBhvr>
                                        <p:cTn id="17" dur="500"/>
                                        <p:tgtEl>
                                          <p:spTgt spid="51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5">
                                            <p:txEl>
                                              <p:pRg st="3" end="3"/>
                                            </p:txEl>
                                          </p:spTgt>
                                        </p:tgtEl>
                                        <p:attrNameLst>
                                          <p:attrName>style.visibility</p:attrName>
                                        </p:attrNameLst>
                                      </p:cBhvr>
                                      <p:to>
                                        <p:strVal val="visible"/>
                                      </p:to>
                                    </p:set>
                                    <p:animEffect transition="in" filter="fade">
                                      <p:cBhvr>
                                        <p:cTn id="22" dur="500"/>
                                        <p:tgtEl>
                                          <p:spTgt spid="512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125">
                                            <p:txEl>
                                              <p:pRg st="4" end="4"/>
                                            </p:txEl>
                                          </p:spTgt>
                                        </p:tgtEl>
                                        <p:attrNameLst>
                                          <p:attrName>style.visibility</p:attrName>
                                        </p:attrNameLst>
                                      </p:cBhvr>
                                      <p:to>
                                        <p:strVal val="visible"/>
                                      </p:to>
                                    </p:set>
                                    <p:animEffect transition="in" filter="fade">
                                      <p:cBhvr>
                                        <p:cTn id="27" dur="500"/>
                                        <p:tgtEl>
                                          <p:spTgt spid="512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125">
                                            <p:txEl>
                                              <p:pRg st="5" end="5"/>
                                            </p:txEl>
                                          </p:spTgt>
                                        </p:tgtEl>
                                        <p:attrNameLst>
                                          <p:attrName>style.visibility</p:attrName>
                                        </p:attrNameLst>
                                      </p:cBhvr>
                                      <p:to>
                                        <p:strVal val="visible"/>
                                      </p:to>
                                    </p:set>
                                    <p:animEffect transition="in" filter="fade">
                                      <p:cBhvr>
                                        <p:cTn id="32" dur="500"/>
                                        <p:tgtEl>
                                          <p:spTgt spid="512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500"/>
                                        <p:tgtEl>
                                          <p:spTgt spid="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125">
                                            <p:txEl>
                                              <p:pRg st="6" end="6"/>
                                            </p:txEl>
                                          </p:spTgt>
                                        </p:tgtEl>
                                        <p:attrNameLst>
                                          <p:attrName>style.visibility</p:attrName>
                                        </p:attrNameLst>
                                      </p:cBhvr>
                                      <p:to>
                                        <p:strVal val="visible"/>
                                      </p:to>
                                    </p:set>
                                    <p:animEffect transition="in" filter="fade">
                                      <p:cBhvr>
                                        <p:cTn id="42" dur="500"/>
                                        <p:tgtEl>
                                          <p:spTgt spid="512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計画と統制</a:t>
            </a:r>
            <a:endParaRPr lang="en-US" altLang="ja-JP" dirty="0"/>
          </a:p>
        </p:txBody>
      </p:sp>
      <p:sp>
        <p:nvSpPr>
          <p:cNvPr id="6" name="スライド番号プレースホルダ 5"/>
          <p:cNvSpPr>
            <a:spLocks noGrp="1"/>
          </p:cNvSpPr>
          <p:nvPr>
            <p:ph type="sldNum" sz="quarter" idx="12"/>
          </p:nvPr>
        </p:nvSpPr>
        <p:spPr/>
        <p:txBody>
          <a:bodyPr/>
          <a:lstStyle/>
          <a:p>
            <a:pPr>
              <a:defRPr/>
            </a:pPr>
            <a:fld id="{3B7AEFA4-830D-4473-BBC9-663F5D7211BB}" type="slidenum">
              <a:rPr lang="en-US" altLang="ja-JP"/>
              <a:pPr>
                <a:defRPr/>
              </a:pPr>
              <a:t>8</a:t>
            </a:fld>
            <a:endParaRPr lang="en-US" altLang="ja-JP" dirty="0"/>
          </a:p>
        </p:txBody>
      </p:sp>
      <p:sp>
        <p:nvSpPr>
          <p:cNvPr id="5124" name="Rectangle 2"/>
          <p:cNvSpPr>
            <a:spLocks noGrp="1" noChangeArrowheads="1"/>
          </p:cNvSpPr>
          <p:nvPr>
            <p:ph type="title"/>
          </p:nvPr>
        </p:nvSpPr>
        <p:spPr>
          <a:xfrm>
            <a:off x="569913" y="431800"/>
            <a:ext cx="8229600" cy="1252538"/>
          </a:xfrm>
        </p:spPr>
        <p:txBody>
          <a:bodyPr/>
          <a:lstStyle/>
          <a:p>
            <a:pPr eaLnBrk="1" hangingPunct="1"/>
            <a:r>
              <a:rPr lang="ja-JP" altLang="en-US" sz="4400" dirty="0"/>
              <a:t>授業内最終テストのお知らせ</a:t>
            </a:r>
          </a:p>
        </p:txBody>
      </p:sp>
      <p:sp>
        <p:nvSpPr>
          <p:cNvPr id="5125" name="Rectangle 3"/>
          <p:cNvSpPr>
            <a:spLocks noGrp="1" noChangeArrowheads="1"/>
          </p:cNvSpPr>
          <p:nvPr>
            <p:ph type="body" idx="1"/>
          </p:nvPr>
        </p:nvSpPr>
        <p:spPr>
          <a:xfrm>
            <a:off x="457200" y="1428327"/>
            <a:ext cx="8527773" cy="4930913"/>
          </a:xfrm>
        </p:spPr>
        <p:txBody>
          <a:bodyPr/>
          <a:lstStyle/>
          <a:p>
            <a:pPr eaLnBrk="1" hangingPunct="1">
              <a:lnSpc>
                <a:spcPct val="110000"/>
              </a:lnSpc>
              <a:spcBef>
                <a:spcPts val="600"/>
              </a:spcBef>
            </a:pPr>
            <a:r>
              <a:rPr lang="ja-JP" altLang="en-US" dirty="0">
                <a:solidFill>
                  <a:srgbClr val="FF0000"/>
                </a:solidFill>
              </a:rPr>
              <a:t>来週（</a:t>
            </a:r>
            <a:r>
              <a:rPr lang="en-US" altLang="ja-JP" dirty="0">
                <a:solidFill>
                  <a:srgbClr val="FF0000"/>
                </a:solidFill>
              </a:rPr>
              <a:t>8</a:t>
            </a:r>
            <a:r>
              <a:rPr lang="ja-JP" altLang="en-US" dirty="0">
                <a:solidFill>
                  <a:srgbClr val="FF0000"/>
                </a:solidFill>
              </a:rPr>
              <a:t>月</a:t>
            </a:r>
            <a:r>
              <a:rPr lang="en-US" altLang="ja-JP" dirty="0">
                <a:solidFill>
                  <a:srgbClr val="FF0000"/>
                </a:solidFill>
              </a:rPr>
              <a:t>1</a:t>
            </a:r>
            <a:r>
              <a:rPr lang="ja-JP" altLang="en-US" dirty="0">
                <a:solidFill>
                  <a:srgbClr val="FF0000"/>
                </a:solidFill>
              </a:rPr>
              <a:t>日）は授業内最終テスト</a:t>
            </a:r>
            <a:r>
              <a:rPr lang="ja-JP" altLang="en-US" dirty="0"/>
              <a:t>があります。</a:t>
            </a:r>
            <a:endParaRPr lang="en-US" altLang="ja-JP" dirty="0"/>
          </a:p>
          <a:p>
            <a:pPr eaLnBrk="1" hangingPunct="1">
              <a:lnSpc>
                <a:spcPct val="110000"/>
              </a:lnSpc>
              <a:spcBef>
                <a:spcPts val="600"/>
              </a:spcBef>
            </a:pPr>
            <a:r>
              <a:rPr lang="ja-JP" altLang="en-US" dirty="0"/>
              <a:t>必ず参加してください。</a:t>
            </a:r>
            <a:endParaRPr lang="en-US" altLang="ja-JP" dirty="0"/>
          </a:p>
          <a:p>
            <a:pPr eaLnBrk="1" hangingPunct="1">
              <a:lnSpc>
                <a:spcPct val="110000"/>
              </a:lnSpc>
              <a:spcBef>
                <a:spcPts val="600"/>
              </a:spcBef>
            </a:pPr>
            <a:r>
              <a:rPr lang="ja-JP" altLang="en-US" dirty="0"/>
              <a:t>また、これまでの</a:t>
            </a:r>
            <a:r>
              <a:rPr lang="ja-JP" altLang="en-US" dirty="0">
                <a:solidFill>
                  <a:srgbClr val="FF0000"/>
                </a:solidFill>
              </a:rPr>
              <a:t>宿題レポート（５回）</a:t>
            </a:r>
            <a:r>
              <a:rPr lang="ja-JP" altLang="en-US" dirty="0"/>
              <a:t>を出していない人は必ず提出してください。</a:t>
            </a:r>
            <a:endParaRPr lang="en-US" altLang="ja-JP" dirty="0"/>
          </a:p>
          <a:p>
            <a:pPr lvl="1" eaLnBrk="1" hangingPunct="1">
              <a:lnSpc>
                <a:spcPct val="110000"/>
              </a:lnSpc>
              <a:spcBef>
                <a:spcPts val="600"/>
              </a:spcBef>
            </a:pPr>
            <a:r>
              <a:rPr lang="ja-JP" altLang="en-US" dirty="0"/>
              <a:t>これまでの宿題は、ホームページにリンクしている各回の</a:t>
            </a:r>
            <a:br>
              <a:rPr lang="en-US" altLang="ja-JP" dirty="0"/>
            </a:br>
            <a:r>
              <a:rPr lang="ja-JP" altLang="en-US" dirty="0"/>
              <a:t>パワポに載せています（原則は最終ページ）。</a:t>
            </a:r>
            <a:endParaRPr lang="en-US" altLang="ja-JP" dirty="0"/>
          </a:p>
          <a:p>
            <a:pPr eaLnBrk="1" hangingPunct="1">
              <a:lnSpc>
                <a:spcPct val="110000"/>
              </a:lnSpc>
              <a:spcBef>
                <a:spcPts val="600"/>
              </a:spcBef>
            </a:pPr>
            <a:r>
              <a:rPr lang="ja-JP" altLang="en-US" dirty="0"/>
              <a:t>本日の受講者キーワード：　</a:t>
            </a:r>
            <a:r>
              <a:rPr lang="en-US" altLang="ja-JP" dirty="0">
                <a:solidFill>
                  <a:srgbClr val="FF0000"/>
                </a:solidFill>
              </a:rPr>
              <a:t>4P</a:t>
            </a:r>
            <a:r>
              <a:rPr lang="ja-JP" altLang="en-US" dirty="0">
                <a:solidFill>
                  <a:srgbClr val="FF0000"/>
                </a:solidFill>
              </a:rPr>
              <a:t>　</a:t>
            </a:r>
            <a:endParaRPr lang="en-US" altLang="ja-JP" dirty="0">
              <a:solidFill>
                <a:srgbClr val="FF0000"/>
              </a:solidFill>
            </a:endParaRPr>
          </a:p>
          <a:p>
            <a:pPr lvl="1" eaLnBrk="1" hangingPunct="1">
              <a:lnSpc>
                <a:spcPct val="110000"/>
              </a:lnSpc>
              <a:spcBef>
                <a:spcPts val="600"/>
              </a:spcBef>
            </a:pPr>
            <a:r>
              <a:rPr lang="en-US" altLang="ja-JP" dirty="0">
                <a:solidFill>
                  <a:srgbClr val="FF0000"/>
                </a:solidFill>
              </a:rPr>
              <a:t>7</a:t>
            </a:r>
            <a:r>
              <a:rPr lang="ja-JP" altLang="en-US" dirty="0">
                <a:solidFill>
                  <a:srgbClr val="FF0000"/>
                </a:solidFill>
              </a:rPr>
              <a:t>月</a:t>
            </a:r>
            <a:r>
              <a:rPr lang="en-US" altLang="ja-JP" dirty="0">
                <a:solidFill>
                  <a:srgbClr val="FF0000"/>
                </a:solidFill>
              </a:rPr>
              <a:t>25</a:t>
            </a:r>
            <a:r>
              <a:rPr lang="ja-JP" altLang="en-US" dirty="0">
                <a:solidFill>
                  <a:srgbClr val="FF0000"/>
                </a:solidFill>
              </a:rPr>
              <a:t>日</a:t>
            </a:r>
            <a:r>
              <a:rPr lang="en-US" altLang="ja-JP" dirty="0">
                <a:solidFill>
                  <a:srgbClr val="FF0000"/>
                </a:solidFill>
              </a:rPr>
              <a:t>13:30</a:t>
            </a:r>
            <a:r>
              <a:rPr lang="ja-JP" altLang="en-US" dirty="0">
                <a:solidFill>
                  <a:srgbClr val="FF0000"/>
                </a:solidFill>
              </a:rPr>
              <a:t>までにメールお送りください</a:t>
            </a:r>
            <a:endParaRPr lang="en-US" altLang="ja-JP" dirty="0">
              <a:solidFill>
                <a:srgbClr val="FF0000"/>
              </a:solidFill>
            </a:endParaRPr>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extLst>
      <p:ext uri="{BB962C8B-B14F-4D97-AF65-F5344CB8AC3E}">
        <p14:creationId xmlns:p14="http://schemas.microsoft.com/office/powerpoint/2010/main" val="1523718871"/>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5">
                                            <p:txEl>
                                              <p:pRg st="0" end="0"/>
                                            </p:txEl>
                                          </p:spTgt>
                                        </p:tgtEl>
                                        <p:attrNameLst>
                                          <p:attrName>style.visibility</p:attrName>
                                        </p:attrNameLst>
                                      </p:cBhvr>
                                      <p:to>
                                        <p:strVal val="visible"/>
                                      </p:to>
                                    </p:set>
                                    <p:animEffect transition="in" filter="fade">
                                      <p:cBhvr>
                                        <p:cTn id="7" dur="500"/>
                                        <p:tgtEl>
                                          <p:spTgt spid="51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5">
                                            <p:txEl>
                                              <p:pRg st="1" end="1"/>
                                            </p:txEl>
                                          </p:spTgt>
                                        </p:tgtEl>
                                        <p:attrNameLst>
                                          <p:attrName>style.visibility</p:attrName>
                                        </p:attrNameLst>
                                      </p:cBhvr>
                                      <p:to>
                                        <p:strVal val="visible"/>
                                      </p:to>
                                    </p:set>
                                    <p:animEffect transition="in" filter="fade">
                                      <p:cBhvr>
                                        <p:cTn id="12" dur="500"/>
                                        <p:tgtEl>
                                          <p:spTgt spid="51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5">
                                            <p:txEl>
                                              <p:pRg st="2" end="2"/>
                                            </p:txEl>
                                          </p:spTgt>
                                        </p:tgtEl>
                                        <p:attrNameLst>
                                          <p:attrName>style.visibility</p:attrName>
                                        </p:attrNameLst>
                                      </p:cBhvr>
                                      <p:to>
                                        <p:strVal val="visible"/>
                                      </p:to>
                                    </p:set>
                                    <p:animEffect transition="in" filter="fade">
                                      <p:cBhvr>
                                        <p:cTn id="17" dur="500"/>
                                        <p:tgtEl>
                                          <p:spTgt spid="5125">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125">
                                            <p:txEl>
                                              <p:pRg st="3" end="3"/>
                                            </p:txEl>
                                          </p:spTgt>
                                        </p:tgtEl>
                                        <p:attrNameLst>
                                          <p:attrName>style.visibility</p:attrName>
                                        </p:attrNameLst>
                                      </p:cBhvr>
                                      <p:to>
                                        <p:strVal val="visible"/>
                                      </p:to>
                                    </p:set>
                                    <p:animEffect transition="in" filter="fade">
                                      <p:cBhvr>
                                        <p:cTn id="20" dur="500"/>
                                        <p:tgtEl>
                                          <p:spTgt spid="512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125">
                                            <p:txEl>
                                              <p:pRg st="4" end="4"/>
                                            </p:txEl>
                                          </p:spTgt>
                                        </p:tgtEl>
                                        <p:attrNameLst>
                                          <p:attrName>style.visibility</p:attrName>
                                        </p:attrNameLst>
                                      </p:cBhvr>
                                      <p:to>
                                        <p:strVal val="visible"/>
                                      </p:to>
                                    </p:set>
                                    <p:animEffect transition="in" filter="fade">
                                      <p:cBhvr>
                                        <p:cTn id="25" dur="500"/>
                                        <p:tgtEl>
                                          <p:spTgt spid="5125">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125">
                                            <p:txEl>
                                              <p:pRg st="5" end="5"/>
                                            </p:txEl>
                                          </p:spTgt>
                                        </p:tgtEl>
                                        <p:attrNameLst>
                                          <p:attrName>style.visibility</p:attrName>
                                        </p:attrNameLst>
                                      </p:cBhvr>
                                      <p:to>
                                        <p:strVal val="visible"/>
                                      </p:to>
                                    </p:set>
                                    <p:animEffect transition="in" filter="fade">
                                      <p:cBhvr>
                                        <p:cTn id="28" dur="500"/>
                                        <p:tgtEl>
                                          <p:spTgt spid="512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スライド 1 - &amp;quot;マネジメント原理（説明10）&amp;#x0D;&amp;#x0A;　　　１．計画と統制の必要性&amp;#x0D;&amp;#x0A;　　　２．経営計画の分類&amp;#x0D;&amp;#x0A;　　　３．経営統制の手法&amp;#x0D;&amp;#x0A;　　　４．計画と統制の連動関係&amp;quot;&quot;/&gt;&lt;property id=&quot;20307&quot; value=&quot;353&quot;/&gt;&lt;/object&gt;&lt;object type=&quot;3&quot; unique_id=&quot;10005&quot;&gt;&lt;property id=&quot;20148&quot; value=&quot;5&quot;/&gt;&lt;property id=&quot;20300&quot; value=&quot;スライド 2 - &amp;quot;１．計画と統制の必要性&amp;quot;&quot;/&gt;&lt;property id=&quot;20307&quot; value=&quot;363&quot;/&gt;&lt;/object&gt;&lt;object type=&quot;3&quot; unique_id=&quot;10197&quot;&gt;&lt;property id=&quot;20148&quot; value=&quot;5&quot;/&gt;&lt;property id=&quot;20300&quot; value=&quot;スライド 3 - &amp;quot;２．経営計画の分類-1&amp;quot;&quot;/&gt;&lt;property id=&quot;20307&quot; value=&quot;364&quot;/&gt;&lt;/object&gt;&lt;object type=&quot;3&quot; unique_id=&quot;10198&quot;&gt;&lt;property id=&quot;20148&quot; value=&quot;5&quot;/&gt;&lt;property id=&quot;20300&quot; value=&quot;スライド 4 - &amp;quot;２．経営計画の分類-2&amp;quot;&quot;/&gt;&lt;property id=&quot;20307&quot; value=&quot;365&quot;/&gt;&lt;/object&gt;&lt;object type=&quot;3&quot; unique_id=&quot;10199&quot;&gt;&lt;property id=&quot;20148&quot; value=&quot;5&quot;/&gt;&lt;property id=&quot;20300&quot; value=&quot;スライド 5 - &amp;quot;３．経営統制の手法-1&amp;quot;&quot;/&gt;&lt;property id=&quot;20307&quot; value=&quot;366&quot;/&gt;&lt;/object&gt;&lt;object type=&quot;3&quot; unique_id=&quot;10200&quot;&gt;&lt;property id=&quot;20148&quot; value=&quot;5&quot;/&gt;&lt;property id=&quot;20300&quot; value=&quot;スライド 6 - &amp;quot;３．経営統制の手法-2&amp;quot;&quot;/&gt;&lt;property id=&quot;20307&quot; value=&quot;367&quot;/&gt;&lt;/object&gt;&lt;object type=&quot;3&quot; unique_id=&quot;10201&quot;&gt;&lt;property id=&quot;20148&quot; value=&quot;5&quot;/&gt;&lt;property id=&quot;20300&quot; value=&quot;スライド 7 - &amp;quot;４．計画と統制の連動関係&amp;quot;&quot;/&gt;&lt;property id=&quot;20307&quot; value=&quot;368&quot;/&gt;&lt;/object&gt;&lt;object type=&quot;3&quot; unique_id=&quot;10211&quot;&gt;&lt;property id=&quot;20148&quot; value=&quot;5&quot;/&gt;&lt;property id=&quot;20300&quot; value=&quot;スライド 8 - &amp;quot;授業内最終テストのお知らせ&amp;quot;&quot;/&gt;&lt;property id=&quot;20307&quot; value=&quot;369&quot;/&gt;&lt;/object&gt;&lt;/object&gt;&lt;/object&gt;&lt;/database&gt;"/>
  <p:tag name="SECTOMILLISECCONVERTED" val="1"/>
</p:tagLst>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3066</TotalTime>
  <Words>744</Words>
  <Application>Microsoft Office PowerPoint</Application>
  <PresentationFormat>画面に合わせる (4:3)</PresentationFormat>
  <Paragraphs>90</Paragraphs>
  <Slides>8</Slides>
  <Notes>8</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8</vt:i4>
      </vt:variant>
    </vt:vector>
  </HeadingPairs>
  <TitlesOfParts>
    <vt:vector size="12" baseType="lpstr">
      <vt:lpstr>Arial</vt:lpstr>
      <vt:lpstr>Garamond</vt:lpstr>
      <vt:lpstr>Wingdings</vt:lpstr>
      <vt:lpstr>Edge</vt:lpstr>
      <vt:lpstr>マネジメント原理（説明10） 　　　１．計画と統制の必要性 　　　２．経営計画の分類 　　　３．経営統制の手法 　　　４．計画と統制の連動関係</vt:lpstr>
      <vt:lpstr>１．計画と統制の必要性</vt:lpstr>
      <vt:lpstr>２．経営計画の分類-1</vt:lpstr>
      <vt:lpstr>２．経営計画の分類-2</vt:lpstr>
      <vt:lpstr>３．経営統制の手法-1</vt:lpstr>
      <vt:lpstr>３．経営統制の手法-2</vt:lpstr>
      <vt:lpstr>４．計画と統制の連動関係</vt:lpstr>
      <vt:lpstr>授業内最終テストのお知らせ</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ayato</dc:creator>
  <cp:lastModifiedBy>俊彦 伊東</cp:lastModifiedBy>
  <cp:revision>300</cp:revision>
  <cp:lastPrinted>2019-01-11T09:32:45Z</cp:lastPrinted>
  <dcterms:created xsi:type="dcterms:W3CDTF">2007-11-09T04:25:00Z</dcterms:created>
  <dcterms:modified xsi:type="dcterms:W3CDTF">2020-07-25T03:29:14Z</dcterms:modified>
</cp:coreProperties>
</file>