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1" r:id="rId3"/>
    <p:sldId id="345" r:id="rId4"/>
    <p:sldId id="347" r:id="rId5"/>
    <p:sldId id="348" r:id="rId6"/>
    <p:sldId id="349" r:id="rId7"/>
    <p:sldId id="350" r:id="rId8"/>
    <p:sldId id="351" r:id="rId9"/>
    <p:sldId id="352" r:id="rId10"/>
    <p:sldId id="353" r:id="rId11"/>
  </p:sldIdLst>
  <p:sldSz cx="9144000" cy="6858000" type="screen4x3"/>
  <p:notesSz cx="6832600" cy="996315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3" autoAdjust="0"/>
    <p:restoredTop sz="94103" autoAdjust="0"/>
  </p:normalViewPr>
  <p:slideViewPr>
    <p:cSldViewPr>
      <p:cViewPr varScale="1">
        <p:scale>
          <a:sx n="76" d="100"/>
          <a:sy n="76" d="100"/>
        </p:scale>
        <p:origin x="120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401" y="510135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3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8" y="9029365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60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7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7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5" rIns="91370" bIns="456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dirty="0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dirty="0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60648"/>
            <a:ext cx="8892481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9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ja-JP" altLang="en-US" sz="4400" dirty="0"/>
              <a:t>　　　</a:t>
            </a:r>
            <a:r>
              <a:rPr lang="ja-JP" altLang="en-US" sz="4800" dirty="0"/>
              <a:t>終</a:t>
            </a:r>
            <a:r>
              <a:rPr lang="ja-JP" altLang="en-US" sz="4800" spc="-140" dirty="0"/>
              <a:t>章：結びに代えて</a:t>
            </a:r>
            <a:endParaRPr lang="ja-JP" altLang="en-US" sz="4800" spc="-18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9_o</a:t>
            </a:r>
            <a:r>
              <a:rPr kumimoji="1" lang="en-US" altLang="ja-JP" sz="1800" dirty="0"/>
              <a:t>rganization.pptx</a:t>
            </a:r>
            <a:endParaRPr kumimoji="1" lang="ja-JP" altLang="en-US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本レジュメは、「</a:t>
            </a:r>
            <a:r>
              <a:rPr kumimoji="1" lang="en-US" altLang="ja-JP" sz="2000" dirty="0"/>
              <a:t>『</a:t>
            </a:r>
            <a:r>
              <a:rPr kumimoji="1" lang="ja-JP" altLang="en-US" sz="2000" dirty="0"/>
              <a:t>組織デザイン</a:t>
            </a:r>
            <a:r>
              <a:rPr lang="en-US" altLang="ja-JP" sz="2000" dirty="0"/>
              <a:t>』</a:t>
            </a:r>
            <a:r>
              <a:rPr lang="ja-JP" altLang="en-US" sz="2000" dirty="0"/>
              <a:t>沼上幹</a:t>
            </a:r>
            <a:r>
              <a:rPr kumimoji="1" lang="ja-JP" altLang="en-US" sz="2000" dirty="0"/>
              <a:t>、日本経済新聞、</a:t>
            </a:r>
            <a:r>
              <a:rPr kumimoji="1" lang="en-US" altLang="ja-JP" sz="2000" dirty="0"/>
              <a:t>2004</a:t>
            </a:r>
            <a:r>
              <a:rPr kumimoji="1" lang="ja-JP" altLang="en-US" sz="2000" dirty="0"/>
              <a:t>」を参考にして作成した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29CC217-E21A-4D64-9513-B0E9281F9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9094" y="4881114"/>
            <a:ext cx="1095375" cy="1409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3600" dirty="0"/>
              <a:t>2</a:t>
            </a:r>
            <a:r>
              <a:rPr lang="ja-JP" altLang="en-US" sz="3600" dirty="0"/>
              <a:t> 残されたデザイン問題</a:t>
            </a:r>
            <a:br>
              <a:rPr lang="en-US" altLang="ja-JP" sz="3600" dirty="0"/>
            </a:br>
            <a:r>
              <a:rPr lang="ja-JP" altLang="en-US" sz="3600" dirty="0"/>
              <a:t>　　　－－若干の補正要因</a:t>
            </a:r>
            <a:r>
              <a:rPr lang="en-US" altLang="ja-JP" sz="36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556791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(2) </a:t>
            </a:r>
            <a:r>
              <a:rPr lang="ja-JP" altLang="en-US" sz="2800" dirty="0">
                <a:solidFill>
                  <a:srgbClr val="0000FF"/>
                </a:solidFill>
              </a:rPr>
              <a:t>戦略形成</a:t>
            </a:r>
            <a:r>
              <a:rPr lang="ja-JP" altLang="en-US" sz="2800" dirty="0"/>
              <a:t>への配慮</a:t>
            </a:r>
            <a:r>
              <a:rPr lang="en-US" altLang="ja-JP" sz="2800" dirty="0"/>
              <a:t>-2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10</a:t>
            </a:fld>
            <a:endParaRPr lang="en-US" altLang="ja-JP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FAC9D3E-6CA6-4AAE-862F-5906BBE6D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78" y="2060848"/>
            <a:ext cx="5774218" cy="4272533"/>
          </a:xfrm>
          <a:prstGeom prst="rect">
            <a:avLst/>
          </a:prstGeom>
        </p:spPr>
      </p:pic>
      <p:sp>
        <p:nvSpPr>
          <p:cNvPr id="11" name="矢印: 右 10">
            <a:hlinkClick r:id="rId3" action="ppaction://hlinksldjump"/>
            <a:extLst>
              <a:ext uri="{FF2B5EF4-FFF2-40B4-BE49-F238E27FC236}">
                <a16:creationId xmlns:a16="http://schemas.microsoft.com/office/drawing/2014/main" id="{537F40B2-6590-4E2F-91DF-9A34EA43B49A}"/>
              </a:ext>
            </a:extLst>
          </p:cNvPr>
          <p:cNvSpPr/>
          <p:nvPr/>
        </p:nvSpPr>
        <p:spPr>
          <a:xfrm>
            <a:off x="8163866" y="5877272"/>
            <a:ext cx="288032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49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683568" y="765175"/>
            <a:ext cx="7918648" cy="1371600"/>
          </a:xfrm>
        </p:spPr>
        <p:txBody>
          <a:bodyPr/>
          <a:lstStyle/>
          <a:p>
            <a:r>
              <a:rPr kumimoji="1" lang="ja-JP" altLang="en-US" sz="6600" dirty="0"/>
              <a:t>終章の構成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460432" cy="38884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調整手段のポートフォリオとしての</a:t>
            </a:r>
            <a:br>
              <a:rPr lang="en-US" altLang="ja-JP" sz="3600" spc="-180" dirty="0"/>
            </a:br>
            <a:r>
              <a:rPr lang="ja-JP" altLang="en-US" sz="3600" spc="-180" dirty="0"/>
              <a:t>　　組織デザイン</a:t>
            </a:r>
            <a:endParaRPr lang="en-US" altLang="ja-JP" sz="3600" spc="-180" dirty="0"/>
          </a:p>
          <a:p>
            <a:pPr>
              <a:spcBef>
                <a:spcPts val="1200"/>
              </a:spcBef>
            </a:pPr>
            <a:r>
              <a:rPr kumimoji="1" lang="ja-JP" altLang="en-US" sz="3600" dirty="0"/>
              <a:t>２ 残されたデザイン問題</a:t>
            </a:r>
            <a:endParaRPr kumimoji="1" lang="en-US" altLang="ja-JP" sz="36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6732240" y="142875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組織デザイン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B7D74A5-6A75-43F8-A35E-EB8BB6EB3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6503" y="3573016"/>
            <a:ext cx="180975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</a:t>
            </a:r>
            <a:br>
              <a:rPr lang="en-US" altLang="ja-JP" sz="3600" spc="-180" dirty="0"/>
            </a:br>
            <a:r>
              <a:rPr lang="ja-JP" altLang="en-US" sz="3600" spc="-180" dirty="0"/>
              <a:t>　　　　としての組織デザイン</a:t>
            </a:r>
            <a:r>
              <a:rPr lang="en-US" altLang="ja-JP" sz="36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ja-JP" altLang="en-US" sz="2800" dirty="0"/>
              <a:t>分業と統合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分業</a:t>
            </a:r>
            <a:r>
              <a:rPr lang="ja-JP" altLang="en-US" sz="2400" dirty="0"/>
              <a:t>したら各人の活動を調整し、最終的な組織の</a:t>
            </a:r>
            <a:br>
              <a:rPr lang="en-US" altLang="ja-JP" sz="2400" dirty="0"/>
            </a:br>
            <a:r>
              <a:rPr lang="ja-JP" altLang="en-US" sz="2400" dirty="0"/>
              <a:t>アウトプットに</a:t>
            </a:r>
            <a:r>
              <a:rPr lang="ja-JP" altLang="en-US" sz="2400" dirty="0">
                <a:solidFill>
                  <a:srgbClr val="0000FF"/>
                </a:solidFill>
              </a:rPr>
              <a:t>まとめる統合</a:t>
            </a:r>
            <a:r>
              <a:rPr lang="ja-JP" altLang="en-US" sz="2400" dirty="0"/>
              <a:t>をする必要がある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分業と調整の工夫</a:t>
            </a:r>
            <a:r>
              <a:rPr lang="ja-JP" altLang="en-US" sz="2400" dirty="0"/>
              <a:t>が集積されたものが</a:t>
            </a:r>
            <a:r>
              <a:rPr lang="ja-JP" altLang="en-US" sz="2400" dirty="0">
                <a:solidFill>
                  <a:srgbClr val="0000FF"/>
                </a:solidFill>
              </a:rPr>
              <a:t>組織デザイン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ja-JP" altLang="en-US" sz="2800" dirty="0"/>
              <a:t>２つの調整手段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事前</a:t>
            </a:r>
            <a:r>
              <a:rPr lang="ja-JP" altLang="en-US" sz="2400" dirty="0"/>
              <a:t>の調整手段（</a:t>
            </a:r>
            <a:r>
              <a:rPr lang="ja-JP" altLang="en-US" sz="2400" dirty="0">
                <a:solidFill>
                  <a:srgbClr val="0000FF"/>
                </a:solidFill>
              </a:rPr>
              <a:t>標準化</a:t>
            </a:r>
            <a:r>
              <a:rPr lang="ja-JP" altLang="en-US" sz="2400" dirty="0"/>
              <a:t>）と</a:t>
            </a:r>
            <a:r>
              <a:rPr lang="ja-JP" altLang="en-US" sz="2400" dirty="0">
                <a:solidFill>
                  <a:srgbClr val="0000FF"/>
                </a:solidFill>
              </a:rPr>
              <a:t>事後</a:t>
            </a:r>
            <a:r>
              <a:rPr lang="ja-JP" altLang="en-US" sz="2400" dirty="0"/>
              <a:t>の調整手段</a:t>
            </a:r>
            <a:br>
              <a:rPr lang="en-US" altLang="ja-JP" sz="2400" dirty="0"/>
            </a:br>
            <a:r>
              <a:rPr lang="ja-JP" altLang="en-US" sz="2400" dirty="0"/>
              <a:t>（</a:t>
            </a:r>
            <a:r>
              <a:rPr lang="ja-JP" altLang="en-US" sz="2400" dirty="0">
                <a:solidFill>
                  <a:srgbClr val="0000FF"/>
                </a:solidFill>
              </a:rPr>
              <a:t>ヒエラルキー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>
              <a:spcBef>
                <a:spcPts val="600"/>
              </a:spcBef>
            </a:pPr>
            <a:r>
              <a:rPr lang="ja-JP" altLang="en-US" sz="2800" dirty="0"/>
              <a:t>組織デザインの基本</a:t>
            </a:r>
            <a:r>
              <a:rPr lang="ja-JP" altLang="en-US" sz="2800" dirty="0">
                <a:solidFill>
                  <a:srgbClr val="FF0000"/>
                </a:solidFill>
              </a:rPr>
              <a:t>（変わり続ける組織）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多様な調整手段</a:t>
            </a:r>
            <a:r>
              <a:rPr lang="ja-JP" altLang="en-US" sz="2400" dirty="0"/>
              <a:t>を組み合わせ</a:t>
            </a:r>
            <a:r>
              <a:rPr lang="ja-JP" altLang="en-US" sz="2400" dirty="0">
                <a:solidFill>
                  <a:srgbClr val="0000FF"/>
                </a:solidFill>
              </a:rPr>
              <a:t>問題処理の構造</a:t>
            </a:r>
            <a:r>
              <a:rPr lang="ja-JP" altLang="en-US" sz="2400" dirty="0"/>
              <a:t>を作ること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多様な調整手段の</a:t>
            </a:r>
            <a:r>
              <a:rPr lang="ja-JP" altLang="en-US" sz="2400" dirty="0">
                <a:solidFill>
                  <a:srgbClr val="0000FF"/>
                </a:solidFill>
              </a:rPr>
              <a:t>ポートフォリオ</a:t>
            </a:r>
            <a:r>
              <a:rPr lang="ja-JP" altLang="en-US" sz="2400" dirty="0"/>
              <a:t>を構築</a:t>
            </a:r>
            <a:r>
              <a:rPr lang="ja-JP" altLang="en-US" sz="2400" dirty="0">
                <a:solidFill>
                  <a:srgbClr val="0000FF"/>
                </a:solidFill>
              </a:rPr>
              <a:t>改変し続ける</a:t>
            </a:r>
            <a:r>
              <a:rPr lang="ja-JP" altLang="en-US" sz="2400" dirty="0"/>
              <a:t>こと</a:t>
            </a: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108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</a:t>
            </a:r>
            <a:br>
              <a:rPr lang="en-US" altLang="ja-JP" sz="3600" spc="-180" dirty="0"/>
            </a:br>
            <a:r>
              <a:rPr lang="ja-JP" altLang="en-US" sz="3600" spc="-180" dirty="0"/>
              <a:t>　　　　としての組織デザイン</a:t>
            </a:r>
            <a:r>
              <a:rPr lang="en-US" altLang="ja-JP" sz="36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事前の調整手段ーー</a:t>
            </a:r>
            <a:r>
              <a:rPr lang="ja-JP" altLang="en-US" sz="2800" dirty="0">
                <a:solidFill>
                  <a:srgbClr val="0000FF"/>
                </a:solidFill>
              </a:rPr>
              <a:t>標準化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dirty="0"/>
              <a:t>事前に行われる</a:t>
            </a:r>
            <a:r>
              <a:rPr lang="ja-JP" altLang="en-US" sz="2400" dirty="0">
                <a:solidFill>
                  <a:srgbClr val="0000FF"/>
                </a:solidFill>
              </a:rPr>
              <a:t>工夫の総称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dirty="0"/>
              <a:t>統合が達成されるように処理</a:t>
            </a:r>
            <a:r>
              <a:rPr lang="ja-JP" altLang="en-US" sz="2400" dirty="0">
                <a:solidFill>
                  <a:srgbClr val="0000FF"/>
                </a:solidFill>
              </a:rPr>
              <a:t>プロセスを標準化</a:t>
            </a:r>
            <a:r>
              <a:rPr lang="ja-JP" altLang="en-US" sz="2400" dirty="0"/>
              <a:t>し、</a:t>
            </a:r>
            <a:br>
              <a:rPr lang="en-US" altLang="ja-JP" sz="2400" dirty="0"/>
            </a:br>
            <a:r>
              <a:rPr lang="ja-JP" altLang="en-US" sz="2400" dirty="0"/>
              <a:t>それを</a:t>
            </a:r>
            <a:r>
              <a:rPr lang="ja-JP" altLang="en-US" sz="2400" dirty="0">
                <a:solidFill>
                  <a:srgbClr val="0000FF"/>
                </a:solidFill>
              </a:rPr>
              <a:t>マニュアルに体系化</a:t>
            </a:r>
            <a:r>
              <a:rPr lang="ja-JP" altLang="en-US" sz="2400" dirty="0"/>
              <a:t>しておく</a:t>
            </a:r>
            <a:endParaRPr lang="en-US" altLang="ja-JP" sz="2400" dirty="0"/>
          </a:p>
          <a:p>
            <a:pPr lvl="1">
              <a:spcBef>
                <a:spcPts val="800"/>
              </a:spcBef>
            </a:pPr>
            <a:r>
              <a:rPr lang="ja-JP" altLang="en-US" sz="2400" dirty="0"/>
              <a:t>事前に詳細な作業手順を</a:t>
            </a:r>
            <a:r>
              <a:rPr lang="ja-JP" altLang="en-US" sz="2400" dirty="0">
                <a:solidFill>
                  <a:srgbClr val="0000FF"/>
                </a:solidFill>
              </a:rPr>
              <a:t>規定できない</a:t>
            </a:r>
            <a:r>
              <a:rPr lang="ja-JP" altLang="en-US" sz="2400" dirty="0"/>
              <a:t>とき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000" dirty="0"/>
              <a:t>各人の</a:t>
            </a:r>
            <a:r>
              <a:rPr lang="ja-JP" altLang="en-US" sz="2000" dirty="0">
                <a:solidFill>
                  <a:srgbClr val="0000FF"/>
                </a:solidFill>
              </a:rPr>
              <a:t>目標到達地点</a:t>
            </a:r>
            <a:r>
              <a:rPr lang="ja-JP" altLang="en-US" sz="2000" dirty="0"/>
              <a:t>のみ決めて組織目標を</a:t>
            </a:r>
            <a:r>
              <a:rPr lang="ja-JP" altLang="en-US" sz="2000" dirty="0">
                <a:solidFill>
                  <a:srgbClr val="0000FF"/>
                </a:solidFill>
              </a:rPr>
              <a:t>分割して規定</a:t>
            </a:r>
            <a:r>
              <a:rPr lang="ja-JP" altLang="en-US" sz="2000" dirty="0"/>
              <a:t>する</a:t>
            </a:r>
            <a:endParaRPr lang="en-US" altLang="ja-JP" sz="2000" dirty="0"/>
          </a:p>
          <a:p>
            <a:pPr lvl="1">
              <a:spcBef>
                <a:spcPts val="800"/>
              </a:spcBef>
            </a:pPr>
            <a:r>
              <a:rPr lang="ja-JP" altLang="en-US" sz="2400" dirty="0"/>
              <a:t>環境の</a:t>
            </a:r>
            <a:r>
              <a:rPr lang="ja-JP" altLang="en-US" sz="2400" dirty="0">
                <a:solidFill>
                  <a:srgbClr val="0000FF"/>
                </a:solidFill>
              </a:rPr>
              <a:t>不確実性が高い</a:t>
            </a:r>
            <a:r>
              <a:rPr lang="ja-JP" altLang="en-US" sz="2400" dirty="0"/>
              <a:t>場合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プロフェッショナル</a:t>
            </a:r>
            <a:r>
              <a:rPr lang="ja-JP" altLang="en-US" sz="2000" dirty="0"/>
              <a:t>に仕事を任せる</a:t>
            </a:r>
            <a:endParaRPr lang="en-US" altLang="ja-JP" sz="2000" dirty="0"/>
          </a:p>
          <a:p>
            <a:pPr lvl="2">
              <a:spcBef>
                <a:spcPts val="8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従業員を教育</a:t>
            </a:r>
            <a:r>
              <a:rPr lang="ja-JP" altLang="en-US" sz="2000" dirty="0"/>
              <a:t>する</a:t>
            </a:r>
            <a:endParaRPr lang="en-US" altLang="ja-JP" sz="2000" dirty="0"/>
          </a:p>
          <a:p>
            <a:pPr lvl="2">
              <a:spcBef>
                <a:spcPts val="800"/>
              </a:spcBef>
            </a:pPr>
            <a:r>
              <a:rPr lang="ja-JP" altLang="en-US" sz="2000" dirty="0"/>
              <a:t>多様な工夫を</a:t>
            </a:r>
            <a:r>
              <a:rPr lang="ja-JP" altLang="en-US" sz="2000" dirty="0">
                <a:solidFill>
                  <a:srgbClr val="0000FF"/>
                </a:solidFill>
              </a:rPr>
              <a:t>ポートフォリオ</a:t>
            </a:r>
            <a:r>
              <a:rPr lang="ja-JP" altLang="en-US" sz="2000" dirty="0"/>
              <a:t>で考え、設計する</a:t>
            </a: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3930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</a:t>
            </a:r>
            <a:br>
              <a:rPr lang="en-US" altLang="ja-JP" sz="3600" spc="-180" dirty="0"/>
            </a:br>
            <a:r>
              <a:rPr lang="ja-JP" altLang="en-US" sz="3600" spc="-180" dirty="0"/>
              <a:t>　　　　としての組織デザイン</a:t>
            </a:r>
            <a:r>
              <a:rPr lang="en-US" altLang="ja-JP" sz="36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事後的な調整手段－</a:t>
            </a:r>
            <a:r>
              <a:rPr lang="ja-JP" altLang="en-US" sz="2800" dirty="0">
                <a:solidFill>
                  <a:srgbClr val="0000FF"/>
                </a:solidFill>
              </a:rPr>
              <a:t>ヒエラルキーと水平関係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事前準備のみに</a:t>
            </a:r>
            <a:r>
              <a:rPr lang="ja-JP" altLang="en-US" sz="2400" dirty="0">
                <a:solidFill>
                  <a:srgbClr val="0000FF"/>
                </a:solidFill>
              </a:rPr>
              <a:t>頼りすぎない</a:t>
            </a:r>
            <a:r>
              <a:rPr lang="ja-JP" altLang="en-US" sz="2400" dirty="0"/>
              <a:t>こと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標準化で解決出来ない</a:t>
            </a:r>
            <a:r>
              <a:rPr lang="ja-JP" altLang="en-US" sz="2400" dirty="0">
                <a:solidFill>
                  <a:srgbClr val="0000FF"/>
                </a:solidFill>
              </a:rPr>
              <a:t>例外事項</a:t>
            </a:r>
            <a:r>
              <a:rPr lang="ja-JP" altLang="en-US" sz="2400" dirty="0"/>
              <a:t>に対応するのが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ヒエラルキーの形成</a:t>
            </a:r>
            <a:r>
              <a:rPr lang="ja-JP" altLang="en-US" sz="2400" dirty="0"/>
              <a:t>による解決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ヒエラルキーの</a:t>
            </a:r>
            <a:r>
              <a:rPr lang="ja-JP" altLang="en-US" sz="2400" dirty="0">
                <a:solidFill>
                  <a:srgbClr val="0000FF"/>
                </a:solidFill>
              </a:rPr>
              <a:t>例外処理能力</a:t>
            </a:r>
            <a:r>
              <a:rPr lang="ja-JP" altLang="en-US" sz="2400" dirty="0"/>
              <a:t>を高める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ヒエラルキーの修正で</a:t>
            </a:r>
            <a:r>
              <a:rPr lang="ja-JP" altLang="en-US" sz="2400" dirty="0">
                <a:solidFill>
                  <a:srgbClr val="0000FF"/>
                </a:solidFill>
              </a:rPr>
              <a:t>処理できない</a:t>
            </a:r>
            <a:r>
              <a:rPr lang="ja-JP" altLang="en-US" sz="2400" dirty="0"/>
              <a:t>場合 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多様な水平関係</a:t>
            </a:r>
            <a:r>
              <a:rPr lang="ja-JP" altLang="en-US" sz="2000" dirty="0"/>
              <a:t>の構築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担当者同士の</a:t>
            </a:r>
            <a:r>
              <a:rPr lang="ja-JP" altLang="en-US" sz="2000" dirty="0">
                <a:solidFill>
                  <a:srgbClr val="0000FF"/>
                </a:solidFill>
              </a:rPr>
              <a:t>都度話し合い</a:t>
            </a:r>
            <a:r>
              <a:rPr lang="ja-JP" altLang="en-US" sz="2000" dirty="0"/>
              <a:t>による</a:t>
            </a:r>
            <a:r>
              <a:rPr lang="ja-JP" altLang="en-US" sz="2000" dirty="0">
                <a:solidFill>
                  <a:srgbClr val="0000FF"/>
                </a:solidFill>
              </a:rPr>
              <a:t>直接折衝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例外が増える</a:t>
            </a:r>
            <a:r>
              <a:rPr lang="ja-JP" altLang="en-US" sz="2000" dirty="0"/>
              <a:t>のに対処 </a:t>
            </a:r>
            <a:r>
              <a:rPr lang="ja-JP" altLang="en-US" sz="2000" dirty="0">
                <a:solidFill>
                  <a:srgbClr val="0000FF"/>
                </a:solidFill>
              </a:rPr>
              <a:t>⇒ 連絡会・研究会</a:t>
            </a:r>
            <a:r>
              <a:rPr lang="ja-JP" altLang="en-US" sz="2000" dirty="0"/>
              <a:t>の運営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</a:rPr>
              <a:t>プロダクト</a:t>
            </a:r>
            <a:r>
              <a:rPr lang="ja-JP" altLang="en-US" sz="2000" dirty="0">
                <a:solidFill>
                  <a:srgbClr val="0000FF"/>
                </a:solidFill>
              </a:rPr>
              <a:t>・マネジャー</a:t>
            </a:r>
            <a:r>
              <a:rPr lang="ja-JP" altLang="en-US" sz="2000" dirty="0"/>
              <a:t>、機能</a:t>
            </a:r>
            <a:r>
              <a:rPr lang="ja-JP" altLang="en-US" sz="2000" dirty="0">
                <a:solidFill>
                  <a:srgbClr val="0000FF"/>
                </a:solidFill>
              </a:rPr>
              <a:t>コーディネータ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マトリクス的</a:t>
            </a:r>
            <a:r>
              <a:rPr lang="ja-JP" altLang="en-US" sz="2000" dirty="0"/>
              <a:t>な組織運営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10" name="矢印: 右 9">
            <a:hlinkClick r:id="rId2" action="ppaction://hlinksldjump"/>
            <a:extLst>
              <a:ext uri="{FF2B5EF4-FFF2-40B4-BE49-F238E27FC236}">
                <a16:creationId xmlns:a16="http://schemas.microsoft.com/office/drawing/2014/main" id="{976FAEFA-2BE1-4E4A-B6FF-7E9B3A28D741}"/>
              </a:ext>
            </a:extLst>
          </p:cNvPr>
          <p:cNvSpPr/>
          <p:nvPr/>
        </p:nvSpPr>
        <p:spPr>
          <a:xfrm>
            <a:off x="6982705" y="3933056"/>
            <a:ext cx="288032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</a:t>
            </a:r>
            <a:br>
              <a:rPr lang="en-US" altLang="ja-JP" sz="3600" spc="-180" dirty="0"/>
            </a:br>
            <a:r>
              <a:rPr lang="ja-JP" altLang="en-US" sz="3600" spc="-180" dirty="0"/>
              <a:t>　　　　としての組織デザイン</a:t>
            </a:r>
            <a:r>
              <a:rPr lang="en-US" altLang="ja-JP" sz="3600" dirty="0"/>
              <a:t>-4</a:t>
            </a: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EF42483-1E5D-4784-8790-0EC34419B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6F2E5A3-CB8C-4508-BDC2-2287F950AF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1628800"/>
            <a:ext cx="7715250" cy="4714875"/>
          </a:xfrm>
          <a:prstGeom prst="rect">
            <a:avLst/>
          </a:prstGeom>
        </p:spPr>
      </p:pic>
      <p:sp>
        <p:nvSpPr>
          <p:cNvPr id="12" name="矢印: 右 11">
            <a:hlinkClick r:id="rId3" action="ppaction://hlinksldjump"/>
            <a:extLst>
              <a:ext uri="{FF2B5EF4-FFF2-40B4-BE49-F238E27FC236}">
                <a16:creationId xmlns:a16="http://schemas.microsoft.com/office/drawing/2014/main" id="{F26E0516-5029-4F7F-A2F2-F252C5C4170B}"/>
              </a:ext>
            </a:extLst>
          </p:cNvPr>
          <p:cNvSpPr/>
          <p:nvPr/>
        </p:nvSpPr>
        <p:spPr>
          <a:xfrm>
            <a:off x="8163866" y="5877272"/>
            <a:ext cx="288032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81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3600" dirty="0"/>
              <a:t>１ </a:t>
            </a:r>
            <a:r>
              <a:rPr lang="ja-JP" altLang="en-US" sz="3600" spc="-180" dirty="0"/>
              <a:t>調整手段のポートフォリオ</a:t>
            </a:r>
            <a:br>
              <a:rPr lang="en-US" altLang="ja-JP" sz="3600" spc="-180" dirty="0"/>
            </a:br>
            <a:r>
              <a:rPr lang="ja-JP" altLang="en-US" sz="3600" spc="-180" dirty="0"/>
              <a:t>　　　　としての組織デザイン</a:t>
            </a:r>
            <a:r>
              <a:rPr lang="en-US" altLang="ja-JP" sz="36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(3) </a:t>
            </a:r>
            <a:r>
              <a:rPr lang="ja-JP" altLang="en-US" sz="2800" dirty="0"/>
              <a:t>その他の工夫－</a:t>
            </a:r>
            <a:r>
              <a:rPr lang="ja-JP" altLang="en-US" sz="2800" dirty="0">
                <a:solidFill>
                  <a:srgbClr val="0000FF"/>
                </a:solidFill>
              </a:rPr>
              <a:t>環境マネジメント</a:t>
            </a:r>
            <a:r>
              <a:rPr lang="ja-JP" altLang="en-US" sz="2800" dirty="0"/>
              <a:t>と</a:t>
            </a:r>
            <a:r>
              <a:rPr lang="ja-JP" altLang="en-US" sz="2800" dirty="0">
                <a:solidFill>
                  <a:srgbClr val="0000FF"/>
                </a:solidFill>
              </a:rPr>
              <a:t>スラック資源</a:t>
            </a:r>
            <a:endParaRPr lang="en-US" altLang="ja-JP" sz="28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環境マネジメント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環境の</a:t>
            </a:r>
            <a:r>
              <a:rPr lang="ja-JP" altLang="en-US" sz="2000" dirty="0">
                <a:solidFill>
                  <a:srgbClr val="0000FF"/>
                </a:solidFill>
              </a:rPr>
              <a:t>選択</a:t>
            </a:r>
            <a:r>
              <a:rPr lang="ja-JP" altLang="en-US" sz="2000" dirty="0"/>
              <a:t>と環境への積極的な</a:t>
            </a:r>
            <a:r>
              <a:rPr lang="ja-JP" altLang="en-US" sz="2000" dirty="0">
                <a:solidFill>
                  <a:srgbClr val="0000FF"/>
                </a:solidFill>
              </a:rPr>
              <a:t>働きかけ</a:t>
            </a:r>
            <a:r>
              <a:rPr lang="ja-JP" altLang="en-US" sz="2000" dirty="0"/>
              <a:t>を管理すること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組織デザイン</a:t>
            </a:r>
            <a:r>
              <a:rPr lang="ja-JP" altLang="en-US" sz="2000" dirty="0"/>
              <a:t>は</a:t>
            </a:r>
            <a:r>
              <a:rPr lang="ja-JP" altLang="en-US" sz="2000" dirty="0">
                <a:solidFill>
                  <a:srgbClr val="0000FF"/>
                </a:solidFill>
              </a:rPr>
              <a:t>人材の育成</a:t>
            </a:r>
            <a:r>
              <a:rPr lang="ja-JP" altLang="en-US" sz="2000" dirty="0"/>
              <a:t>・</a:t>
            </a:r>
            <a:r>
              <a:rPr lang="ja-JP" altLang="en-US" sz="2000" dirty="0">
                <a:solidFill>
                  <a:srgbClr val="0000FF"/>
                </a:solidFill>
              </a:rPr>
              <a:t>蓄積の変化</a:t>
            </a:r>
            <a:r>
              <a:rPr lang="ja-JP" altLang="en-US" sz="2000" dirty="0"/>
              <a:t>を見ながら</a:t>
            </a:r>
            <a:r>
              <a:rPr lang="ja-JP" altLang="en-US" sz="2000" dirty="0">
                <a:solidFill>
                  <a:srgbClr val="0000FF"/>
                </a:solidFill>
              </a:rPr>
              <a:t>簡素化</a:t>
            </a:r>
            <a:r>
              <a:rPr lang="ja-JP" altLang="en-US" sz="2000" dirty="0"/>
              <a:t>する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経営者</a:t>
            </a:r>
            <a:r>
              <a:rPr lang="ja-JP" altLang="en-US" sz="2000" dirty="0"/>
              <a:t>は</a:t>
            </a:r>
            <a:r>
              <a:rPr lang="ja-JP" altLang="en-US" sz="2000" dirty="0">
                <a:solidFill>
                  <a:srgbClr val="0000FF"/>
                </a:solidFill>
              </a:rPr>
              <a:t>戦略</a:t>
            </a:r>
            <a:r>
              <a:rPr lang="ja-JP" altLang="en-US" sz="2000" dirty="0"/>
              <a:t>と</a:t>
            </a:r>
            <a:r>
              <a:rPr lang="ja-JP" altLang="en-US" sz="2000" dirty="0">
                <a:solidFill>
                  <a:srgbClr val="0000FF"/>
                </a:solidFill>
              </a:rPr>
              <a:t>組織</a:t>
            </a:r>
            <a:r>
              <a:rPr lang="ja-JP" altLang="en-US" sz="2000" dirty="0"/>
              <a:t>と</a:t>
            </a:r>
            <a:r>
              <a:rPr lang="ja-JP" altLang="en-US" sz="2000" dirty="0">
                <a:solidFill>
                  <a:srgbClr val="0000FF"/>
                </a:solidFill>
              </a:rPr>
              <a:t>人材</a:t>
            </a:r>
            <a:r>
              <a:rPr lang="ja-JP" altLang="en-US" sz="2000" dirty="0"/>
              <a:t>をうまく</a:t>
            </a:r>
            <a:r>
              <a:rPr lang="ja-JP" altLang="en-US" sz="2000" dirty="0">
                <a:solidFill>
                  <a:srgbClr val="0000FF"/>
                </a:solidFill>
              </a:rPr>
              <a:t>組み合わせて</a:t>
            </a:r>
            <a:r>
              <a:rPr lang="ja-JP" altLang="en-US" sz="2000" dirty="0"/>
              <a:t>問題を解決する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/>
              <a:t>どのような</a:t>
            </a:r>
            <a:r>
              <a:rPr lang="ja-JP" altLang="en-US" sz="2000" dirty="0">
                <a:solidFill>
                  <a:srgbClr val="0000FF"/>
                </a:solidFill>
              </a:rPr>
              <a:t>専門領域</a:t>
            </a:r>
            <a:r>
              <a:rPr lang="ja-JP" altLang="en-US" sz="2000" dirty="0"/>
              <a:t>も処理できる</a:t>
            </a:r>
            <a:r>
              <a:rPr lang="ja-JP" altLang="en-US" sz="2000" dirty="0">
                <a:solidFill>
                  <a:srgbClr val="0000FF"/>
                </a:solidFill>
              </a:rPr>
              <a:t>問題に限り</a:t>
            </a:r>
            <a:r>
              <a:rPr lang="ja-JP" altLang="en-US" sz="2000" dirty="0"/>
              <a:t>がある</a:t>
            </a:r>
            <a:endParaRPr lang="en-US" altLang="ja-JP" sz="2000" dirty="0"/>
          </a:p>
          <a:p>
            <a:pPr>
              <a:spcBef>
                <a:spcPts val="600"/>
              </a:spcBef>
            </a:pPr>
            <a:r>
              <a:rPr lang="en-US" altLang="ja-JP" sz="2800" dirty="0"/>
              <a:t>(4) </a:t>
            </a:r>
            <a:r>
              <a:rPr lang="ja-JP" altLang="en-US" sz="2800" dirty="0"/>
              <a:t>「</a:t>
            </a:r>
            <a:r>
              <a:rPr lang="ja-JP" altLang="en-US" sz="2800" dirty="0">
                <a:solidFill>
                  <a:srgbClr val="0000FF"/>
                </a:solidFill>
              </a:rPr>
              <a:t>最新の組織デザイン</a:t>
            </a:r>
            <a:r>
              <a:rPr lang="ja-JP" altLang="en-US" sz="2800" dirty="0"/>
              <a:t>」という幻想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組織デザインの変革</a:t>
            </a:r>
            <a:r>
              <a:rPr lang="ja-JP" altLang="en-US" sz="2400" dirty="0"/>
              <a:t>であらゆる問題が解決という</a:t>
            </a:r>
            <a:r>
              <a:rPr lang="ja-JP" altLang="en-US" sz="2400" dirty="0">
                <a:solidFill>
                  <a:srgbClr val="0000FF"/>
                </a:solidFill>
              </a:rPr>
              <a:t>幻想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組織デザイン</a:t>
            </a:r>
            <a:r>
              <a:rPr lang="ja-JP" altLang="en-US" sz="2000" dirty="0"/>
              <a:t>に対する</a:t>
            </a:r>
            <a:r>
              <a:rPr lang="ja-JP" altLang="en-US" sz="2000" dirty="0">
                <a:solidFill>
                  <a:srgbClr val="0000FF"/>
                </a:solidFill>
              </a:rPr>
              <a:t>過剰な期待</a:t>
            </a:r>
            <a:r>
              <a:rPr lang="ja-JP" altLang="en-US" sz="2000" dirty="0"/>
              <a:t>を抱かない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権限委譲</a:t>
            </a:r>
            <a:r>
              <a:rPr lang="ja-JP" altLang="en-US" sz="2000" dirty="0"/>
              <a:t>や</a:t>
            </a:r>
            <a:r>
              <a:rPr lang="ja-JP" altLang="en-US" sz="2000" dirty="0">
                <a:solidFill>
                  <a:srgbClr val="0000FF"/>
                </a:solidFill>
              </a:rPr>
              <a:t>決断力</a:t>
            </a:r>
            <a:r>
              <a:rPr lang="ja-JP" altLang="en-US" sz="2000" dirty="0"/>
              <a:t>ある経営管理者の育成</a:t>
            </a:r>
            <a:endParaRPr lang="en-US" altLang="ja-JP" sz="20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7878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3600" dirty="0"/>
              <a:t>2</a:t>
            </a:r>
            <a:r>
              <a:rPr lang="ja-JP" altLang="en-US" sz="3600" dirty="0"/>
              <a:t> 残されたデザイン問題</a:t>
            </a:r>
            <a:br>
              <a:rPr lang="en-US" altLang="ja-JP" sz="3600" dirty="0"/>
            </a:br>
            <a:r>
              <a:rPr lang="ja-JP" altLang="en-US" sz="3600" dirty="0"/>
              <a:t>　　　－－若干の補正要因</a:t>
            </a:r>
            <a:r>
              <a:rPr lang="en-US" altLang="ja-JP" sz="36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ja-JP" altLang="en-US" sz="2800" dirty="0"/>
              <a:t>組織デザインの影響</a:t>
            </a:r>
            <a:endParaRPr lang="en-US" altLang="ja-JP" sz="28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仕事の効率だけでなく</a:t>
            </a:r>
            <a:r>
              <a:rPr lang="ja-JP" altLang="en-US" sz="2400" dirty="0">
                <a:solidFill>
                  <a:srgbClr val="0000FF"/>
                </a:solidFill>
              </a:rPr>
              <a:t>人材育成</a:t>
            </a:r>
            <a:r>
              <a:rPr lang="ja-JP" altLang="en-US" sz="2400" dirty="0"/>
              <a:t>に大きな</a:t>
            </a:r>
            <a:r>
              <a:rPr lang="ja-JP" altLang="en-US" sz="2400" dirty="0">
                <a:solidFill>
                  <a:srgbClr val="0000FF"/>
                </a:solidFill>
              </a:rPr>
              <a:t>影響</a:t>
            </a:r>
            <a:r>
              <a:rPr lang="ja-JP" altLang="en-US" sz="2400" dirty="0"/>
              <a:t>を及ぼす</a:t>
            </a:r>
            <a:endParaRPr lang="en-US" altLang="ja-JP" sz="2400" dirty="0"/>
          </a:p>
          <a:p>
            <a:pPr>
              <a:spcBef>
                <a:spcPts val="12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人材育成への配慮</a:t>
            </a:r>
            <a:endParaRPr lang="en-US" altLang="ja-JP" sz="28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日常的な仕事環境が</a:t>
            </a:r>
            <a:r>
              <a:rPr lang="ja-JP" altLang="en-US" sz="2400" dirty="0">
                <a:solidFill>
                  <a:srgbClr val="0000FF"/>
                </a:solidFill>
              </a:rPr>
              <a:t>長期的な人材育成</a:t>
            </a:r>
            <a:r>
              <a:rPr lang="ja-JP" altLang="en-US" sz="2400" dirty="0"/>
              <a:t>に与える影響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「</a:t>
            </a:r>
            <a:r>
              <a:rPr lang="ja-JP" altLang="en-US" sz="2400" dirty="0">
                <a:solidFill>
                  <a:srgbClr val="0000FF"/>
                </a:solidFill>
              </a:rPr>
              <a:t>考える余地</a:t>
            </a:r>
            <a:r>
              <a:rPr lang="ja-JP" altLang="en-US" sz="2400" dirty="0"/>
              <a:t>」を与える</a:t>
            </a:r>
            <a:r>
              <a:rPr lang="ja-JP" altLang="en-US" sz="2400" dirty="0">
                <a:solidFill>
                  <a:srgbClr val="0000FF"/>
                </a:solidFill>
              </a:rPr>
              <a:t>現場</a:t>
            </a:r>
            <a:r>
              <a:rPr lang="ja-JP" altLang="en-US" sz="2400" dirty="0"/>
              <a:t>を作る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小さな事業部</a:t>
            </a:r>
            <a:r>
              <a:rPr lang="ja-JP" altLang="en-US" sz="2400" dirty="0"/>
              <a:t>を形成することで</a:t>
            </a:r>
            <a:r>
              <a:rPr lang="ja-JP" altLang="en-US" sz="2400" dirty="0">
                <a:solidFill>
                  <a:srgbClr val="0000FF"/>
                </a:solidFill>
              </a:rPr>
              <a:t>人材育成</a:t>
            </a:r>
            <a:r>
              <a:rPr lang="ja-JP" altLang="en-US" sz="2400" dirty="0"/>
              <a:t>を考える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効率的な組織デザイン</a:t>
            </a:r>
            <a:r>
              <a:rPr lang="ja-JP" altLang="en-US" sz="2400" dirty="0"/>
              <a:t>を突き詰めた上で</a:t>
            </a:r>
            <a:r>
              <a:rPr lang="ja-JP" altLang="en-US" sz="2400" dirty="0">
                <a:solidFill>
                  <a:srgbClr val="0000FF"/>
                </a:solidFill>
              </a:rPr>
              <a:t>人材育成</a:t>
            </a:r>
            <a:r>
              <a:rPr lang="ja-JP" altLang="en-US" sz="2400" dirty="0"/>
              <a:t>に配慮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人材育成に配慮して</a:t>
            </a:r>
            <a:r>
              <a:rPr lang="ja-JP" altLang="en-US" sz="2400" dirty="0">
                <a:solidFill>
                  <a:srgbClr val="0000FF"/>
                </a:solidFill>
              </a:rPr>
              <a:t>デザインの補正</a:t>
            </a:r>
            <a:r>
              <a:rPr lang="ja-JP" altLang="en-US" sz="2400" dirty="0"/>
              <a:t>を行う</a:t>
            </a:r>
            <a:endParaRPr lang="en-US" altLang="ja-JP" sz="2400" dirty="0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89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3600" dirty="0"/>
              <a:t>2</a:t>
            </a:r>
            <a:r>
              <a:rPr lang="ja-JP" altLang="en-US" sz="3600" dirty="0"/>
              <a:t> 残されたデザイン問題</a:t>
            </a:r>
            <a:br>
              <a:rPr lang="en-US" altLang="ja-JP" sz="3600" dirty="0"/>
            </a:br>
            <a:r>
              <a:rPr lang="ja-JP" altLang="en-US" sz="3600" dirty="0"/>
              <a:t>　　　－－若干の補正要因</a:t>
            </a:r>
            <a:r>
              <a:rPr lang="en-US" altLang="ja-JP" sz="36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(2) </a:t>
            </a:r>
            <a:r>
              <a:rPr lang="ja-JP" altLang="en-US" sz="2800" dirty="0">
                <a:solidFill>
                  <a:srgbClr val="0000FF"/>
                </a:solidFill>
              </a:rPr>
              <a:t>戦略形成</a:t>
            </a:r>
            <a:r>
              <a:rPr lang="ja-JP" altLang="en-US" sz="2800" dirty="0"/>
              <a:t>への配慮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現場から</a:t>
            </a:r>
            <a:r>
              <a:rPr lang="ja-JP" altLang="en-US" sz="2400" dirty="0">
                <a:solidFill>
                  <a:srgbClr val="0000FF"/>
                </a:solidFill>
              </a:rPr>
              <a:t>市場競争</a:t>
            </a:r>
            <a:r>
              <a:rPr lang="ja-JP" altLang="en-US" sz="2400" dirty="0"/>
              <a:t>や</a:t>
            </a:r>
            <a:r>
              <a:rPr lang="ja-JP" altLang="en-US" sz="2400" dirty="0">
                <a:solidFill>
                  <a:srgbClr val="0000FF"/>
                </a:solidFill>
              </a:rPr>
              <a:t>顧客変化</a:t>
            </a:r>
            <a:r>
              <a:rPr lang="ja-JP" altLang="en-US" sz="2400" dirty="0"/>
              <a:t>・</a:t>
            </a:r>
            <a:r>
              <a:rPr lang="ja-JP" altLang="en-US" sz="2400" dirty="0">
                <a:solidFill>
                  <a:srgbClr val="0000FF"/>
                </a:solidFill>
              </a:rPr>
              <a:t>技術変化</a:t>
            </a:r>
            <a:r>
              <a:rPr lang="ja-JP" altLang="en-US" sz="2400" dirty="0"/>
              <a:t>を基礎として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中期戦略</a:t>
            </a:r>
            <a:r>
              <a:rPr lang="ja-JP" altLang="en-US" sz="2400" dirty="0"/>
              <a:t>が創発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日本企業は</a:t>
            </a:r>
            <a:r>
              <a:rPr lang="ja-JP" altLang="en-US" sz="2400" dirty="0">
                <a:solidFill>
                  <a:srgbClr val="0000FF"/>
                </a:solidFill>
              </a:rPr>
              <a:t>コア人材</a:t>
            </a:r>
            <a:r>
              <a:rPr lang="ja-JP" altLang="en-US" sz="2400" dirty="0"/>
              <a:t>の</a:t>
            </a:r>
            <a:r>
              <a:rPr lang="ja-JP" altLang="en-US" sz="2400" dirty="0">
                <a:solidFill>
                  <a:srgbClr val="0000FF"/>
                </a:solidFill>
              </a:rPr>
              <a:t>長期雇用</a:t>
            </a:r>
            <a:r>
              <a:rPr lang="ja-JP" altLang="en-US" sz="2400" dirty="0"/>
              <a:t>と</a:t>
            </a:r>
            <a:r>
              <a:rPr lang="ja-JP" altLang="en-US" sz="2400" dirty="0">
                <a:solidFill>
                  <a:srgbClr val="0000FF"/>
                </a:solidFill>
              </a:rPr>
              <a:t>内部育成</a:t>
            </a:r>
            <a:r>
              <a:rPr lang="ja-JP" altLang="en-US" sz="2400" dirty="0"/>
              <a:t>の重視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図</a:t>
            </a:r>
            <a:r>
              <a:rPr lang="en-US" altLang="ja-JP" sz="2400" dirty="0"/>
              <a:t>7-2</a:t>
            </a:r>
            <a:r>
              <a:rPr lang="ja-JP" altLang="en-US" sz="2400" dirty="0"/>
              <a:t>上図は</a:t>
            </a:r>
            <a:r>
              <a:rPr lang="ja-JP" altLang="en-US" sz="2400" dirty="0">
                <a:solidFill>
                  <a:srgbClr val="0000FF"/>
                </a:solidFill>
              </a:rPr>
              <a:t>教科書的（米的）</a:t>
            </a:r>
            <a:br>
              <a:rPr lang="en-US" altLang="ja-JP" sz="2400" dirty="0">
                <a:solidFill>
                  <a:srgbClr val="0000FF"/>
                </a:solidFill>
              </a:rPr>
            </a:br>
            <a:r>
              <a:rPr lang="ja-JP" altLang="en-US" sz="2400" dirty="0"/>
              <a:t>⇒ 日本の</a:t>
            </a:r>
            <a:r>
              <a:rPr lang="ja-JP" altLang="en-US" sz="2400" dirty="0">
                <a:solidFill>
                  <a:srgbClr val="0000FF"/>
                </a:solidFill>
              </a:rPr>
              <a:t>コア人材</a:t>
            </a:r>
            <a:r>
              <a:rPr lang="ja-JP" altLang="en-US" sz="2400" dirty="0"/>
              <a:t>には</a:t>
            </a:r>
            <a:r>
              <a:rPr lang="ja-JP" altLang="en-US" sz="2400" dirty="0">
                <a:solidFill>
                  <a:srgbClr val="0000FF"/>
                </a:solidFill>
              </a:rPr>
              <a:t>下段</a:t>
            </a:r>
            <a:r>
              <a:rPr lang="ja-JP" altLang="en-US" sz="2400" dirty="0"/>
              <a:t>が必要</a:t>
            </a:r>
            <a:endParaRPr lang="en-US" altLang="ja-JP" sz="2400" dirty="0">
              <a:solidFill>
                <a:schemeClr val="accent2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現場で戦略を創発</a:t>
            </a:r>
            <a:r>
              <a:rPr lang="ja-JP" altLang="en-US" sz="2400" dirty="0"/>
              <a:t>する必要がある</a:t>
            </a:r>
            <a:r>
              <a:rPr lang="ja-JP" altLang="en-US" sz="2400" dirty="0">
                <a:solidFill>
                  <a:srgbClr val="0000FF"/>
                </a:solidFill>
              </a:rPr>
              <a:t>ミドル</a:t>
            </a:r>
            <a:r>
              <a:rPr lang="ja-JP" altLang="en-US" sz="2400" dirty="0"/>
              <a:t>に</a:t>
            </a:r>
            <a:r>
              <a:rPr lang="ja-JP" altLang="en-US" sz="2400" dirty="0">
                <a:solidFill>
                  <a:srgbClr val="0000FF"/>
                </a:solidFill>
              </a:rPr>
              <a:t>時間を与える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自社戦略</a:t>
            </a:r>
            <a:r>
              <a:rPr lang="ja-JP" altLang="en-US" sz="2400" dirty="0"/>
              <a:t>の問題を</a:t>
            </a:r>
            <a:r>
              <a:rPr lang="ja-JP" altLang="en-US" sz="2400" dirty="0">
                <a:solidFill>
                  <a:srgbClr val="0000FF"/>
                </a:solidFill>
              </a:rPr>
              <a:t>深く考える</a:t>
            </a:r>
            <a:r>
              <a:rPr lang="ja-JP" altLang="en-US" sz="2400" dirty="0"/>
              <a:t>機会を与える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多様な</a:t>
            </a:r>
            <a:r>
              <a:rPr lang="ja-JP" altLang="en-US" sz="2400" dirty="0">
                <a:solidFill>
                  <a:srgbClr val="0000FF"/>
                </a:solidFill>
              </a:rPr>
              <a:t>情報が過剰に集まるポスト</a:t>
            </a:r>
            <a:r>
              <a:rPr lang="ja-JP" altLang="en-US" sz="2400" dirty="0"/>
              <a:t>を意図的に設計する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企業はオペレーションの</a:t>
            </a:r>
            <a:r>
              <a:rPr lang="ja-JP" altLang="en-US" sz="2400" dirty="0">
                <a:solidFill>
                  <a:srgbClr val="0000FF"/>
                </a:solidFill>
              </a:rPr>
              <a:t>効率性</a:t>
            </a:r>
            <a:r>
              <a:rPr lang="ja-JP" altLang="en-US" sz="2400" dirty="0"/>
              <a:t>だけでなく</a:t>
            </a:r>
            <a:r>
              <a:rPr lang="ja-JP" altLang="en-US" sz="2400" dirty="0">
                <a:solidFill>
                  <a:srgbClr val="0000FF"/>
                </a:solidFill>
              </a:rPr>
              <a:t>戦略の創発</a:t>
            </a:r>
            <a:r>
              <a:rPr lang="ja-JP" altLang="en-US" sz="2400" dirty="0"/>
              <a:t>や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人材の育成</a:t>
            </a:r>
            <a:r>
              <a:rPr lang="ja-JP" altLang="en-US" sz="2400" dirty="0"/>
              <a:t>など多様である ⇒ 組織デザインの</a:t>
            </a:r>
            <a:r>
              <a:rPr lang="ja-JP" altLang="en-US" sz="2400" dirty="0">
                <a:solidFill>
                  <a:srgbClr val="0000FF"/>
                </a:solidFill>
              </a:rPr>
              <a:t>補正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156176" y="142875"/>
            <a:ext cx="2736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終章：結びに代えて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終章　結びに代えて</a:t>
            </a:r>
            <a:endParaRPr lang="en-US" altLang="ja-JP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11407C-66A5-4C32-AA55-4FA75BC4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  <a:endParaRPr lang="ja-JP" altLang="en-US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600C2E31-41DD-46E7-8F6F-92D313A8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4" name="矢印: 右 3">
            <a:hlinkClick r:id="rId2" action="ppaction://hlinksldjump"/>
            <a:extLst>
              <a:ext uri="{FF2B5EF4-FFF2-40B4-BE49-F238E27FC236}">
                <a16:creationId xmlns:a16="http://schemas.microsoft.com/office/drawing/2014/main" id="{C9B26E7B-3A37-440C-8E4D-CCF13C8D6B5F}"/>
              </a:ext>
            </a:extLst>
          </p:cNvPr>
          <p:cNvSpPr/>
          <p:nvPr/>
        </p:nvSpPr>
        <p:spPr>
          <a:xfrm>
            <a:off x="6409184" y="3855409"/>
            <a:ext cx="288032" cy="216024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8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373&quot;&gt;&lt;/object&gt;&lt;object type=&quot;2&quot; unique_id=&quot;10374&quot;&gt;&lt;object type=&quot;3&quot; unique_id=&quot;10375&quot;&gt;&lt;property id=&quot;20148&quot; value=&quot;5&quot;/&gt;&lt;property id=&quot;20300&quot; value=&quot;スライド 1 - &amp;quot;「組織論」（説明9）&amp;#x0D;&amp;#x0A;　　　終章：結びに代えて&amp;quot;&quot;/&gt;&lt;property id=&quot;20307&quot; value=&quot;256&quot;/&gt;&lt;/object&gt;&lt;object type=&quot;3&quot; unique_id=&quot;10641&quot;&gt;&lt;property id=&quot;20148&quot; value=&quot;5&quot;/&gt;&lt;property id=&quot;20300&quot; value=&quot;スライド 2 - &amp;quot;終章の構成&amp;quot;&quot;/&gt;&lt;property id=&quot;20307&quot; value=&quot;311&quot;/&gt;&lt;/object&gt;&lt;object type=&quot;3&quot; unique_id=&quot;11432&quot;&gt;&lt;property id=&quot;20148&quot; value=&quot;5&quot;/&gt;&lt;property id=&quot;20300&quot; value=&quot;スライド 3 - &amp;quot;１ 調整手段のポートフォリオ&amp;#x0D;&amp;#x0A;　　　　としての組織デザイン-1&amp;quot;&quot;/&gt;&lt;property id=&quot;20307&quot; value=&quot;345&quot;/&gt;&lt;/object&gt;&lt;object type=&quot;3&quot; unique_id=&quot;12201&quot;&gt;&lt;property id=&quot;20148&quot; value=&quot;5&quot;/&gt;&lt;property id=&quot;20300&quot; value=&quot;スライド 4 - &amp;quot;１ 調整手段のポートフォリオ&amp;#x0D;&amp;#x0A;　　　　としての組織デザイン-2&amp;quot;&quot;/&gt;&lt;property id=&quot;20307&quot; value=&quot;347&quot;/&gt;&lt;/object&gt;&lt;object type=&quot;3&quot; unique_id=&quot;12202&quot;&gt;&lt;property id=&quot;20148&quot; value=&quot;5&quot;/&gt;&lt;property id=&quot;20300&quot; value=&quot;スライド 5 - &amp;quot;１ 調整手段のポートフォリオ&amp;#x0D;&amp;#x0A;　　　　としての組織デザイン-3&amp;quot;&quot;/&gt;&lt;property id=&quot;20307&quot; value=&quot;348&quot;/&gt;&lt;/object&gt;&lt;object type=&quot;3&quot; unique_id=&quot;12203&quot;&gt;&lt;property id=&quot;20148&quot; value=&quot;5&quot;/&gt;&lt;property id=&quot;20300&quot; value=&quot;スライド 6 - &amp;quot;１ 調整手段のポートフォリオ&amp;#x0D;&amp;#x0A;　　　　としての組織デザイン-4&amp;quot;&quot;/&gt;&lt;property id=&quot;20307&quot; value=&quot;349&quot;/&gt;&lt;/object&gt;&lt;object type=&quot;3&quot; unique_id=&quot;12204&quot;&gt;&lt;property id=&quot;20148&quot; value=&quot;5&quot;/&gt;&lt;property id=&quot;20300&quot; value=&quot;スライド 7 - &amp;quot;１ 調整手段のポートフォリオ&amp;#x0D;&amp;#x0A;　　　　としての組織デザイン-4&amp;quot;&quot;/&gt;&lt;property id=&quot;20307&quot; value=&quot;350&quot;/&gt;&lt;/object&gt;&lt;object type=&quot;3&quot; unique_id=&quot;12233&quot;&gt;&lt;property id=&quot;20148&quot; value=&quot;5&quot;/&gt;&lt;property id=&quot;20300&quot; value=&quot;スライド 8 - &amp;quot;１ 残されたデザイン問題&amp;#x0D;&amp;#x0A;　　　－－若干の補正要因-1&amp;quot;&quot;/&gt;&lt;property id=&quot;20307&quot; value=&quot;351&quot;/&gt;&lt;/object&gt;&lt;object type=&quot;3&quot; unique_id=&quot;12264&quot;&gt;&lt;property id=&quot;20148&quot; value=&quot;5&quot;/&gt;&lt;property id=&quot;20300&quot; value=&quot;スライド 9 - &amp;quot;１ 残されたデザイン問題&amp;#x0D;&amp;#x0A;　　　－－若干の補正要因-2&amp;quot;&quot;/&gt;&lt;property id=&quot;20307&quot; value=&quot;352&quot;/&gt;&lt;/object&gt;&lt;object type=&quot;3&quot; unique_id=&quot;12298&quot;&gt;&lt;property id=&quot;20148&quot; value=&quot;5&quot;/&gt;&lt;property id=&quot;20300&quot; value=&quot;スライド 10 - &amp;quot;１ 残されたデザイン問題&amp;#x0D;&amp;#x0A;　　　－－若干の補正要因-3&amp;quot;&quot;/&gt;&lt;property id=&quot;20307&quot; value=&quot;35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3706</TotalTime>
  <Words>913</Words>
  <Application>Microsoft Office PowerPoint</Application>
  <PresentationFormat>画面に合わせる 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Verdana</vt:lpstr>
      <vt:lpstr>Wingdings</vt:lpstr>
      <vt:lpstr>Profile</vt:lpstr>
      <vt:lpstr>「組織論」（説明9） 　　　終章：結びに代えて</vt:lpstr>
      <vt:lpstr>終章の構成</vt:lpstr>
      <vt:lpstr>１ 調整手段のポートフォリオ 　　　　としての組織デザイン-1</vt:lpstr>
      <vt:lpstr>１ 調整手段のポートフォリオ 　　　　としての組織デザイン-2</vt:lpstr>
      <vt:lpstr>１ 調整手段のポートフォリオ 　　　　としての組織デザイン-3</vt:lpstr>
      <vt:lpstr>１ 調整手段のポートフォリオ 　　　　としての組織デザイン-4</vt:lpstr>
      <vt:lpstr>１ 調整手段のポートフォリオ 　　　　としての組織デザイン-4</vt:lpstr>
      <vt:lpstr>2 残されたデザイン問題 　　　－－若干の補正要因-1</vt:lpstr>
      <vt:lpstr>2 残されたデザイン問題 　　　－－若干の補正要因-2</vt:lpstr>
      <vt:lpstr>2 残されたデザイン問題 　　　－－若干の補正要因-3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321</cp:revision>
  <cp:lastPrinted>2021-01-08T14:25:31Z</cp:lastPrinted>
  <dcterms:created xsi:type="dcterms:W3CDTF">2004-04-17T03:41:15Z</dcterms:created>
  <dcterms:modified xsi:type="dcterms:W3CDTF">2021-01-21T07:18:09Z</dcterms:modified>
</cp:coreProperties>
</file>