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1" r:id="rId3"/>
    <p:sldId id="345" r:id="rId4"/>
    <p:sldId id="346" r:id="rId5"/>
    <p:sldId id="347" r:id="rId6"/>
    <p:sldId id="349" r:id="rId7"/>
    <p:sldId id="350" r:id="rId8"/>
    <p:sldId id="351" r:id="rId9"/>
    <p:sldId id="348" r:id="rId10"/>
    <p:sldId id="352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</p:sldIdLst>
  <p:sldSz cx="9144000" cy="6858000" type="screen4x3"/>
  <p:notesSz cx="6861175" cy="9991725"/>
  <p:custDataLst>
    <p:tags r:id="rId28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55" autoAdjust="0"/>
    <p:restoredTop sz="94103" autoAdjust="0"/>
  </p:normalViewPr>
  <p:slideViewPr>
    <p:cSldViewPr>
      <p:cViewPr varScale="1">
        <p:scale>
          <a:sx n="91" d="100"/>
          <a:sy n="91" d="100"/>
        </p:scale>
        <p:origin x="22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2166" y="78"/>
      </p:cViewPr>
      <p:guideLst>
        <p:guide orient="horz" pos="3148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30192" y="511597"/>
            <a:ext cx="2568150" cy="3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3" tIns="45842" rIns="91683" bIns="45842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358547" y="510704"/>
            <a:ext cx="2973358" cy="36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3" tIns="45842" rIns="91683" bIns="45842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3755" y="9055260"/>
            <a:ext cx="3407040" cy="35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3" tIns="45842" rIns="91683" bIns="45842" numCol="1" anchor="b" anchorCtr="0" compatLnSpc="1">
            <a:prstTxWarp prst="textNoShape">
              <a:avLst/>
            </a:prstTxWarp>
          </a:bodyPr>
          <a:lstStyle>
            <a:lvl1pPr>
              <a:defRPr sz="1200" dirty="0" smtClean="0">
                <a:latin typeface="Arial" charset="0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7748" y="9046977"/>
            <a:ext cx="906793" cy="35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3" tIns="45842" rIns="91683" bIns="4584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B2320C6-E701-4A1E-820A-748AE9B8606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5324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73358" cy="49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3" tIns="45842" rIns="91683" bIns="4584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724" y="0"/>
            <a:ext cx="2973357" cy="49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3" tIns="45842" rIns="91683" bIns="4584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9300"/>
            <a:ext cx="4994275" cy="374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665" y="4746069"/>
            <a:ext cx="5488940" cy="44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3" tIns="45842" rIns="91683" bIns="458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89828"/>
            <a:ext cx="2973358" cy="49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3" tIns="45842" rIns="91683" bIns="4584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724" y="9489828"/>
            <a:ext cx="2973357" cy="49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3" tIns="45842" rIns="91683" bIns="4584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9B8FEE6-4F1C-4158-9503-8F2479ED6D7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0225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2A0F5-1A8A-4EE1-BA44-34E85B527C47}" type="slidenum">
              <a:rPr lang="en-US" altLang="ja-JP" smtClean="0"/>
              <a:pPr/>
              <a:t>1</a:t>
            </a:fld>
            <a:endParaRPr lang="en-US" altLang="ja-JP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89144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ja-JP" altLang="ja-JP" dirty="0">
              <a:latin typeface="Times New Roman" pitchFamily="18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5175"/>
            <a:ext cx="7772400" cy="1371600"/>
          </a:xfrm>
        </p:spPr>
        <p:txBody>
          <a:bodyPr/>
          <a:lstStyle>
            <a:lvl1pPr>
              <a:defRPr sz="45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84168"/>
            <a:ext cx="1905000" cy="45720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ja-JP" altLang="en-US" dirty="0"/>
              <a:t>「組織論」</a:t>
            </a: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808" y="6284168"/>
            <a:ext cx="4104456" cy="45720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43464" y="628416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EF795-9F03-4C68-BBF8-C58274B2281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/>
              <a:t>「組織論」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675BE-5ED3-4696-8314-B1AA2C4A06F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3838" y="115888"/>
            <a:ext cx="2001837" cy="6192837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66738" y="115888"/>
            <a:ext cx="5854700" cy="6192837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/>
              <a:t>「組織論」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3AF7E-BF8D-48DF-ACA2-3DC7EDA850C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/>
              <a:t>「組織論」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7566C-4E79-4590-91A7-EC8251760E0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/>
              <a:t>「組織論」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9D3FA-402B-4A57-8697-F377EBFBA56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66738" y="1609725"/>
            <a:ext cx="3924300" cy="469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3438" y="1609725"/>
            <a:ext cx="3924300" cy="469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/>
              <a:t>「組織論」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4E958-E077-4131-BD16-C21022789F8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/>
              <a:t>「組織論」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EE25B-9397-47B8-B2C0-7C62F36C96C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/>
              <a:t>「組織論」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B04C8-9C2C-48C5-A441-3B51EAB4FED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/>
              <a:t>「組織論」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CC87A-1A7C-43E9-A704-C48F14FE2DC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/>
              <a:t>「組織論」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59A6E-38B8-4F1E-92A8-E577D79DB67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/>
              <a:t>「組織論」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5830E-D179-47FE-A7AE-877308DA4DE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115888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609725"/>
            <a:ext cx="80010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609600" y="1450975"/>
            <a:ext cx="7958138" cy="1095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ja-JP" altLang="ja-JP" dirty="0">
              <a:latin typeface="Times New Roman" pitchFamily="18" charset="0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609600" y="638175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2938" y="6429375"/>
            <a:ext cx="4826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800"/>
            </a:lvl1pPr>
          </a:lstStyle>
          <a:p>
            <a:pPr>
              <a:defRPr/>
            </a:pPr>
            <a:r>
              <a:rPr lang="ja-JP" altLang="en-US" dirty="0"/>
              <a:t>「組織論」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784" y="6453188"/>
            <a:ext cx="43924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800"/>
            </a:lvl1pPr>
          </a:lstStyle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19812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2200"/>
            </a:lvl1pPr>
          </a:lstStyle>
          <a:p>
            <a:pPr>
              <a:defRPr/>
            </a:pPr>
            <a:fld id="{21B9279D-81CB-4D3B-A235-D4F16B8E9711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Verdan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Verdan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Verdan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Verdan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Verdan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Verdan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Verdan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Verdana" pitchFamily="34" charset="0"/>
          <a:ea typeface="ＭＳ Ｐゴシック" pitchFamily="50" charset="-128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4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2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60648"/>
            <a:ext cx="8892481" cy="1944216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ja-JP" altLang="en-US" sz="4800" dirty="0"/>
              <a:t>「組織論」</a:t>
            </a:r>
            <a:r>
              <a:rPr lang="ja-JP" altLang="en-US" sz="4400" dirty="0"/>
              <a:t>（</a:t>
            </a:r>
            <a:r>
              <a:rPr lang="ja-JP" altLang="en-US" sz="4400" dirty="0">
                <a:solidFill>
                  <a:schemeClr val="tx1"/>
                </a:solidFill>
              </a:rPr>
              <a:t>説明</a:t>
            </a:r>
            <a:r>
              <a:rPr lang="en-US" altLang="ja-JP" sz="4400" dirty="0">
                <a:solidFill>
                  <a:schemeClr val="tx1"/>
                </a:solidFill>
              </a:rPr>
              <a:t>8</a:t>
            </a:r>
            <a:r>
              <a:rPr lang="ja-JP" altLang="en-US" sz="4400" dirty="0"/>
              <a:t>）</a:t>
            </a:r>
            <a:br>
              <a:rPr lang="en-US" altLang="ja-JP" sz="4400" dirty="0"/>
            </a:br>
            <a:r>
              <a:rPr lang="en-US" altLang="ja-JP" sz="4800" spc="-140" dirty="0"/>
              <a:t>V</a:t>
            </a:r>
            <a:r>
              <a:rPr lang="ja-JP" altLang="en-US" sz="4800" spc="-140" dirty="0"/>
              <a:t>章：ヒエラルキーのデザイン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2708920"/>
            <a:ext cx="8316416" cy="3456384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ja-JP" altLang="en-US" sz="3200" dirty="0"/>
              <a:t>城西国際大学大学院 ビジネスデザイン研究科</a:t>
            </a:r>
          </a:p>
          <a:p>
            <a:pPr eaLnBrk="1" hangingPunct="1">
              <a:spcBef>
                <a:spcPts val="1200"/>
              </a:spcBef>
            </a:pPr>
            <a:r>
              <a:rPr lang="ja-JP" altLang="en-US" sz="3200" dirty="0"/>
              <a:t>担当：経営学博士 伊東俊彦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ja-JP" sz="3200" dirty="0"/>
              <a:t>Mail</a:t>
            </a:r>
            <a:r>
              <a:rPr lang="ja-JP" altLang="en-US" sz="3200" dirty="0"/>
              <a:t>： </a:t>
            </a:r>
            <a:r>
              <a:rPr lang="en-US" altLang="ja-JP" sz="3200" dirty="0"/>
              <a:t>toko-ito-yama@k5.dion.ne.jp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623731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/>
              <a:t>8_o</a:t>
            </a:r>
            <a:r>
              <a:rPr kumimoji="1" lang="en-US" altLang="ja-JP" sz="1800" dirty="0"/>
              <a:t>rganization.pptx</a:t>
            </a:r>
            <a:endParaRPr kumimoji="1" lang="ja-JP" altLang="en-US" sz="1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09531" y="5165443"/>
            <a:ext cx="63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本レジュメは、「</a:t>
            </a:r>
            <a:r>
              <a:rPr kumimoji="1" lang="en-US" altLang="ja-JP" sz="2000" dirty="0"/>
              <a:t>『</a:t>
            </a:r>
            <a:r>
              <a:rPr kumimoji="1" lang="ja-JP" altLang="en-US" sz="2000" dirty="0"/>
              <a:t>組織デザイン</a:t>
            </a:r>
            <a:r>
              <a:rPr lang="en-US" altLang="ja-JP" sz="2000" dirty="0"/>
              <a:t>』</a:t>
            </a:r>
            <a:r>
              <a:rPr lang="ja-JP" altLang="en-US" sz="2000" dirty="0"/>
              <a:t>沼上幹</a:t>
            </a:r>
            <a:r>
              <a:rPr kumimoji="1" lang="ja-JP" altLang="en-US" sz="2000" dirty="0"/>
              <a:t>、日本経済新聞、</a:t>
            </a:r>
            <a:r>
              <a:rPr kumimoji="1" lang="en-US" altLang="ja-JP" sz="2000" dirty="0"/>
              <a:t>2004</a:t>
            </a:r>
            <a:r>
              <a:rPr kumimoji="1" lang="ja-JP" altLang="en-US" sz="2000" dirty="0"/>
              <a:t>」を参考にして作成した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29CC217-E21A-4D64-9513-B0E9281F9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094" y="4881114"/>
            <a:ext cx="1095375" cy="1409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5888"/>
            <a:ext cx="8712968" cy="1216025"/>
          </a:xfrm>
        </p:spPr>
        <p:txBody>
          <a:bodyPr/>
          <a:lstStyle/>
          <a:p>
            <a:r>
              <a:rPr lang="ja-JP" altLang="en-US" dirty="0"/>
              <a:t>３ ヒエラルキーの設計 ①</a:t>
            </a:r>
            <a:br>
              <a:rPr lang="en-US" altLang="ja-JP" dirty="0"/>
            </a:br>
            <a:r>
              <a:rPr lang="en-US" altLang="ja-JP" sz="3200" dirty="0"/>
              <a:t>    </a:t>
            </a:r>
            <a:r>
              <a:rPr lang="ja-JP" altLang="en-US" sz="3200" dirty="0"/>
              <a:t>管理の幅とフラットな組織</a:t>
            </a:r>
            <a:r>
              <a:rPr lang="en-US" altLang="ja-JP" sz="3200" dirty="0"/>
              <a:t>-2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628800"/>
            <a:ext cx="8820472" cy="4824536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ja-JP" altLang="en-US" sz="2800" dirty="0"/>
              <a:t>管理の幅が狭くなる条件</a:t>
            </a:r>
            <a:endParaRPr lang="en-US" altLang="ja-JP" sz="2800" dirty="0"/>
          </a:p>
          <a:p>
            <a:pPr lvl="1">
              <a:spcBef>
                <a:spcPts val="800"/>
              </a:spcBef>
            </a:pPr>
            <a:r>
              <a:rPr lang="en-US" altLang="ja-JP" sz="2400" dirty="0"/>
              <a:t>(1) </a:t>
            </a:r>
            <a:r>
              <a:rPr lang="ja-JP" altLang="en-US" sz="2400" dirty="0">
                <a:solidFill>
                  <a:srgbClr val="0000FF"/>
                </a:solidFill>
              </a:rPr>
              <a:t>例外の数</a:t>
            </a:r>
            <a:r>
              <a:rPr lang="ja-JP" altLang="en-US" sz="2400" dirty="0"/>
              <a:t>が多い</a:t>
            </a:r>
            <a:endParaRPr lang="en-US" altLang="ja-JP" sz="2400" dirty="0"/>
          </a:p>
          <a:p>
            <a:pPr lvl="2">
              <a:spcBef>
                <a:spcPts val="800"/>
              </a:spcBef>
            </a:pPr>
            <a:r>
              <a:rPr lang="ja-JP" altLang="en-US" sz="2000" dirty="0"/>
              <a:t>不確実性が高く</a:t>
            </a:r>
            <a:r>
              <a:rPr lang="ja-JP" altLang="en-US" sz="2000" dirty="0">
                <a:solidFill>
                  <a:srgbClr val="0000FF"/>
                </a:solidFill>
              </a:rPr>
              <a:t>標準化で対処できない</a:t>
            </a:r>
            <a:endParaRPr lang="en-US" altLang="ja-JP" sz="2000" dirty="0">
              <a:solidFill>
                <a:srgbClr val="0000FF"/>
              </a:solidFill>
            </a:endParaRPr>
          </a:p>
          <a:p>
            <a:pPr lvl="1">
              <a:spcBef>
                <a:spcPts val="800"/>
              </a:spcBef>
            </a:pPr>
            <a:r>
              <a:rPr lang="en-US" altLang="ja-JP" sz="2400" dirty="0"/>
              <a:t>(2) </a:t>
            </a:r>
            <a:r>
              <a:rPr lang="ja-JP" altLang="en-US" sz="2400" dirty="0"/>
              <a:t>例外の</a:t>
            </a:r>
            <a:r>
              <a:rPr lang="ja-JP" altLang="en-US" sz="2400" dirty="0">
                <a:solidFill>
                  <a:srgbClr val="0000FF"/>
                </a:solidFill>
              </a:rPr>
              <a:t>分析が難しい</a:t>
            </a:r>
            <a:endParaRPr lang="en-US" altLang="ja-JP" sz="2400" dirty="0">
              <a:solidFill>
                <a:srgbClr val="0000FF"/>
              </a:solidFill>
            </a:endParaRPr>
          </a:p>
          <a:p>
            <a:pPr lvl="2">
              <a:spcBef>
                <a:spcPts val="800"/>
              </a:spcBef>
            </a:pPr>
            <a:r>
              <a:rPr lang="ja-JP" altLang="en-US" sz="2000" dirty="0"/>
              <a:t>相互に複雑な関係をもつ</a:t>
            </a:r>
            <a:r>
              <a:rPr lang="ja-JP" altLang="en-US" sz="2000" dirty="0">
                <a:solidFill>
                  <a:srgbClr val="0000FF"/>
                </a:solidFill>
              </a:rPr>
              <a:t>機能別分業</a:t>
            </a:r>
            <a:endParaRPr lang="en-US" altLang="ja-JP" sz="2000" dirty="0">
              <a:solidFill>
                <a:srgbClr val="0000FF"/>
              </a:solidFill>
            </a:endParaRPr>
          </a:p>
          <a:p>
            <a:pPr lvl="1">
              <a:spcBef>
                <a:spcPts val="800"/>
              </a:spcBef>
            </a:pPr>
            <a:r>
              <a:rPr lang="en-US" altLang="ja-JP" sz="2400" dirty="0"/>
              <a:t>(3) </a:t>
            </a:r>
            <a:r>
              <a:rPr lang="ja-JP" altLang="en-US" sz="2400" dirty="0"/>
              <a:t>例外処理にかける</a:t>
            </a:r>
            <a:r>
              <a:rPr lang="ja-JP" altLang="en-US" sz="2400" dirty="0">
                <a:solidFill>
                  <a:srgbClr val="0000FF"/>
                </a:solidFill>
              </a:rPr>
              <a:t>資源が少ない</a:t>
            </a:r>
            <a:endParaRPr lang="en-US" altLang="ja-JP" sz="2400" dirty="0">
              <a:solidFill>
                <a:srgbClr val="0000FF"/>
              </a:solidFill>
            </a:endParaRPr>
          </a:p>
          <a:p>
            <a:pPr lvl="2">
              <a:spcBef>
                <a:spcPts val="800"/>
              </a:spcBef>
            </a:pPr>
            <a:r>
              <a:rPr lang="ja-JP" altLang="en-US" sz="2000" dirty="0">
                <a:solidFill>
                  <a:srgbClr val="0000FF"/>
                </a:solidFill>
              </a:rPr>
              <a:t>タイトな同期化</a:t>
            </a:r>
            <a:r>
              <a:rPr lang="ja-JP" altLang="en-US" sz="2000" dirty="0"/>
              <a:t>、管理者の</a:t>
            </a:r>
            <a:r>
              <a:rPr lang="ja-JP" altLang="en-US" sz="2000" dirty="0">
                <a:solidFill>
                  <a:srgbClr val="0000FF"/>
                </a:solidFill>
              </a:rPr>
              <a:t>熟練不足</a:t>
            </a:r>
            <a:r>
              <a:rPr lang="ja-JP" altLang="en-US" sz="2000" dirty="0"/>
              <a:t>、サポートスタッフの</a:t>
            </a:r>
            <a:r>
              <a:rPr lang="ja-JP" altLang="en-US" sz="2000" dirty="0">
                <a:solidFill>
                  <a:srgbClr val="0000FF"/>
                </a:solidFill>
              </a:rPr>
              <a:t>利用が困難</a:t>
            </a:r>
            <a:endParaRPr lang="en-US" altLang="ja-JP" sz="2000" dirty="0">
              <a:solidFill>
                <a:srgbClr val="0000FF"/>
              </a:solidFill>
            </a:endParaRPr>
          </a:p>
          <a:p>
            <a:pPr>
              <a:spcBef>
                <a:spcPts val="800"/>
              </a:spcBef>
            </a:pPr>
            <a:r>
              <a:rPr lang="ja-JP" altLang="en-US" sz="2800" dirty="0"/>
              <a:t>フラット化</a:t>
            </a:r>
            <a:endParaRPr lang="en-US" altLang="ja-JP" sz="2800" dirty="0"/>
          </a:p>
          <a:p>
            <a:pPr lvl="1">
              <a:spcBef>
                <a:spcPts val="800"/>
              </a:spcBef>
            </a:pPr>
            <a:r>
              <a:rPr lang="ja-JP" altLang="en-US" sz="2400" dirty="0"/>
              <a:t>組織メンバーの</a:t>
            </a:r>
            <a:r>
              <a:rPr lang="ja-JP" altLang="en-US" sz="2400" dirty="0">
                <a:solidFill>
                  <a:srgbClr val="0000FF"/>
                </a:solidFill>
              </a:rPr>
              <a:t>自由度を増す</a:t>
            </a:r>
            <a:r>
              <a:rPr lang="ja-JP" altLang="en-US" sz="2400" dirty="0"/>
              <a:t>フラット化</a:t>
            </a:r>
            <a:endParaRPr lang="en-US" altLang="ja-JP" sz="2400" dirty="0"/>
          </a:p>
          <a:p>
            <a:pPr lvl="1">
              <a:spcBef>
                <a:spcPts val="800"/>
              </a:spcBef>
            </a:pPr>
            <a:r>
              <a:rPr lang="ja-JP" altLang="en-US" sz="2400" dirty="0"/>
              <a:t>組織メンバーの</a:t>
            </a:r>
            <a:r>
              <a:rPr lang="ja-JP" altLang="en-US" sz="2400" dirty="0">
                <a:solidFill>
                  <a:srgbClr val="0000FF"/>
                </a:solidFill>
              </a:rPr>
              <a:t>自由度が低下</a:t>
            </a:r>
            <a:r>
              <a:rPr lang="ja-JP" altLang="en-US" sz="2400" dirty="0"/>
              <a:t>するフラット化</a:t>
            </a:r>
            <a:endParaRPr lang="en-US" altLang="ja-JP" sz="2400" dirty="0"/>
          </a:p>
        </p:txBody>
      </p:sp>
      <p:sp>
        <p:nvSpPr>
          <p:cNvPr id="9" name="テキスト ボックス 6"/>
          <p:cNvSpPr txBox="1">
            <a:spLocks noChangeArrowheads="1"/>
          </p:cNvSpPr>
          <p:nvPr/>
        </p:nvSpPr>
        <p:spPr bwMode="auto">
          <a:xfrm>
            <a:off x="6300192" y="142875"/>
            <a:ext cx="2592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V</a:t>
            </a:r>
            <a:r>
              <a:rPr lang="ja-JP" altLang="en-US" dirty="0">
                <a:solidFill>
                  <a:srgbClr val="0000FF"/>
                </a:solidFill>
              </a:rPr>
              <a:t>章：ヒエラルキー</a:t>
            </a:r>
            <a:br>
              <a:rPr lang="en-US" altLang="ja-JP" dirty="0">
                <a:solidFill>
                  <a:srgbClr val="0000FF"/>
                </a:solidFill>
              </a:rPr>
            </a:br>
            <a:r>
              <a:rPr lang="ja-JP" altLang="en-US" dirty="0">
                <a:solidFill>
                  <a:srgbClr val="0000FF"/>
                </a:solidFill>
              </a:rPr>
              <a:t>　　　のデザイン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11407C-66A5-4C32-AA55-4FA75BC4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「組織論」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00C2E31-41DD-46E7-8F6F-92D313A8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7566C-4E79-4590-91A7-EC8251760E0A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1268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5888"/>
            <a:ext cx="8712968" cy="1216025"/>
          </a:xfrm>
        </p:spPr>
        <p:txBody>
          <a:bodyPr/>
          <a:lstStyle/>
          <a:p>
            <a:r>
              <a:rPr lang="ja-JP" altLang="en-US" dirty="0"/>
              <a:t>３ ヒエラルキーの設計 ①</a:t>
            </a:r>
            <a:br>
              <a:rPr lang="en-US" altLang="ja-JP" dirty="0"/>
            </a:br>
            <a:r>
              <a:rPr lang="en-US" altLang="ja-JP" sz="3200" dirty="0"/>
              <a:t>    </a:t>
            </a:r>
            <a:r>
              <a:rPr lang="ja-JP" altLang="en-US" sz="3200" dirty="0"/>
              <a:t>管理の幅とフラットな組織</a:t>
            </a:r>
            <a:r>
              <a:rPr lang="en-US" altLang="ja-JP" sz="3200" dirty="0"/>
              <a:t>-3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628800"/>
            <a:ext cx="8820472" cy="4824536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ja-JP" altLang="en-US" sz="2800" dirty="0"/>
              <a:t>管理の幅を</a:t>
            </a:r>
            <a:r>
              <a:rPr lang="ja-JP" altLang="en-US" sz="2800" dirty="0">
                <a:solidFill>
                  <a:srgbClr val="0000FF"/>
                </a:solidFill>
              </a:rPr>
              <a:t>左右する要因</a:t>
            </a:r>
            <a:endParaRPr lang="en-US" altLang="ja-JP" sz="2800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6"/>
          <p:cNvSpPr txBox="1">
            <a:spLocks noChangeArrowheads="1"/>
          </p:cNvSpPr>
          <p:nvPr/>
        </p:nvSpPr>
        <p:spPr bwMode="auto">
          <a:xfrm>
            <a:off x="6300192" y="142875"/>
            <a:ext cx="2592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V</a:t>
            </a:r>
            <a:r>
              <a:rPr lang="ja-JP" altLang="en-US" dirty="0">
                <a:solidFill>
                  <a:srgbClr val="0000FF"/>
                </a:solidFill>
              </a:rPr>
              <a:t>章：ヒエラルキー</a:t>
            </a:r>
            <a:br>
              <a:rPr lang="en-US" altLang="ja-JP" dirty="0">
                <a:solidFill>
                  <a:srgbClr val="0000FF"/>
                </a:solidFill>
              </a:rPr>
            </a:br>
            <a:r>
              <a:rPr lang="ja-JP" altLang="en-US" dirty="0">
                <a:solidFill>
                  <a:srgbClr val="0000FF"/>
                </a:solidFill>
              </a:rPr>
              <a:t>　　　のデザイン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11407C-66A5-4C32-AA55-4FA75BC4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「組織論」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00C2E31-41DD-46E7-8F6F-92D313A8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7566C-4E79-4590-91A7-EC8251760E0A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550184A-1BA7-4F0D-9746-04670AB2D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12" y="2132856"/>
            <a:ext cx="52101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4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5888"/>
            <a:ext cx="8712968" cy="1216025"/>
          </a:xfrm>
        </p:spPr>
        <p:txBody>
          <a:bodyPr/>
          <a:lstStyle/>
          <a:p>
            <a:r>
              <a:rPr lang="ja-JP" altLang="en-US" dirty="0"/>
              <a:t>４ ヒエラルキーの設計 ②</a:t>
            </a:r>
            <a:br>
              <a:rPr lang="en-US" altLang="ja-JP" dirty="0"/>
            </a:br>
            <a:r>
              <a:rPr lang="en-US" altLang="ja-JP" sz="3200" dirty="0"/>
              <a:t>    </a:t>
            </a:r>
            <a:r>
              <a:rPr lang="ja-JP" altLang="en-US" sz="3200" dirty="0"/>
              <a:t>例外処理機構としてのヒエラルキー</a:t>
            </a:r>
            <a:r>
              <a:rPr lang="en-US" altLang="ja-JP" sz="3200" dirty="0"/>
              <a:t>-1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628800"/>
            <a:ext cx="8820472" cy="4824536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ja-JP" altLang="en-US" sz="2800" dirty="0">
                <a:solidFill>
                  <a:srgbClr val="0000FF"/>
                </a:solidFill>
              </a:rPr>
              <a:t>例外処理</a:t>
            </a:r>
            <a:r>
              <a:rPr lang="ja-JP" altLang="en-US" sz="2800" dirty="0"/>
              <a:t>の数の増大</a:t>
            </a:r>
            <a:endParaRPr lang="en-US" altLang="ja-JP" sz="2800" dirty="0"/>
          </a:p>
          <a:p>
            <a:pPr lvl="1">
              <a:spcBef>
                <a:spcPts val="800"/>
              </a:spcBef>
            </a:pPr>
            <a:r>
              <a:rPr lang="ja-JP" altLang="en-US" sz="2400" dirty="0"/>
              <a:t>ヒエラルキーのどこかで例外処理の</a:t>
            </a:r>
            <a:r>
              <a:rPr lang="ja-JP" altLang="en-US" sz="2400" dirty="0">
                <a:solidFill>
                  <a:srgbClr val="0000FF"/>
                </a:solidFill>
              </a:rPr>
              <a:t>ボトルネック</a:t>
            </a:r>
            <a:r>
              <a:rPr lang="ja-JP" altLang="en-US" sz="2400" dirty="0"/>
              <a:t>が発生</a:t>
            </a:r>
            <a:endParaRPr lang="en-US" altLang="ja-JP" sz="2400" dirty="0"/>
          </a:p>
          <a:p>
            <a:pPr lvl="1">
              <a:spcBef>
                <a:spcPts val="800"/>
              </a:spcBef>
            </a:pPr>
            <a:r>
              <a:rPr lang="ja-JP" altLang="en-US" sz="2400" dirty="0"/>
              <a:t>優秀な管理者こそ</a:t>
            </a:r>
            <a:r>
              <a:rPr lang="ja-JP" altLang="en-US" sz="2400" dirty="0">
                <a:solidFill>
                  <a:srgbClr val="0000FF"/>
                </a:solidFill>
              </a:rPr>
              <a:t>例外処理需要</a:t>
            </a:r>
            <a:r>
              <a:rPr lang="ja-JP" altLang="en-US" sz="2400" dirty="0"/>
              <a:t>が増す⇒</a:t>
            </a:r>
            <a:r>
              <a:rPr lang="ja-JP" altLang="en-US" sz="2400" dirty="0">
                <a:solidFill>
                  <a:srgbClr val="0000FF"/>
                </a:solidFill>
              </a:rPr>
              <a:t>能力以上</a:t>
            </a:r>
            <a:r>
              <a:rPr lang="ja-JP" altLang="en-US" sz="2400" dirty="0"/>
              <a:t>になる</a:t>
            </a:r>
            <a:endParaRPr lang="en-US" altLang="ja-JP" sz="2400" dirty="0"/>
          </a:p>
          <a:p>
            <a:pPr>
              <a:spcBef>
                <a:spcPts val="800"/>
              </a:spcBef>
            </a:pPr>
            <a:r>
              <a:rPr lang="ja-JP" altLang="en-US" sz="2800" dirty="0"/>
              <a:t>ボトルネック解消の手段</a:t>
            </a:r>
            <a:r>
              <a:rPr lang="en-US" altLang="ja-JP" sz="2800" dirty="0"/>
              <a:t>-1</a:t>
            </a:r>
          </a:p>
          <a:p>
            <a:pPr lvl="1">
              <a:spcBef>
                <a:spcPts val="800"/>
              </a:spcBef>
            </a:pPr>
            <a:r>
              <a:rPr lang="en-US" altLang="ja-JP" sz="2400" dirty="0"/>
              <a:t>(1) </a:t>
            </a:r>
            <a:r>
              <a:rPr lang="ja-JP" altLang="en-US" sz="2400" dirty="0">
                <a:solidFill>
                  <a:srgbClr val="0000FF"/>
                </a:solidFill>
              </a:rPr>
              <a:t>判断能力</a:t>
            </a:r>
            <a:r>
              <a:rPr lang="ja-JP" altLang="en-US" sz="2400" dirty="0"/>
              <a:t>ある下位階層の構築</a:t>
            </a:r>
            <a:br>
              <a:rPr lang="en-US" altLang="ja-JP" sz="2400" dirty="0"/>
            </a:br>
            <a:r>
              <a:rPr lang="ja-JP" altLang="en-US" sz="2400" dirty="0"/>
              <a:t>　　　　　　　　⇒ </a:t>
            </a:r>
            <a:r>
              <a:rPr lang="ja-JP" altLang="en-US" sz="2400" dirty="0">
                <a:solidFill>
                  <a:srgbClr val="0000FF"/>
                </a:solidFill>
              </a:rPr>
              <a:t>自律的作業集団</a:t>
            </a:r>
            <a:r>
              <a:rPr lang="ja-JP" altLang="en-US" sz="2400" dirty="0"/>
              <a:t>・職場集団</a:t>
            </a:r>
            <a:endParaRPr lang="en-US" altLang="ja-JP" sz="2400" dirty="0"/>
          </a:p>
          <a:p>
            <a:pPr lvl="2">
              <a:spcBef>
                <a:spcPts val="800"/>
              </a:spcBef>
            </a:pPr>
            <a:r>
              <a:rPr lang="ja-JP" altLang="en-US" sz="2000" dirty="0"/>
              <a:t>適切な判断力を</a:t>
            </a:r>
            <a:r>
              <a:rPr lang="ja-JP" altLang="en-US" sz="2000" dirty="0">
                <a:solidFill>
                  <a:srgbClr val="0000FF"/>
                </a:solidFill>
              </a:rPr>
              <a:t>現場の集団</a:t>
            </a:r>
            <a:r>
              <a:rPr lang="ja-JP" altLang="en-US" sz="2000" dirty="0"/>
              <a:t>にもたせる</a:t>
            </a:r>
            <a:endParaRPr lang="en-US" altLang="ja-JP" sz="2000" dirty="0"/>
          </a:p>
          <a:p>
            <a:pPr lvl="2">
              <a:spcBef>
                <a:spcPts val="800"/>
              </a:spcBef>
            </a:pPr>
            <a:r>
              <a:rPr lang="ja-JP" altLang="en-US" sz="2000" dirty="0"/>
              <a:t>⇒</a:t>
            </a:r>
            <a:r>
              <a:rPr lang="en-US" altLang="ja-JP" sz="2000" dirty="0"/>
              <a:t>(a)</a:t>
            </a:r>
            <a:r>
              <a:rPr lang="ja-JP" altLang="en-US" sz="2000" dirty="0"/>
              <a:t>人材の</a:t>
            </a:r>
            <a:r>
              <a:rPr lang="ja-JP" altLang="en-US" sz="2000" dirty="0">
                <a:solidFill>
                  <a:srgbClr val="0000FF"/>
                </a:solidFill>
              </a:rPr>
              <a:t>確保</a:t>
            </a:r>
            <a:r>
              <a:rPr lang="ja-JP" altLang="en-US" sz="2000" dirty="0"/>
              <a:t>、</a:t>
            </a:r>
            <a:r>
              <a:rPr lang="en-US" altLang="ja-JP" sz="2000" dirty="0"/>
              <a:t>(b)</a:t>
            </a:r>
            <a:r>
              <a:rPr lang="ja-JP" altLang="en-US" sz="2000" dirty="0"/>
              <a:t>人材の</a:t>
            </a:r>
            <a:r>
              <a:rPr lang="ja-JP" altLang="en-US" sz="2000" dirty="0">
                <a:solidFill>
                  <a:srgbClr val="0000FF"/>
                </a:solidFill>
              </a:rPr>
              <a:t>育成</a:t>
            </a:r>
            <a:r>
              <a:rPr lang="ja-JP" altLang="en-US" sz="2000" dirty="0"/>
              <a:t>、</a:t>
            </a:r>
            <a:r>
              <a:rPr lang="en-US" altLang="ja-JP" sz="2000" dirty="0"/>
              <a:t>©</a:t>
            </a:r>
            <a:r>
              <a:rPr lang="ja-JP" altLang="en-US" sz="2000" dirty="0">
                <a:solidFill>
                  <a:srgbClr val="0000FF"/>
                </a:solidFill>
              </a:rPr>
              <a:t>構造的工夫</a:t>
            </a:r>
            <a:r>
              <a:rPr lang="ja-JP" altLang="en-US" sz="2000" dirty="0"/>
              <a:t>（ローテーション、</a:t>
            </a:r>
            <a:br>
              <a:rPr lang="en-US" altLang="ja-JP" sz="2000" dirty="0"/>
            </a:br>
            <a:r>
              <a:rPr lang="ja-JP" altLang="en-US" sz="2000" dirty="0"/>
              <a:t>　　　　　　　　　　　　　　　　　　　　　　　　　　　　　　キャリアパスの用意）</a:t>
            </a:r>
            <a:endParaRPr lang="en-US" altLang="ja-JP" sz="2000" dirty="0"/>
          </a:p>
        </p:txBody>
      </p:sp>
      <p:sp>
        <p:nvSpPr>
          <p:cNvPr id="9" name="テキスト ボックス 6"/>
          <p:cNvSpPr txBox="1">
            <a:spLocks noChangeArrowheads="1"/>
          </p:cNvSpPr>
          <p:nvPr/>
        </p:nvSpPr>
        <p:spPr bwMode="auto">
          <a:xfrm>
            <a:off x="6300192" y="142875"/>
            <a:ext cx="2592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V</a:t>
            </a:r>
            <a:r>
              <a:rPr lang="ja-JP" altLang="en-US" dirty="0">
                <a:solidFill>
                  <a:srgbClr val="0000FF"/>
                </a:solidFill>
              </a:rPr>
              <a:t>章：ヒエラルキー</a:t>
            </a:r>
            <a:br>
              <a:rPr lang="en-US" altLang="ja-JP" dirty="0">
                <a:solidFill>
                  <a:srgbClr val="0000FF"/>
                </a:solidFill>
              </a:rPr>
            </a:br>
            <a:r>
              <a:rPr lang="ja-JP" altLang="en-US" dirty="0">
                <a:solidFill>
                  <a:srgbClr val="0000FF"/>
                </a:solidFill>
              </a:rPr>
              <a:t>　　　のデザイン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11407C-66A5-4C32-AA55-4FA75BC4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「組織論」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00C2E31-41DD-46E7-8F6F-92D313A8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7566C-4E79-4590-91A7-EC8251760E0A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9153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5888"/>
            <a:ext cx="8712968" cy="1216025"/>
          </a:xfrm>
        </p:spPr>
        <p:txBody>
          <a:bodyPr/>
          <a:lstStyle/>
          <a:p>
            <a:r>
              <a:rPr lang="ja-JP" altLang="en-US" dirty="0"/>
              <a:t>４ ヒエラルキーの設計 ②</a:t>
            </a:r>
            <a:br>
              <a:rPr lang="en-US" altLang="ja-JP" dirty="0"/>
            </a:br>
            <a:r>
              <a:rPr lang="en-US" altLang="ja-JP" sz="3200" dirty="0"/>
              <a:t>    </a:t>
            </a:r>
            <a:r>
              <a:rPr lang="ja-JP" altLang="en-US" sz="3200" dirty="0"/>
              <a:t>例外処理機構としてのヒエラルキー</a:t>
            </a:r>
            <a:r>
              <a:rPr lang="en-US" altLang="ja-JP" sz="3200" dirty="0"/>
              <a:t>-2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628800"/>
            <a:ext cx="8820472" cy="482453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ja-JP" altLang="en-US" sz="2800" dirty="0">
                <a:solidFill>
                  <a:srgbClr val="0000FF"/>
                </a:solidFill>
              </a:rPr>
              <a:t>ボトルネック</a:t>
            </a:r>
            <a:r>
              <a:rPr lang="ja-JP" altLang="en-US" sz="2800" dirty="0"/>
              <a:t>解消の手段</a:t>
            </a:r>
            <a:r>
              <a:rPr lang="en-US" altLang="ja-JP" sz="2800" dirty="0"/>
              <a:t>-2</a:t>
            </a:r>
          </a:p>
          <a:p>
            <a:pPr lvl="1">
              <a:spcBef>
                <a:spcPts val="1200"/>
              </a:spcBef>
            </a:pPr>
            <a:r>
              <a:rPr lang="en-US" altLang="ja-JP" sz="2400" dirty="0"/>
              <a:t>(2) </a:t>
            </a:r>
            <a:r>
              <a:rPr lang="ja-JP" altLang="en-US" sz="2400" dirty="0"/>
              <a:t>管理者の</a:t>
            </a:r>
            <a:r>
              <a:rPr lang="ja-JP" altLang="en-US" sz="2400" dirty="0">
                <a:solidFill>
                  <a:srgbClr val="0000FF"/>
                </a:solidFill>
              </a:rPr>
              <a:t>例外処理能力</a:t>
            </a:r>
            <a:r>
              <a:rPr lang="ja-JP" altLang="en-US" sz="2400" dirty="0"/>
              <a:t>の開発</a:t>
            </a:r>
            <a:endParaRPr lang="en-US" altLang="ja-JP" sz="2400" dirty="0"/>
          </a:p>
          <a:p>
            <a:pPr lvl="2">
              <a:spcBef>
                <a:spcPts val="1200"/>
              </a:spcBef>
            </a:pPr>
            <a:r>
              <a:rPr lang="ja-JP" altLang="en-US" sz="2000" dirty="0">
                <a:solidFill>
                  <a:srgbClr val="0000FF"/>
                </a:solidFill>
              </a:rPr>
              <a:t>仕事や研修機会</a:t>
            </a:r>
            <a:r>
              <a:rPr lang="ja-JP" altLang="en-US" sz="2000" dirty="0"/>
              <a:t>の提供で育てる</a:t>
            </a:r>
            <a:endParaRPr lang="en-US" altLang="ja-JP" sz="2000" dirty="0"/>
          </a:p>
          <a:p>
            <a:pPr lvl="2">
              <a:spcBef>
                <a:spcPts val="1200"/>
              </a:spcBef>
            </a:pPr>
            <a:r>
              <a:rPr lang="ja-JP" altLang="en-US" sz="2000" dirty="0">
                <a:solidFill>
                  <a:srgbClr val="0000FF"/>
                </a:solidFill>
              </a:rPr>
              <a:t>昇進評価</a:t>
            </a:r>
            <a:r>
              <a:rPr lang="ja-JP" altLang="en-US" sz="2000" dirty="0"/>
              <a:t>による管理者の能力開発</a:t>
            </a:r>
            <a:endParaRPr lang="en-US" altLang="ja-JP" sz="2000" dirty="0"/>
          </a:p>
          <a:p>
            <a:pPr lvl="2">
              <a:spcBef>
                <a:spcPts val="1200"/>
              </a:spcBef>
            </a:pPr>
            <a:r>
              <a:rPr lang="ja-JP" altLang="en-US" sz="2000" dirty="0"/>
              <a:t>管理者が</a:t>
            </a:r>
            <a:r>
              <a:rPr lang="ja-JP" altLang="en-US" sz="2000" dirty="0">
                <a:solidFill>
                  <a:srgbClr val="0000FF"/>
                </a:solidFill>
              </a:rPr>
              <a:t>見取り図・計画表</a:t>
            </a:r>
            <a:r>
              <a:rPr lang="ja-JP" altLang="en-US" sz="2000" dirty="0"/>
              <a:t>をもつ重要性を自覚させる</a:t>
            </a:r>
            <a:endParaRPr lang="en-US" altLang="ja-JP" sz="2000" dirty="0"/>
          </a:p>
          <a:p>
            <a:pPr lvl="1">
              <a:spcBef>
                <a:spcPts val="1200"/>
              </a:spcBef>
            </a:pPr>
            <a:r>
              <a:rPr lang="en-US" altLang="ja-JP" sz="2400" dirty="0"/>
              <a:t>(3) </a:t>
            </a:r>
            <a:r>
              <a:rPr lang="ja-JP" altLang="en-US" sz="2400" dirty="0"/>
              <a:t>管理者の例外処理能力を</a:t>
            </a:r>
            <a:r>
              <a:rPr lang="ja-JP" altLang="en-US" sz="2400" dirty="0">
                <a:solidFill>
                  <a:srgbClr val="0000FF"/>
                </a:solidFill>
              </a:rPr>
              <a:t>補強する構造</a:t>
            </a:r>
            <a:r>
              <a:rPr lang="ja-JP" altLang="en-US" sz="2400" dirty="0"/>
              <a:t>の構築</a:t>
            </a:r>
            <a:r>
              <a:rPr lang="en-US" altLang="ja-JP" sz="2400" dirty="0"/>
              <a:t>-1</a:t>
            </a:r>
          </a:p>
          <a:p>
            <a:pPr lvl="2">
              <a:spcBef>
                <a:spcPts val="1200"/>
              </a:spcBef>
            </a:pPr>
            <a:r>
              <a:rPr lang="ja-JP" altLang="en-US" sz="2000" dirty="0">
                <a:solidFill>
                  <a:srgbClr val="0000FF"/>
                </a:solidFill>
              </a:rPr>
              <a:t>スタッフ部門</a:t>
            </a:r>
            <a:r>
              <a:rPr lang="ja-JP" altLang="en-US" sz="2000" dirty="0"/>
              <a:t>の創設</a:t>
            </a:r>
            <a:endParaRPr lang="en-US" altLang="ja-JP" sz="2000" dirty="0"/>
          </a:p>
          <a:p>
            <a:pPr lvl="2">
              <a:spcBef>
                <a:spcPts val="1200"/>
              </a:spcBef>
            </a:pPr>
            <a:r>
              <a:rPr lang="ja-JP" altLang="en-US" sz="2000" dirty="0"/>
              <a:t>経営管理者が</a:t>
            </a:r>
            <a:r>
              <a:rPr lang="ja-JP" altLang="en-US" sz="2000" dirty="0">
                <a:solidFill>
                  <a:srgbClr val="0000FF"/>
                </a:solidFill>
              </a:rPr>
              <a:t>自身で遂行</a:t>
            </a:r>
            <a:r>
              <a:rPr lang="ja-JP" altLang="en-US" sz="2000" dirty="0"/>
              <a:t>する部分と</a:t>
            </a:r>
            <a:r>
              <a:rPr lang="ja-JP" altLang="en-US" sz="2000" dirty="0">
                <a:solidFill>
                  <a:srgbClr val="0000FF"/>
                </a:solidFill>
              </a:rPr>
              <a:t>以外</a:t>
            </a:r>
            <a:r>
              <a:rPr lang="ja-JP" altLang="en-US" sz="2000" dirty="0"/>
              <a:t>の部分</a:t>
            </a:r>
            <a:endParaRPr lang="en-US" altLang="ja-JP" sz="2000" dirty="0"/>
          </a:p>
          <a:p>
            <a:pPr lvl="2">
              <a:spcBef>
                <a:spcPts val="1200"/>
              </a:spcBef>
            </a:pPr>
            <a:r>
              <a:rPr lang="ja-JP" altLang="en-US" sz="2000" dirty="0">
                <a:solidFill>
                  <a:srgbClr val="0000FF"/>
                </a:solidFill>
              </a:rPr>
              <a:t>ライン・アンド・スタッフ組織</a:t>
            </a:r>
            <a:r>
              <a:rPr lang="ja-JP" altLang="en-US" sz="2000" dirty="0"/>
              <a:t>を設ける</a:t>
            </a:r>
            <a:endParaRPr lang="en-US" altLang="ja-JP" sz="2000" dirty="0"/>
          </a:p>
        </p:txBody>
      </p:sp>
      <p:sp>
        <p:nvSpPr>
          <p:cNvPr id="9" name="テキスト ボックス 6"/>
          <p:cNvSpPr txBox="1">
            <a:spLocks noChangeArrowheads="1"/>
          </p:cNvSpPr>
          <p:nvPr/>
        </p:nvSpPr>
        <p:spPr bwMode="auto">
          <a:xfrm>
            <a:off x="6300192" y="142875"/>
            <a:ext cx="2592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V</a:t>
            </a:r>
            <a:r>
              <a:rPr lang="ja-JP" altLang="en-US" dirty="0">
                <a:solidFill>
                  <a:srgbClr val="0000FF"/>
                </a:solidFill>
              </a:rPr>
              <a:t>章：ヒエラルキー</a:t>
            </a:r>
            <a:br>
              <a:rPr lang="en-US" altLang="ja-JP" dirty="0">
                <a:solidFill>
                  <a:srgbClr val="0000FF"/>
                </a:solidFill>
              </a:rPr>
            </a:br>
            <a:r>
              <a:rPr lang="ja-JP" altLang="en-US" dirty="0">
                <a:solidFill>
                  <a:srgbClr val="0000FF"/>
                </a:solidFill>
              </a:rPr>
              <a:t>　　　のデザイン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11407C-66A5-4C32-AA55-4FA75BC4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「組織論」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00C2E31-41DD-46E7-8F6F-92D313A8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7566C-4E79-4590-91A7-EC8251760E0A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5571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5888"/>
            <a:ext cx="8712968" cy="1216025"/>
          </a:xfrm>
        </p:spPr>
        <p:txBody>
          <a:bodyPr/>
          <a:lstStyle/>
          <a:p>
            <a:r>
              <a:rPr lang="ja-JP" altLang="en-US" dirty="0"/>
              <a:t>４ ヒエラルキーの設計 ②</a:t>
            </a:r>
            <a:br>
              <a:rPr lang="en-US" altLang="ja-JP" dirty="0"/>
            </a:br>
            <a:r>
              <a:rPr lang="en-US" altLang="ja-JP" sz="3200" dirty="0"/>
              <a:t>    </a:t>
            </a:r>
            <a:r>
              <a:rPr lang="ja-JP" altLang="en-US" sz="3200" dirty="0"/>
              <a:t>例外処理機構としてのヒエラルキー</a:t>
            </a:r>
            <a:r>
              <a:rPr lang="en-US" altLang="ja-JP" sz="3200" dirty="0"/>
              <a:t>-3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628800"/>
            <a:ext cx="8820472" cy="482453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ja-JP" altLang="en-US" sz="2800" dirty="0"/>
              <a:t>ボトルネック解消の手段</a:t>
            </a:r>
            <a:r>
              <a:rPr lang="en-US" altLang="ja-JP" sz="2800" dirty="0"/>
              <a:t>-3</a:t>
            </a:r>
          </a:p>
          <a:p>
            <a:pPr lvl="1">
              <a:spcBef>
                <a:spcPts val="1200"/>
              </a:spcBef>
            </a:pPr>
            <a:r>
              <a:rPr lang="en-US" altLang="ja-JP" sz="2400" dirty="0"/>
              <a:t>(3) </a:t>
            </a:r>
            <a:r>
              <a:rPr lang="ja-JP" altLang="en-US" sz="2400" dirty="0"/>
              <a:t>管理者の例外処理能力を</a:t>
            </a:r>
            <a:r>
              <a:rPr lang="ja-JP" altLang="en-US" sz="2400" dirty="0">
                <a:solidFill>
                  <a:srgbClr val="0000FF"/>
                </a:solidFill>
              </a:rPr>
              <a:t>補強する構造</a:t>
            </a:r>
            <a:r>
              <a:rPr lang="ja-JP" altLang="en-US" sz="2400" dirty="0"/>
              <a:t>の構築</a:t>
            </a:r>
            <a:r>
              <a:rPr lang="en-US" altLang="ja-JP" sz="2400" dirty="0"/>
              <a:t>-2</a:t>
            </a:r>
          </a:p>
        </p:txBody>
      </p:sp>
      <p:sp>
        <p:nvSpPr>
          <p:cNvPr id="9" name="テキスト ボックス 6"/>
          <p:cNvSpPr txBox="1">
            <a:spLocks noChangeArrowheads="1"/>
          </p:cNvSpPr>
          <p:nvPr/>
        </p:nvSpPr>
        <p:spPr bwMode="auto">
          <a:xfrm>
            <a:off x="6300192" y="142875"/>
            <a:ext cx="2592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V</a:t>
            </a:r>
            <a:r>
              <a:rPr lang="ja-JP" altLang="en-US" dirty="0">
                <a:solidFill>
                  <a:srgbClr val="0000FF"/>
                </a:solidFill>
              </a:rPr>
              <a:t>章：ヒエラルキー</a:t>
            </a:r>
            <a:br>
              <a:rPr lang="en-US" altLang="ja-JP" dirty="0">
                <a:solidFill>
                  <a:srgbClr val="0000FF"/>
                </a:solidFill>
              </a:rPr>
            </a:br>
            <a:r>
              <a:rPr lang="ja-JP" altLang="en-US" dirty="0">
                <a:solidFill>
                  <a:srgbClr val="0000FF"/>
                </a:solidFill>
              </a:rPr>
              <a:t>　　　のデザイン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11407C-66A5-4C32-AA55-4FA75BC4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「組織論」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00C2E31-41DD-46E7-8F6F-92D313A8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7566C-4E79-4590-91A7-EC8251760E0A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373719B-41FE-42C0-8E50-9E672E7D2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5" y="2805113"/>
            <a:ext cx="73342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9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5888"/>
            <a:ext cx="8712968" cy="1216025"/>
          </a:xfrm>
        </p:spPr>
        <p:txBody>
          <a:bodyPr/>
          <a:lstStyle/>
          <a:p>
            <a:r>
              <a:rPr lang="ja-JP" altLang="en-US" dirty="0"/>
              <a:t>４ ヒエラルキーの設計 ②</a:t>
            </a:r>
            <a:br>
              <a:rPr lang="en-US" altLang="ja-JP" dirty="0"/>
            </a:br>
            <a:r>
              <a:rPr lang="en-US" altLang="ja-JP" sz="3200" dirty="0"/>
              <a:t>    </a:t>
            </a:r>
            <a:r>
              <a:rPr lang="ja-JP" altLang="en-US" sz="3200" dirty="0"/>
              <a:t>例外処理機構としてのヒエラルキー</a:t>
            </a:r>
            <a:r>
              <a:rPr lang="en-US" altLang="ja-JP" sz="3200" dirty="0"/>
              <a:t>-4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628800"/>
            <a:ext cx="8820472" cy="482453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ja-JP" altLang="en-US" sz="2800" dirty="0"/>
              <a:t>ボトルネック解消の手段</a:t>
            </a:r>
            <a:r>
              <a:rPr lang="en-US" altLang="ja-JP" sz="2800" dirty="0"/>
              <a:t>-2</a:t>
            </a:r>
          </a:p>
          <a:p>
            <a:pPr lvl="1">
              <a:spcBef>
                <a:spcPts val="1800"/>
              </a:spcBef>
            </a:pPr>
            <a:r>
              <a:rPr lang="en-US" altLang="ja-JP" sz="2400" dirty="0"/>
              <a:t>(3) </a:t>
            </a:r>
            <a:r>
              <a:rPr lang="ja-JP" altLang="en-US" sz="2400" dirty="0"/>
              <a:t>管理者の例外処理能力を補強する構造の構築</a:t>
            </a:r>
            <a:r>
              <a:rPr lang="en-US" altLang="ja-JP" sz="2400" dirty="0"/>
              <a:t>-3</a:t>
            </a:r>
          </a:p>
          <a:p>
            <a:pPr lvl="2">
              <a:spcBef>
                <a:spcPts val="1800"/>
              </a:spcBef>
            </a:pPr>
            <a:r>
              <a:rPr lang="ja-JP" altLang="en-US" sz="2000" dirty="0">
                <a:solidFill>
                  <a:srgbClr val="0000FF"/>
                </a:solidFill>
              </a:rPr>
              <a:t>スタッフによるライン管理者のコントロール</a:t>
            </a:r>
            <a:endParaRPr lang="en-US" altLang="ja-JP" sz="2000" dirty="0">
              <a:solidFill>
                <a:srgbClr val="0000FF"/>
              </a:solidFill>
            </a:endParaRPr>
          </a:p>
          <a:p>
            <a:pPr lvl="3">
              <a:spcBef>
                <a:spcPts val="1800"/>
              </a:spcBef>
            </a:pPr>
            <a:r>
              <a:rPr lang="ja-JP" altLang="en-US" sz="1800" dirty="0"/>
              <a:t>ライン・アンド・スタッフ組織の</a:t>
            </a:r>
            <a:r>
              <a:rPr lang="ja-JP" altLang="en-US" sz="1800" dirty="0">
                <a:solidFill>
                  <a:srgbClr val="0000FF"/>
                </a:solidFill>
              </a:rPr>
              <a:t>マイナス面</a:t>
            </a:r>
            <a:endParaRPr lang="en-US" altLang="ja-JP" sz="1800" dirty="0">
              <a:solidFill>
                <a:srgbClr val="0000FF"/>
              </a:solidFill>
            </a:endParaRPr>
          </a:p>
          <a:p>
            <a:pPr lvl="2">
              <a:spcBef>
                <a:spcPts val="1800"/>
              </a:spcBef>
            </a:pPr>
            <a:r>
              <a:rPr lang="ja-JP" altLang="en-US" sz="2000" dirty="0">
                <a:solidFill>
                  <a:srgbClr val="0000FF"/>
                </a:solidFill>
              </a:rPr>
              <a:t>マイナス面が出ないよう</a:t>
            </a:r>
            <a:r>
              <a:rPr lang="ja-JP" altLang="en-US" sz="2000" dirty="0"/>
              <a:t>気をつけ、プラス面をうまく活用する</a:t>
            </a:r>
            <a:endParaRPr lang="en-US" altLang="ja-JP" sz="2000" dirty="0"/>
          </a:p>
        </p:txBody>
      </p:sp>
      <p:sp>
        <p:nvSpPr>
          <p:cNvPr id="9" name="テキスト ボックス 6"/>
          <p:cNvSpPr txBox="1">
            <a:spLocks noChangeArrowheads="1"/>
          </p:cNvSpPr>
          <p:nvPr/>
        </p:nvSpPr>
        <p:spPr bwMode="auto">
          <a:xfrm>
            <a:off x="6300192" y="142875"/>
            <a:ext cx="2592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V</a:t>
            </a:r>
            <a:r>
              <a:rPr lang="ja-JP" altLang="en-US" dirty="0">
                <a:solidFill>
                  <a:srgbClr val="0000FF"/>
                </a:solidFill>
              </a:rPr>
              <a:t>章：ヒエラルキー</a:t>
            </a:r>
            <a:br>
              <a:rPr lang="en-US" altLang="ja-JP" dirty="0">
                <a:solidFill>
                  <a:srgbClr val="0000FF"/>
                </a:solidFill>
              </a:rPr>
            </a:br>
            <a:r>
              <a:rPr lang="ja-JP" altLang="en-US" dirty="0">
                <a:solidFill>
                  <a:srgbClr val="0000FF"/>
                </a:solidFill>
              </a:rPr>
              <a:t>　　　のデザイン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11407C-66A5-4C32-AA55-4FA75BC4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「組織論」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00C2E31-41DD-46E7-8F6F-92D313A8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7566C-4E79-4590-91A7-EC8251760E0A}" type="slidenum">
              <a:rPr lang="en-US" altLang="ja-JP" smtClean="0"/>
              <a:pPr>
                <a:defRPr/>
              </a:pPr>
              <a:t>15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189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5888"/>
            <a:ext cx="8712968" cy="1216025"/>
          </a:xfrm>
        </p:spPr>
        <p:txBody>
          <a:bodyPr/>
          <a:lstStyle/>
          <a:p>
            <a:r>
              <a:rPr lang="ja-JP" altLang="en-US" dirty="0"/>
              <a:t>５ ヒエラルキーの設計 ③</a:t>
            </a:r>
            <a:br>
              <a:rPr lang="en-US" altLang="ja-JP" dirty="0"/>
            </a:br>
            <a:r>
              <a:rPr lang="en-US" altLang="ja-JP" sz="3200" dirty="0"/>
              <a:t>    </a:t>
            </a:r>
            <a:r>
              <a:rPr lang="ja-JP" altLang="en-US" sz="3200" dirty="0"/>
              <a:t>グルーピングの原則と事業部制</a:t>
            </a:r>
            <a:r>
              <a:rPr lang="en-US" altLang="ja-JP" sz="3200" dirty="0"/>
              <a:t>-1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628800"/>
            <a:ext cx="8820472" cy="482453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ja-JP" sz="2800" dirty="0"/>
              <a:t>(1) </a:t>
            </a:r>
            <a:r>
              <a:rPr lang="ja-JP" altLang="en-US" sz="2800" dirty="0">
                <a:solidFill>
                  <a:srgbClr val="0000FF"/>
                </a:solidFill>
              </a:rPr>
              <a:t>グルーピング</a:t>
            </a:r>
            <a:r>
              <a:rPr lang="ja-JP" altLang="en-US" sz="2800" dirty="0"/>
              <a:t>の原則</a:t>
            </a:r>
            <a:r>
              <a:rPr lang="en-US" altLang="ja-JP" sz="2800" dirty="0"/>
              <a:t>-1</a:t>
            </a:r>
          </a:p>
          <a:p>
            <a:pPr lvl="1">
              <a:spcBef>
                <a:spcPts val="1200"/>
              </a:spcBef>
            </a:pPr>
            <a:r>
              <a:rPr lang="ja-JP" altLang="en-US" sz="2400" dirty="0"/>
              <a:t>競争上最重要視するべき</a:t>
            </a:r>
            <a:r>
              <a:rPr lang="ja-JP" altLang="en-US" sz="2400" dirty="0">
                <a:solidFill>
                  <a:srgbClr val="0000FF"/>
                </a:solidFill>
              </a:rPr>
              <a:t>相互依存関係</a:t>
            </a:r>
            <a:r>
              <a:rPr lang="ja-JP" altLang="en-US" sz="2400" dirty="0"/>
              <a:t>をまずグルーピング</a:t>
            </a:r>
            <a:endParaRPr lang="en-US" altLang="ja-JP" sz="2400" dirty="0"/>
          </a:p>
          <a:p>
            <a:pPr lvl="1">
              <a:spcBef>
                <a:spcPts val="1200"/>
              </a:spcBef>
            </a:pPr>
            <a:r>
              <a:rPr lang="ja-JP" altLang="en-US" sz="2400" dirty="0"/>
              <a:t>顧客の要求に迅速な適合を競争上の武器</a:t>
            </a:r>
            <a:endParaRPr lang="en-US" altLang="ja-JP" sz="2400" dirty="0"/>
          </a:p>
          <a:p>
            <a:pPr lvl="2">
              <a:spcBef>
                <a:spcPts val="1200"/>
              </a:spcBef>
            </a:pPr>
            <a:r>
              <a:rPr lang="ja-JP" altLang="en-US" sz="2000" dirty="0">
                <a:solidFill>
                  <a:srgbClr val="0000FF"/>
                </a:solidFill>
              </a:rPr>
              <a:t>顧客別</a:t>
            </a:r>
            <a:r>
              <a:rPr lang="ja-JP" altLang="en-US" sz="2000" dirty="0"/>
              <a:t>にグルーピング</a:t>
            </a:r>
            <a:endParaRPr lang="en-US" altLang="ja-JP" sz="2000" dirty="0"/>
          </a:p>
          <a:p>
            <a:pPr lvl="1">
              <a:spcBef>
                <a:spcPts val="1200"/>
              </a:spcBef>
            </a:pPr>
            <a:r>
              <a:rPr lang="ja-JP" altLang="en-US" sz="2400" dirty="0">
                <a:solidFill>
                  <a:srgbClr val="0000FF"/>
                </a:solidFill>
              </a:rPr>
              <a:t>小さな組織</a:t>
            </a:r>
            <a:r>
              <a:rPr lang="ja-JP" altLang="en-US" sz="2400" dirty="0"/>
              <a:t>で事業部制をとるか機能別組織をとるか</a:t>
            </a:r>
            <a:r>
              <a:rPr lang="en-US" altLang="ja-JP" sz="2400" dirty="0"/>
              <a:t>-1</a:t>
            </a:r>
          </a:p>
          <a:p>
            <a:pPr lvl="2">
              <a:spcBef>
                <a:spcPts val="1200"/>
              </a:spcBef>
            </a:pPr>
            <a:r>
              <a:rPr lang="ja-JP" altLang="en-US" sz="2000" dirty="0"/>
              <a:t>階層間の</a:t>
            </a:r>
            <a:r>
              <a:rPr lang="ja-JP" altLang="en-US" sz="2000" dirty="0">
                <a:solidFill>
                  <a:srgbClr val="0000FF"/>
                </a:solidFill>
              </a:rPr>
              <a:t>コミュニケーションの数</a:t>
            </a:r>
            <a:r>
              <a:rPr lang="ja-JP" altLang="en-US" sz="2000" dirty="0"/>
              <a:t>で比較する</a:t>
            </a:r>
            <a:endParaRPr lang="en-US" altLang="ja-JP" sz="2000" dirty="0"/>
          </a:p>
          <a:p>
            <a:pPr lvl="2">
              <a:spcBef>
                <a:spcPts val="1200"/>
              </a:spcBef>
            </a:pPr>
            <a:r>
              <a:rPr lang="ja-JP" altLang="en-US" sz="2000" dirty="0"/>
              <a:t>製品・市場の</a:t>
            </a:r>
            <a:r>
              <a:rPr lang="ja-JP" altLang="en-US" sz="2000" dirty="0">
                <a:solidFill>
                  <a:srgbClr val="0000FF"/>
                </a:solidFill>
              </a:rPr>
              <a:t>不確実性</a:t>
            </a:r>
            <a:r>
              <a:rPr lang="ja-JP" altLang="en-US" sz="2000" dirty="0"/>
              <a:t>の増加</a:t>
            </a:r>
            <a:endParaRPr lang="en-US" altLang="ja-JP" sz="2000" dirty="0"/>
          </a:p>
          <a:p>
            <a:pPr lvl="3">
              <a:spcBef>
                <a:spcPts val="1200"/>
              </a:spcBef>
            </a:pPr>
            <a:r>
              <a:rPr lang="ja-JP" altLang="en-US" sz="1800" dirty="0"/>
              <a:t>製品・市場別に組織内業務を</a:t>
            </a:r>
            <a:r>
              <a:rPr lang="ja-JP" altLang="en-US" sz="1800" dirty="0">
                <a:solidFill>
                  <a:srgbClr val="0000FF"/>
                </a:solidFill>
              </a:rPr>
              <a:t>グルーピング</a:t>
            </a:r>
            <a:r>
              <a:rPr lang="ja-JP" altLang="en-US" sz="1800" dirty="0"/>
              <a:t>⇒製品・市場別</a:t>
            </a:r>
            <a:r>
              <a:rPr lang="ja-JP" altLang="en-US" sz="1800" dirty="0">
                <a:solidFill>
                  <a:srgbClr val="0000FF"/>
                </a:solidFill>
              </a:rPr>
              <a:t>事業部制</a:t>
            </a:r>
            <a:endParaRPr lang="en-US" altLang="ja-JP" sz="1800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6"/>
          <p:cNvSpPr txBox="1">
            <a:spLocks noChangeArrowheads="1"/>
          </p:cNvSpPr>
          <p:nvPr/>
        </p:nvSpPr>
        <p:spPr bwMode="auto">
          <a:xfrm>
            <a:off x="6300192" y="142875"/>
            <a:ext cx="2592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V</a:t>
            </a:r>
            <a:r>
              <a:rPr lang="ja-JP" altLang="en-US" dirty="0">
                <a:solidFill>
                  <a:srgbClr val="0000FF"/>
                </a:solidFill>
              </a:rPr>
              <a:t>章：ヒエラルキー</a:t>
            </a:r>
            <a:br>
              <a:rPr lang="en-US" altLang="ja-JP" dirty="0">
                <a:solidFill>
                  <a:srgbClr val="0000FF"/>
                </a:solidFill>
              </a:rPr>
            </a:br>
            <a:r>
              <a:rPr lang="ja-JP" altLang="en-US" dirty="0">
                <a:solidFill>
                  <a:srgbClr val="0000FF"/>
                </a:solidFill>
              </a:rPr>
              <a:t>　　　のデザイン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11407C-66A5-4C32-AA55-4FA75BC4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「組織論」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00C2E31-41DD-46E7-8F6F-92D313A8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7566C-4E79-4590-91A7-EC8251760E0A}" type="slidenum">
              <a:rPr lang="en-US" altLang="ja-JP" smtClean="0"/>
              <a:pPr>
                <a:defRPr/>
              </a:pPr>
              <a:t>16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1074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5888"/>
            <a:ext cx="8712968" cy="1216025"/>
          </a:xfrm>
        </p:spPr>
        <p:txBody>
          <a:bodyPr/>
          <a:lstStyle/>
          <a:p>
            <a:r>
              <a:rPr lang="ja-JP" altLang="en-US" dirty="0"/>
              <a:t>５ ヒエラルキーの設計 ③</a:t>
            </a:r>
            <a:br>
              <a:rPr lang="en-US" altLang="ja-JP" dirty="0"/>
            </a:br>
            <a:r>
              <a:rPr lang="en-US" altLang="ja-JP" sz="3200" dirty="0"/>
              <a:t>    </a:t>
            </a:r>
            <a:r>
              <a:rPr lang="ja-JP" altLang="en-US" sz="3200" dirty="0"/>
              <a:t>グルーピングの原則と事業部制</a:t>
            </a:r>
            <a:r>
              <a:rPr lang="en-US" altLang="ja-JP" sz="3200" dirty="0"/>
              <a:t>-2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628800"/>
            <a:ext cx="8820472" cy="482453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ja-JP" sz="2800" dirty="0"/>
              <a:t>(1) </a:t>
            </a:r>
            <a:r>
              <a:rPr lang="ja-JP" altLang="en-US" sz="2800" dirty="0"/>
              <a:t>グルーピングの原則</a:t>
            </a:r>
            <a:r>
              <a:rPr lang="en-US" altLang="ja-JP" sz="2800" dirty="0"/>
              <a:t>-2</a:t>
            </a:r>
          </a:p>
          <a:p>
            <a:pPr lvl="1">
              <a:spcBef>
                <a:spcPts val="1200"/>
              </a:spcBef>
            </a:pPr>
            <a:r>
              <a:rPr lang="ja-JP" altLang="en-US" sz="2400" dirty="0"/>
              <a:t>小さな組織で</a:t>
            </a:r>
            <a:r>
              <a:rPr lang="ja-JP" altLang="en-US" sz="2400" dirty="0">
                <a:solidFill>
                  <a:srgbClr val="0000FF"/>
                </a:solidFill>
              </a:rPr>
              <a:t>事業部性</a:t>
            </a:r>
            <a:r>
              <a:rPr lang="ja-JP" altLang="en-US" sz="2400" dirty="0"/>
              <a:t>をとるか</a:t>
            </a:r>
            <a:r>
              <a:rPr lang="ja-JP" altLang="en-US" sz="2400" dirty="0">
                <a:solidFill>
                  <a:srgbClr val="0000FF"/>
                </a:solidFill>
              </a:rPr>
              <a:t>機能別組織</a:t>
            </a:r>
            <a:r>
              <a:rPr lang="ja-JP" altLang="en-US" sz="2400" dirty="0"/>
              <a:t>をとるか</a:t>
            </a:r>
            <a:r>
              <a:rPr lang="en-US" altLang="ja-JP" sz="2400" dirty="0"/>
              <a:t>-2</a:t>
            </a:r>
          </a:p>
        </p:txBody>
      </p:sp>
      <p:sp>
        <p:nvSpPr>
          <p:cNvPr id="9" name="テキスト ボックス 6"/>
          <p:cNvSpPr txBox="1">
            <a:spLocks noChangeArrowheads="1"/>
          </p:cNvSpPr>
          <p:nvPr/>
        </p:nvSpPr>
        <p:spPr bwMode="auto">
          <a:xfrm>
            <a:off x="6300192" y="142875"/>
            <a:ext cx="2592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V</a:t>
            </a:r>
            <a:r>
              <a:rPr lang="ja-JP" altLang="en-US" dirty="0">
                <a:solidFill>
                  <a:srgbClr val="0000FF"/>
                </a:solidFill>
              </a:rPr>
              <a:t>章：ヒエラルキー</a:t>
            </a:r>
            <a:br>
              <a:rPr lang="en-US" altLang="ja-JP" dirty="0">
                <a:solidFill>
                  <a:srgbClr val="0000FF"/>
                </a:solidFill>
              </a:rPr>
            </a:br>
            <a:r>
              <a:rPr lang="ja-JP" altLang="en-US" dirty="0">
                <a:solidFill>
                  <a:srgbClr val="0000FF"/>
                </a:solidFill>
              </a:rPr>
              <a:t>　　　のデザイン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11407C-66A5-4C32-AA55-4FA75BC4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「組織論」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00C2E31-41DD-46E7-8F6F-92D313A8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7566C-4E79-4590-91A7-EC8251760E0A}" type="slidenum">
              <a:rPr lang="en-US" altLang="ja-JP" smtClean="0"/>
              <a:pPr>
                <a:defRPr/>
              </a:pPr>
              <a:t>17</a:t>
            </a:fld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B3FA608-D4BB-4525-AD7D-716170725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79" y="2706705"/>
            <a:ext cx="4232309" cy="352381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1E90D65-96E7-41C4-B820-5D84711B3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113" y="2822416"/>
            <a:ext cx="4356484" cy="3375374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3A375C3-F42A-49A9-886F-C7A82E04F359}"/>
              </a:ext>
            </a:extLst>
          </p:cNvPr>
          <p:cNvSpPr/>
          <p:nvPr/>
        </p:nvSpPr>
        <p:spPr>
          <a:xfrm>
            <a:off x="4607113" y="2822416"/>
            <a:ext cx="1405047" cy="17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95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5888"/>
            <a:ext cx="8712968" cy="1216025"/>
          </a:xfrm>
        </p:spPr>
        <p:txBody>
          <a:bodyPr/>
          <a:lstStyle/>
          <a:p>
            <a:r>
              <a:rPr lang="ja-JP" altLang="en-US" dirty="0"/>
              <a:t>５ ヒエラルキーの設計 ③</a:t>
            </a:r>
            <a:br>
              <a:rPr lang="en-US" altLang="ja-JP" dirty="0"/>
            </a:br>
            <a:r>
              <a:rPr lang="en-US" altLang="ja-JP" sz="3200" dirty="0"/>
              <a:t>    </a:t>
            </a:r>
            <a:r>
              <a:rPr lang="ja-JP" altLang="en-US" sz="3200" dirty="0"/>
              <a:t>グルーピングの原則と事業部制</a:t>
            </a:r>
            <a:r>
              <a:rPr lang="en-US" altLang="ja-JP" sz="3200" dirty="0"/>
              <a:t>-1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628800"/>
            <a:ext cx="8820472" cy="482453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ja-JP" sz="2800" dirty="0"/>
              <a:t>(1) </a:t>
            </a:r>
            <a:r>
              <a:rPr lang="ja-JP" altLang="en-US" sz="2800" dirty="0"/>
              <a:t>グルーピングの原則</a:t>
            </a:r>
            <a:r>
              <a:rPr lang="en-US" altLang="ja-JP" sz="2800" dirty="0"/>
              <a:t>-3</a:t>
            </a:r>
          </a:p>
          <a:p>
            <a:pPr lvl="1">
              <a:spcBef>
                <a:spcPts val="1200"/>
              </a:spcBef>
            </a:pPr>
            <a:r>
              <a:rPr lang="ja-JP" altLang="en-US" sz="2400" dirty="0"/>
              <a:t>グルーピングの</a:t>
            </a:r>
            <a:r>
              <a:rPr lang="ja-JP" altLang="en-US" sz="2400" dirty="0">
                <a:solidFill>
                  <a:srgbClr val="0000FF"/>
                </a:solidFill>
              </a:rPr>
              <a:t>判断</a:t>
            </a:r>
            <a:endParaRPr lang="en-US" altLang="ja-JP" sz="2400" dirty="0">
              <a:solidFill>
                <a:srgbClr val="0000FF"/>
              </a:solidFill>
            </a:endParaRPr>
          </a:p>
          <a:p>
            <a:pPr lvl="2">
              <a:spcBef>
                <a:spcPts val="1200"/>
              </a:spcBef>
            </a:pPr>
            <a:r>
              <a:rPr lang="ja-JP" altLang="en-US" sz="2000" dirty="0"/>
              <a:t>① </a:t>
            </a:r>
            <a:r>
              <a:rPr lang="ja-JP" altLang="en-US" sz="2000" dirty="0">
                <a:solidFill>
                  <a:srgbClr val="0000FF"/>
                </a:solidFill>
              </a:rPr>
              <a:t>潜在的相互依存関係</a:t>
            </a:r>
            <a:r>
              <a:rPr lang="ja-JP" altLang="en-US" sz="2000" dirty="0"/>
              <a:t>：</a:t>
            </a:r>
            <a:r>
              <a:rPr lang="ja-JP" altLang="en-US" sz="2000" dirty="0">
                <a:solidFill>
                  <a:srgbClr val="0000FF"/>
                </a:solidFill>
              </a:rPr>
              <a:t>分業</a:t>
            </a:r>
            <a:r>
              <a:rPr lang="ja-JP" altLang="en-US" sz="2000" dirty="0"/>
              <a:t>には潜在的に複数の相互依存関係</a:t>
            </a:r>
            <a:endParaRPr lang="en-US" altLang="ja-JP" sz="2000" dirty="0"/>
          </a:p>
          <a:p>
            <a:pPr lvl="2">
              <a:spcBef>
                <a:spcPts val="1200"/>
              </a:spcBef>
            </a:pPr>
            <a:r>
              <a:rPr lang="ja-JP" altLang="en-US" sz="2000" dirty="0"/>
              <a:t>② 戦略的に</a:t>
            </a:r>
            <a:r>
              <a:rPr lang="ja-JP" altLang="en-US" sz="2000" dirty="0">
                <a:solidFill>
                  <a:srgbClr val="0000FF"/>
                </a:solidFill>
              </a:rPr>
              <a:t>重要な相互依存関係</a:t>
            </a:r>
            <a:r>
              <a:rPr lang="ja-JP" altLang="en-US" sz="2000" dirty="0"/>
              <a:t>：</a:t>
            </a:r>
            <a:r>
              <a:rPr lang="ja-JP" altLang="en-US" sz="2000" dirty="0">
                <a:solidFill>
                  <a:srgbClr val="0000FF"/>
                </a:solidFill>
              </a:rPr>
              <a:t>市場競争</a:t>
            </a:r>
            <a:r>
              <a:rPr lang="ja-JP" altLang="en-US" sz="2000" dirty="0"/>
              <a:t>の武器</a:t>
            </a:r>
            <a:endParaRPr lang="en-US" altLang="ja-JP" sz="2000" dirty="0"/>
          </a:p>
          <a:p>
            <a:pPr lvl="2">
              <a:spcBef>
                <a:spcPts val="1200"/>
              </a:spcBef>
            </a:pPr>
            <a:r>
              <a:rPr lang="ja-JP" altLang="en-US" sz="2000" dirty="0"/>
              <a:t>③ グルーピングによる</a:t>
            </a:r>
            <a:r>
              <a:rPr lang="ja-JP" altLang="en-US" sz="2000" dirty="0">
                <a:solidFill>
                  <a:srgbClr val="0000FF"/>
                </a:solidFill>
              </a:rPr>
              <a:t>情報処理の効率化</a:t>
            </a:r>
            <a:r>
              <a:rPr lang="ja-JP" altLang="en-US" sz="2000" dirty="0"/>
              <a:t>：情報処理効率の考慮</a:t>
            </a:r>
            <a:endParaRPr lang="en-US" altLang="ja-JP" sz="2000" dirty="0"/>
          </a:p>
          <a:p>
            <a:pPr lvl="2">
              <a:spcBef>
                <a:spcPts val="1200"/>
              </a:spcBef>
            </a:pPr>
            <a:r>
              <a:rPr lang="ja-JP" altLang="en-US" sz="2000" dirty="0"/>
              <a:t>④ 第二位・第三位等の重要度をもつ</a:t>
            </a:r>
            <a:r>
              <a:rPr lang="ja-JP" altLang="en-US" sz="2000" dirty="0">
                <a:solidFill>
                  <a:srgbClr val="0000FF"/>
                </a:solidFill>
              </a:rPr>
              <a:t>相互依存関係</a:t>
            </a:r>
            <a:endParaRPr lang="en-US" altLang="ja-JP" sz="2000" dirty="0">
              <a:solidFill>
                <a:srgbClr val="0000FF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ja-JP" sz="2800" dirty="0"/>
              <a:t>(2) </a:t>
            </a:r>
            <a:r>
              <a:rPr lang="ja-JP" altLang="en-US" sz="2800" dirty="0">
                <a:solidFill>
                  <a:srgbClr val="0000FF"/>
                </a:solidFill>
              </a:rPr>
              <a:t>準分解可能</a:t>
            </a:r>
            <a:r>
              <a:rPr lang="ja-JP" altLang="en-US" sz="2800" dirty="0"/>
              <a:t>システム － 事業部制</a:t>
            </a:r>
            <a:r>
              <a:rPr lang="en-US" altLang="ja-JP" sz="2800" dirty="0"/>
              <a:t>-1</a:t>
            </a:r>
          </a:p>
          <a:p>
            <a:pPr lvl="1">
              <a:spcBef>
                <a:spcPts val="1200"/>
              </a:spcBef>
            </a:pPr>
            <a:r>
              <a:rPr lang="ja-JP" altLang="en-US" sz="2400" dirty="0"/>
              <a:t>①ある程度の</a:t>
            </a:r>
            <a:r>
              <a:rPr lang="ja-JP" altLang="en-US" sz="2400" dirty="0">
                <a:solidFill>
                  <a:srgbClr val="0000FF"/>
                </a:solidFill>
              </a:rPr>
              <a:t>組織規模</a:t>
            </a:r>
            <a:r>
              <a:rPr lang="ja-JP" altLang="en-US" sz="2400" dirty="0"/>
              <a:t>と②ある程度の</a:t>
            </a:r>
            <a:r>
              <a:rPr lang="ja-JP" altLang="en-US" sz="2400" dirty="0">
                <a:solidFill>
                  <a:srgbClr val="0000FF"/>
                </a:solidFill>
              </a:rPr>
              <a:t>製品・市場多角化</a:t>
            </a:r>
            <a:br>
              <a:rPr lang="en-US" altLang="ja-JP" sz="2400" dirty="0"/>
            </a:br>
            <a:r>
              <a:rPr lang="ja-JP" altLang="en-US" sz="2400" dirty="0"/>
              <a:t>⇒ </a:t>
            </a:r>
            <a:r>
              <a:rPr lang="ja-JP" altLang="en-US" sz="2400" dirty="0">
                <a:solidFill>
                  <a:srgbClr val="0000FF"/>
                </a:solidFill>
              </a:rPr>
              <a:t>事業部制</a:t>
            </a:r>
            <a:r>
              <a:rPr lang="ja-JP" altLang="en-US" sz="2400" dirty="0"/>
              <a:t>が採用される</a:t>
            </a:r>
            <a:endParaRPr lang="en-US" altLang="ja-JP" sz="2400" dirty="0"/>
          </a:p>
        </p:txBody>
      </p:sp>
      <p:sp>
        <p:nvSpPr>
          <p:cNvPr id="9" name="テキスト ボックス 6"/>
          <p:cNvSpPr txBox="1">
            <a:spLocks noChangeArrowheads="1"/>
          </p:cNvSpPr>
          <p:nvPr/>
        </p:nvSpPr>
        <p:spPr bwMode="auto">
          <a:xfrm>
            <a:off x="6300192" y="142875"/>
            <a:ext cx="2592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V</a:t>
            </a:r>
            <a:r>
              <a:rPr lang="ja-JP" altLang="en-US" dirty="0">
                <a:solidFill>
                  <a:srgbClr val="0000FF"/>
                </a:solidFill>
              </a:rPr>
              <a:t>章：ヒエラルキー</a:t>
            </a:r>
            <a:br>
              <a:rPr lang="en-US" altLang="ja-JP" dirty="0">
                <a:solidFill>
                  <a:srgbClr val="0000FF"/>
                </a:solidFill>
              </a:rPr>
            </a:br>
            <a:r>
              <a:rPr lang="ja-JP" altLang="en-US" dirty="0">
                <a:solidFill>
                  <a:srgbClr val="0000FF"/>
                </a:solidFill>
              </a:rPr>
              <a:t>　　　のデザイン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11407C-66A5-4C32-AA55-4FA75BC4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「組織論」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00C2E31-41DD-46E7-8F6F-92D313A8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7566C-4E79-4590-91A7-EC8251760E0A}" type="slidenum">
              <a:rPr lang="en-US" altLang="ja-JP" smtClean="0"/>
              <a:pPr>
                <a:defRPr/>
              </a:pPr>
              <a:t>18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2319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5888"/>
            <a:ext cx="8712968" cy="1216025"/>
          </a:xfrm>
        </p:spPr>
        <p:txBody>
          <a:bodyPr/>
          <a:lstStyle/>
          <a:p>
            <a:r>
              <a:rPr lang="ja-JP" altLang="en-US" dirty="0"/>
              <a:t>５ ヒエラルキーの設計 ③</a:t>
            </a:r>
            <a:br>
              <a:rPr lang="en-US" altLang="ja-JP" dirty="0"/>
            </a:br>
            <a:r>
              <a:rPr lang="en-US" altLang="ja-JP" sz="3200" dirty="0"/>
              <a:t>    </a:t>
            </a:r>
            <a:r>
              <a:rPr lang="ja-JP" altLang="en-US" sz="3200" dirty="0"/>
              <a:t>グルーピングの原則と事業部制</a:t>
            </a:r>
            <a:r>
              <a:rPr lang="en-US" altLang="ja-JP" sz="3200" dirty="0"/>
              <a:t>-2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628800"/>
            <a:ext cx="8820472" cy="482453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ja-JP" sz="2800" dirty="0"/>
              <a:t>(2) </a:t>
            </a:r>
            <a:r>
              <a:rPr lang="ja-JP" altLang="en-US" sz="2800" dirty="0"/>
              <a:t>準分解可能システム － 事業部制</a:t>
            </a:r>
            <a:r>
              <a:rPr lang="en-US" altLang="ja-JP" sz="2800" dirty="0"/>
              <a:t>-2</a:t>
            </a:r>
          </a:p>
          <a:p>
            <a:pPr lvl="1">
              <a:spcBef>
                <a:spcPts val="1200"/>
              </a:spcBef>
            </a:pPr>
            <a:r>
              <a:rPr lang="ja-JP" altLang="en-US" sz="2400" dirty="0"/>
              <a:t>事業部制採用の後、</a:t>
            </a:r>
            <a:r>
              <a:rPr lang="ja-JP" altLang="en-US" sz="2400" dirty="0">
                <a:solidFill>
                  <a:srgbClr val="0000FF"/>
                </a:solidFill>
              </a:rPr>
              <a:t>戦略的な相互依存関係</a:t>
            </a:r>
            <a:r>
              <a:rPr lang="ja-JP" altLang="en-US" sz="2400" dirty="0"/>
              <a:t>の処理の</a:t>
            </a:r>
            <a:br>
              <a:rPr lang="en-US" altLang="ja-JP" sz="2400" dirty="0"/>
            </a:br>
            <a:r>
              <a:rPr lang="ja-JP" altLang="en-US" sz="2400" dirty="0"/>
              <a:t>追加的手段</a:t>
            </a:r>
            <a:br>
              <a:rPr lang="en-US" altLang="ja-JP" sz="2400" dirty="0"/>
            </a:br>
            <a:r>
              <a:rPr lang="ja-JP" altLang="en-US" sz="2400" dirty="0"/>
              <a:t>⇒ </a:t>
            </a:r>
            <a:r>
              <a:rPr lang="ja-JP" altLang="en-US" sz="2400" dirty="0">
                <a:solidFill>
                  <a:srgbClr val="0000FF"/>
                </a:solidFill>
              </a:rPr>
              <a:t>水平関係の設置</a:t>
            </a:r>
            <a:r>
              <a:rPr lang="ja-JP" altLang="en-US" sz="2400" dirty="0"/>
              <a:t>（</a:t>
            </a:r>
            <a:r>
              <a:rPr lang="en-US" altLang="ja-JP" sz="2400" dirty="0"/>
              <a:t>VI </a:t>
            </a:r>
            <a:r>
              <a:rPr lang="ja-JP" altLang="en-US" sz="2400" dirty="0"/>
              <a:t>水平関係とその他の追加的措置）</a:t>
            </a:r>
            <a:endParaRPr lang="en-US" altLang="ja-JP" sz="2400" dirty="0"/>
          </a:p>
          <a:p>
            <a:pPr lvl="1">
              <a:spcBef>
                <a:spcPts val="1200"/>
              </a:spcBef>
            </a:pPr>
            <a:r>
              <a:rPr lang="ja-JP" altLang="en-US" sz="2400" dirty="0"/>
              <a:t>規模が大きくなると</a:t>
            </a:r>
            <a:r>
              <a:rPr lang="ja-JP" altLang="en-US" sz="2400" dirty="0">
                <a:solidFill>
                  <a:srgbClr val="0000FF"/>
                </a:solidFill>
              </a:rPr>
              <a:t>なぜ事業部制組織</a:t>
            </a:r>
            <a:r>
              <a:rPr lang="ja-JP" altLang="en-US" sz="2400" dirty="0"/>
              <a:t>にするか</a:t>
            </a:r>
            <a:br>
              <a:rPr lang="en-US" altLang="ja-JP" sz="2000" dirty="0"/>
            </a:br>
            <a:r>
              <a:rPr lang="ja-JP" altLang="en-US" sz="2000" dirty="0"/>
              <a:t>⇒ それにより</a:t>
            </a:r>
            <a:r>
              <a:rPr lang="ja-JP" altLang="en-US" sz="2000" dirty="0">
                <a:solidFill>
                  <a:srgbClr val="0000FF"/>
                </a:solidFill>
              </a:rPr>
              <a:t>様々な問題が単純化</a:t>
            </a:r>
            <a:r>
              <a:rPr lang="ja-JP" altLang="en-US" sz="2000" dirty="0"/>
              <a:t>されるため</a:t>
            </a:r>
            <a:endParaRPr lang="en-US" altLang="ja-JP" sz="2000" dirty="0"/>
          </a:p>
          <a:p>
            <a:pPr lvl="2">
              <a:spcBef>
                <a:spcPts val="1200"/>
              </a:spcBef>
            </a:pPr>
            <a:r>
              <a:rPr lang="ja-JP" altLang="en-US" sz="2000" dirty="0"/>
              <a:t>事業部制は</a:t>
            </a:r>
            <a:r>
              <a:rPr lang="ja-JP" altLang="en-US" sz="2000" dirty="0">
                <a:solidFill>
                  <a:srgbClr val="0000FF"/>
                </a:solidFill>
              </a:rPr>
              <a:t>共有相互依存関係</a:t>
            </a:r>
            <a:endParaRPr lang="en-US" altLang="ja-JP" sz="2000" dirty="0">
              <a:solidFill>
                <a:srgbClr val="0000FF"/>
              </a:solidFill>
            </a:endParaRPr>
          </a:p>
          <a:p>
            <a:pPr lvl="3">
              <a:spcBef>
                <a:spcPts val="1200"/>
              </a:spcBef>
            </a:pPr>
            <a:r>
              <a:rPr lang="ja-JP" altLang="en-US" sz="1800" dirty="0">
                <a:solidFill>
                  <a:srgbClr val="0000FF"/>
                </a:solidFill>
              </a:rPr>
              <a:t>機能別組織の順序的相互依存関係</a:t>
            </a:r>
            <a:r>
              <a:rPr lang="ja-JP" altLang="en-US" sz="1800" dirty="0"/>
              <a:t>より共有相互依存関係の方が</a:t>
            </a:r>
            <a:br>
              <a:rPr lang="en-US" altLang="ja-JP" sz="1800" dirty="0"/>
            </a:br>
            <a:r>
              <a:rPr lang="ja-JP" altLang="en-US" sz="1800" dirty="0">
                <a:solidFill>
                  <a:srgbClr val="0000FF"/>
                </a:solidFill>
              </a:rPr>
              <a:t>調整が簡単</a:t>
            </a:r>
            <a:endParaRPr lang="en-US" altLang="ja-JP" sz="1800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6"/>
          <p:cNvSpPr txBox="1">
            <a:spLocks noChangeArrowheads="1"/>
          </p:cNvSpPr>
          <p:nvPr/>
        </p:nvSpPr>
        <p:spPr bwMode="auto">
          <a:xfrm>
            <a:off x="6300192" y="142875"/>
            <a:ext cx="2592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V</a:t>
            </a:r>
            <a:r>
              <a:rPr lang="ja-JP" altLang="en-US" dirty="0">
                <a:solidFill>
                  <a:srgbClr val="0000FF"/>
                </a:solidFill>
              </a:rPr>
              <a:t>章：ヒエラルキー</a:t>
            </a:r>
            <a:br>
              <a:rPr lang="en-US" altLang="ja-JP" dirty="0">
                <a:solidFill>
                  <a:srgbClr val="0000FF"/>
                </a:solidFill>
              </a:rPr>
            </a:br>
            <a:r>
              <a:rPr lang="ja-JP" altLang="en-US" dirty="0">
                <a:solidFill>
                  <a:srgbClr val="0000FF"/>
                </a:solidFill>
              </a:rPr>
              <a:t>　　　のデザイン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11407C-66A5-4C32-AA55-4FA75BC4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「組織論」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00C2E31-41DD-46E7-8F6F-92D313A8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7566C-4E79-4590-91A7-EC8251760E0A}" type="slidenum">
              <a:rPr lang="en-US" altLang="ja-JP" smtClean="0"/>
              <a:pPr>
                <a:defRPr/>
              </a:pPr>
              <a:t>19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847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683568" y="765175"/>
            <a:ext cx="7918648" cy="1371600"/>
          </a:xfrm>
        </p:spPr>
        <p:txBody>
          <a:bodyPr/>
          <a:lstStyle/>
          <a:p>
            <a:r>
              <a:rPr kumimoji="1" lang="en-US" altLang="ja-JP" sz="6600" dirty="0"/>
              <a:t>V</a:t>
            </a:r>
            <a:r>
              <a:rPr kumimoji="1" lang="ja-JP" altLang="en-US" sz="6600" dirty="0"/>
              <a:t>章の構成</a:t>
            </a:r>
          </a:p>
        </p:txBody>
      </p:sp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8460432" cy="388843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ja-JP" altLang="en-US" sz="3600" dirty="0"/>
              <a:t>１　事後的調整手段としてのヒエラルキー</a:t>
            </a:r>
            <a:endParaRPr lang="en-US" altLang="ja-JP" sz="3600" dirty="0"/>
          </a:p>
          <a:p>
            <a:pPr>
              <a:spcBef>
                <a:spcPts val="600"/>
              </a:spcBef>
            </a:pPr>
            <a:r>
              <a:rPr kumimoji="1" lang="ja-JP" altLang="en-US" sz="3600" dirty="0"/>
              <a:t>２　事前と事後の振り分け</a:t>
            </a:r>
            <a:endParaRPr kumimoji="1" lang="en-US" altLang="ja-JP" sz="3600" dirty="0"/>
          </a:p>
          <a:p>
            <a:pPr>
              <a:spcBef>
                <a:spcPts val="600"/>
              </a:spcBef>
            </a:pPr>
            <a:r>
              <a:rPr kumimoji="1" lang="ja-JP" altLang="en-US" sz="3600" dirty="0"/>
              <a:t>３　ヒエラルキーの設計 ①</a:t>
            </a:r>
            <a:endParaRPr kumimoji="1" lang="en-US" altLang="ja-JP" sz="3600" dirty="0"/>
          </a:p>
          <a:p>
            <a:pPr>
              <a:spcBef>
                <a:spcPts val="600"/>
              </a:spcBef>
            </a:pPr>
            <a:r>
              <a:rPr kumimoji="1" lang="ja-JP" altLang="en-US" sz="3600" dirty="0"/>
              <a:t>４　ヒエラルキーの設計 ②</a:t>
            </a:r>
            <a:endParaRPr kumimoji="1" lang="en-US" altLang="ja-JP" sz="3600" dirty="0"/>
          </a:p>
          <a:p>
            <a:pPr>
              <a:spcBef>
                <a:spcPts val="600"/>
              </a:spcBef>
            </a:pPr>
            <a:r>
              <a:rPr kumimoji="1" lang="ja-JP" altLang="en-US" sz="3600" dirty="0"/>
              <a:t>５　</a:t>
            </a:r>
            <a:r>
              <a:rPr lang="ja-JP" altLang="en-US" sz="3600" dirty="0"/>
              <a:t>ヒエラルキーの設計 ③</a:t>
            </a:r>
            <a:endParaRPr lang="en-US" altLang="ja-JP" sz="3600" dirty="0"/>
          </a:p>
          <a:p>
            <a:pPr>
              <a:spcBef>
                <a:spcPts val="600"/>
              </a:spcBef>
            </a:pPr>
            <a:r>
              <a:rPr kumimoji="1" lang="ja-JP" altLang="en-US" sz="3600" dirty="0"/>
              <a:t>６　ヒエラルキーのその他の意義</a:t>
            </a:r>
            <a:endParaRPr kumimoji="1" lang="en-US" altLang="ja-JP" sz="3600" dirty="0"/>
          </a:p>
        </p:txBody>
      </p:sp>
      <p:sp>
        <p:nvSpPr>
          <p:cNvPr id="8" name="テキスト ボックス 6"/>
          <p:cNvSpPr txBox="1">
            <a:spLocks noChangeArrowheads="1"/>
          </p:cNvSpPr>
          <p:nvPr/>
        </p:nvSpPr>
        <p:spPr bwMode="auto">
          <a:xfrm>
            <a:off x="6732240" y="142875"/>
            <a:ext cx="2088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</a:rPr>
              <a:t>組織デザイン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B7D74A5-6A75-43F8-A35E-EB8BB6EB3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3228578"/>
            <a:ext cx="18097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5888"/>
            <a:ext cx="8712968" cy="1216025"/>
          </a:xfrm>
        </p:spPr>
        <p:txBody>
          <a:bodyPr/>
          <a:lstStyle/>
          <a:p>
            <a:r>
              <a:rPr lang="ja-JP" altLang="en-US" dirty="0"/>
              <a:t>５ ヒエラルキーの設計 ③</a:t>
            </a:r>
            <a:br>
              <a:rPr lang="en-US" altLang="ja-JP" dirty="0"/>
            </a:br>
            <a:r>
              <a:rPr lang="en-US" altLang="ja-JP" sz="3200" dirty="0"/>
              <a:t>    </a:t>
            </a:r>
            <a:r>
              <a:rPr lang="ja-JP" altLang="en-US" sz="3200" dirty="0"/>
              <a:t>グルーピングの原則と事業部制</a:t>
            </a:r>
            <a:r>
              <a:rPr lang="en-US" altLang="ja-JP" sz="3200" dirty="0"/>
              <a:t>-3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628800"/>
            <a:ext cx="8820472" cy="482453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ja-JP" sz="2800" dirty="0"/>
              <a:t>(2) </a:t>
            </a:r>
            <a:r>
              <a:rPr lang="ja-JP" altLang="en-US" sz="2800" dirty="0"/>
              <a:t>準分解可能システム － 事業部制</a:t>
            </a:r>
            <a:r>
              <a:rPr lang="en-US" altLang="ja-JP" sz="2800" dirty="0"/>
              <a:t>-3</a:t>
            </a:r>
          </a:p>
        </p:txBody>
      </p:sp>
      <p:sp>
        <p:nvSpPr>
          <p:cNvPr id="9" name="テキスト ボックス 6"/>
          <p:cNvSpPr txBox="1">
            <a:spLocks noChangeArrowheads="1"/>
          </p:cNvSpPr>
          <p:nvPr/>
        </p:nvSpPr>
        <p:spPr bwMode="auto">
          <a:xfrm>
            <a:off x="6300192" y="142875"/>
            <a:ext cx="2592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V</a:t>
            </a:r>
            <a:r>
              <a:rPr lang="ja-JP" altLang="en-US" dirty="0">
                <a:solidFill>
                  <a:srgbClr val="0000FF"/>
                </a:solidFill>
              </a:rPr>
              <a:t>章：ヒエラルキー</a:t>
            </a:r>
            <a:br>
              <a:rPr lang="en-US" altLang="ja-JP" dirty="0">
                <a:solidFill>
                  <a:srgbClr val="0000FF"/>
                </a:solidFill>
              </a:rPr>
            </a:br>
            <a:r>
              <a:rPr lang="ja-JP" altLang="en-US" dirty="0">
                <a:solidFill>
                  <a:srgbClr val="0000FF"/>
                </a:solidFill>
              </a:rPr>
              <a:t>　　　のデザイン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11407C-66A5-4C32-AA55-4FA75BC4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「組織論」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00C2E31-41DD-46E7-8F6F-92D313A8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7566C-4E79-4590-91A7-EC8251760E0A}" type="slidenum">
              <a:rPr lang="en-US" altLang="ja-JP" smtClean="0"/>
              <a:pPr>
                <a:defRPr/>
              </a:pPr>
              <a:t>20</a:t>
            </a:fld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171728C-3D27-478C-9F2D-B5B9A1AD7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2132856"/>
            <a:ext cx="44767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1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5888"/>
            <a:ext cx="8712968" cy="1216025"/>
          </a:xfrm>
        </p:spPr>
        <p:txBody>
          <a:bodyPr/>
          <a:lstStyle/>
          <a:p>
            <a:r>
              <a:rPr lang="ja-JP" altLang="en-US" dirty="0"/>
              <a:t>５ ヒエラルキーの設計 ③</a:t>
            </a:r>
            <a:br>
              <a:rPr lang="en-US" altLang="ja-JP" dirty="0"/>
            </a:br>
            <a:r>
              <a:rPr lang="en-US" altLang="ja-JP" sz="3200" dirty="0"/>
              <a:t>    </a:t>
            </a:r>
            <a:r>
              <a:rPr lang="ja-JP" altLang="en-US" sz="3200" dirty="0"/>
              <a:t>グルーピングの原則と事業部制</a:t>
            </a:r>
            <a:r>
              <a:rPr lang="en-US" altLang="ja-JP" sz="3200" dirty="0"/>
              <a:t>-4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628800"/>
            <a:ext cx="8820472" cy="482453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ja-JP" sz="2800" dirty="0"/>
              <a:t>(2) </a:t>
            </a:r>
            <a:r>
              <a:rPr lang="ja-JP" altLang="en-US" sz="2800" dirty="0"/>
              <a:t>準分解可能システム － 事業部制</a:t>
            </a:r>
            <a:r>
              <a:rPr lang="en-US" altLang="ja-JP" sz="2800" dirty="0"/>
              <a:t>-4</a:t>
            </a:r>
          </a:p>
          <a:p>
            <a:pPr lvl="1">
              <a:spcBef>
                <a:spcPts val="1200"/>
              </a:spcBef>
            </a:pPr>
            <a:r>
              <a:rPr lang="ja-JP" altLang="en-US" sz="2400" dirty="0"/>
              <a:t>準分解可能システムとは</a:t>
            </a:r>
            <a:endParaRPr lang="en-US" altLang="ja-JP" sz="2400" dirty="0"/>
          </a:p>
          <a:p>
            <a:pPr lvl="2">
              <a:spcBef>
                <a:spcPts val="1200"/>
              </a:spcBef>
            </a:pPr>
            <a:r>
              <a:rPr lang="ja-JP" altLang="en-US" sz="2000" dirty="0"/>
              <a:t>一ヵ所でミスを起こしても全体の</a:t>
            </a:r>
            <a:r>
              <a:rPr lang="ja-JP" altLang="en-US" sz="2000" dirty="0">
                <a:solidFill>
                  <a:srgbClr val="0000FF"/>
                </a:solidFill>
              </a:rPr>
              <a:t>致命的な損害を与えない</a:t>
            </a:r>
            <a:r>
              <a:rPr lang="ja-JP" altLang="en-US" sz="2000" dirty="0"/>
              <a:t>システム</a:t>
            </a:r>
            <a:endParaRPr lang="en-US" altLang="ja-JP" sz="2000" dirty="0"/>
          </a:p>
          <a:p>
            <a:pPr lvl="2">
              <a:spcBef>
                <a:spcPts val="1200"/>
              </a:spcBef>
            </a:pPr>
            <a:r>
              <a:rPr lang="ja-JP" altLang="en-US" sz="2000" dirty="0">
                <a:solidFill>
                  <a:srgbClr val="0000FF"/>
                </a:solidFill>
              </a:rPr>
              <a:t>ミスが許容</a:t>
            </a:r>
            <a:r>
              <a:rPr lang="ja-JP" altLang="en-US" sz="2000" dirty="0"/>
              <a:t>される組織 ⇒ 事業部制組織</a:t>
            </a:r>
            <a:endParaRPr lang="en-US" altLang="ja-JP" sz="2000" dirty="0"/>
          </a:p>
          <a:p>
            <a:pPr lvl="2">
              <a:spcBef>
                <a:spcPts val="1200"/>
              </a:spcBef>
            </a:pPr>
            <a:r>
              <a:rPr lang="ja-JP" altLang="en-US" sz="2000" dirty="0"/>
              <a:t>小規模な事業部を</a:t>
            </a:r>
            <a:r>
              <a:rPr lang="ja-JP" altLang="en-US" sz="2000" dirty="0">
                <a:solidFill>
                  <a:srgbClr val="0000FF"/>
                </a:solidFill>
              </a:rPr>
              <a:t>多数保有する組織は失敗を許容</a:t>
            </a:r>
            <a:r>
              <a:rPr lang="ja-JP" altLang="en-US" sz="2000" dirty="0"/>
              <a:t>し成功で</a:t>
            </a:r>
            <a:br>
              <a:rPr lang="en-US" altLang="ja-JP" sz="2000" dirty="0"/>
            </a:br>
            <a:r>
              <a:rPr lang="ja-JP" altLang="en-US" sz="2000" dirty="0"/>
              <a:t>埋め合わせる</a:t>
            </a:r>
            <a:r>
              <a:rPr lang="ja-JP" altLang="en-US" sz="2000" dirty="0">
                <a:solidFill>
                  <a:srgbClr val="0000FF"/>
                </a:solidFill>
              </a:rPr>
              <a:t>人材育成システ</a:t>
            </a:r>
            <a:r>
              <a:rPr lang="ja-JP" altLang="en-US" sz="2000" dirty="0"/>
              <a:t>ムを構築しやすい</a:t>
            </a:r>
            <a:endParaRPr lang="en-US" altLang="ja-JP" sz="2000" dirty="0"/>
          </a:p>
          <a:p>
            <a:pPr>
              <a:spcBef>
                <a:spcPts val="1200"/>
              </a:spcBef>
            </a:pPr>
            <a:r>
              <a:rPr lang="en-US" altLang="ja-JP" sz="2800" dirty="0"/>
              <a:t>(3) </a:t>
            </a:r>
            <a:r>
              <a:rPr lang="ja-JP" altLang="en-US" sz="2800" dirty="0"/>
              <a:t>事業部制に関する追加 － </a:t>
            </a:r>
            <a:r>
              <a:rPr lang="ja-JP" altLang="en-US" sz="2800" dirty="0">
                <a:solidFill>
                  <a:srgbClr val="0000FF"/>
                </a:solidFill>
              </a:rPr>
              <a:t>垂直分業</a:t>
            </a:r>
            <a:endParaRPr lang="en-US" altLang="ja-JP" sz="2800" dirty="0">
              <a:solidFill>
                <a:srgbClr val="0000FF"/>
              </a:solidFill>
            </a:endParaRPr>
          </a:p>
          <a:p>
            <a:pPr lvl="1">
              <a:spcBef>
                <a:spcPts val="1200"/>
              </a:spcBef>
            </a:pPr>
            <a:r>
              <a:rPr lang="ja-JP" altLang="en-US" sz="2400" dirty="0"/>
              <a:t>事業部：</a:t>
            </a:r>
            <a:r>
              <a:rPr lang="ja-JP" altLang="en-US" sz="2400" dirty="0">
                <a:solidFill>
                  <a:srgbClr val="0000FF"/>
                </a:solidFill>
              </a:rPr>
              <a:t>業務的</a:t>
            </a:r>
            <a:r>
              <a:rPr lang="ja-JP" altLang="en-US" sz="2400" dirty="0"/>
              <a:t>意思決定</a:t>
            </a:r>
            <a:endParaRPr lang="en-US" altLang="ja-JP" sz="2400" dirty="0"/>
          </a:p>
          <a:p>
            <a:pPr lvl="1">
              <a:spcBef>
                <a:spcPts val="1200"/>
              </a:spcBef>
            </a:pPr>
            <a:r>
              <a:rPr lang="ja-JP" altLang="en-US" sz="2400" dirty="0"/>
              <a:t>本社：</a:t>
            </a:r>
            <a:r>
              <a:rPr lang="ja-JP" altLang="en-US" sz="2400" dirty="0">
                <a:solidFill>
                  <a:srgbClr val="0000FF"/>
                </a:solidFill>
              </a:rPr>
              <a:t>戦略的</a:t>
            </a:r>
            <a:r>
              <a:rPr lang="ja-JP" altLang="en-US" sz="2400" dirty="0"/>
              <a:t>意思決定</a:t>
            </a:r>
            <a:endParaRPr lang="en-US" altLang="ja-JP" sz="2400" dirty="0"/>
          </a:p>
          <a:p>
            <a:pPr lvl="2">
              <a:spcBef>
                <a:spcPts val="1200"/>
              </a:spcBef>
            </a:pPr>
            <a:endParaRPr lang="en-US" altLang="ja-JP" sz="2000" dirty="0"/>
          </a:p>
        </p:txBody>
      </p:sp>
      <p:sp>
        <p:nvSpPr>
          <p:cNvPr id="9" name="テキスト ボックス 6"/>
          <p:cNvSpPr txBox="1">
            <a:spLocks noChangeArrowheads="1"/>
          </p:cNvSpPr>
          <p:nvPr/>
        </p:nvSpPr>
        <p:spPr bwMode="auto">
          <a:xfrm>
            <a:off x="6300192" y="142875"/>
            <a:ext cx="2592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V</a:t>
            </a:r>
            <a:r>
              <a:rPr lang="ja-JP" altLang="en-US" dirty="0">
                <a:solidFill>
                  <a:srgbClr val="0000FF"/>
                </a:solidFill>
              </a:rPr>
              <a:t>章：ヒエラルキー</a:t>
            </a:r>
            <a:br>
              <a:rPr lang="en-US" altLang="ja-JP" dirty="0">
                <a:solidFill>
                  <a:srgbClr val="0000FF"/>
                </a:solidFill>
              </a:rPr>
            </a:br>
            <a:r>
              <a:rPr lang="ja-JP" altLang="en-US" dirty="0">
                <a:solidFill>
                  <a:srgbClr val="0000FF"/>
                </a:solidFill>
              </a:rPr>
              <a:t>　　　のデザイン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11407C-66A5-4C32-AA55-4FA75BC4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「組織論」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00C2E31-41DD-46E7-8F6F-92D313A8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7566C-4E79-4590-91A7-EC8251760E0A}" type="slidenum">
              <a:rPr lang="en-US" altLang="ja-JP" smtClean="0"/>
              <a:pPr>
                <a:defRPr/>
              </a:pPr>
              <a:t>21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3657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5888"/>
            <a:ext cx="8712968" cy="1216025"/>
          </a:xfrm>
        </p:spPr>
        <p:txBody>
          <a:bodyPr/>
          <a:lstStyle/>
          <a:p>
            <a:r>
              <a:rPr lang="ja-JP" altLang="en-US" dirty="0"/>
              <a:t>６ ヒエラルキーのその他の意義</a:t>
            </a:r>
            <a:r>
              <a:rPr lang="en-US" altLang="ja-JP" dirty="0"/>
              <a:t>-1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628800"/>
            <a:ext cx="8820472" cy="4824536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altLang="ja-JP" sz="2800" dirty="0"/>
              <a:t>(1) </a:t>
            </a:r>
            <a:r>
              <a:rPr lang="ja-JP" altLang="en-US" sz="2800" dirty="0">
                <a:solidFill>
                  <a:srgbClr val="0000FF"/>
                </a:solidFill>
              </a:rPr>
              <a:t>監視メカニズム</a:t>
            </a:r>
            <a:r>
              <a:rPr lang="ja-JP" altLang="en-US" sz="2800" dirty="0"/>
              <a:t>としてのヒエラルキー</a:t>
            </a:r>
            <a:endParaRPr lang="en-US" altLang="ja-JP" sz="2800" dirty="0"/>
          </a:p>
          <a:p>
            <a:pPr lvl="1">
              <a:spcBef>
                <a:spcPts val="900"/>
              </a:spcBef>
            </a:pPr>
            <a:r>
              <a:rPr lang="ja-JP" altLang="en-US" sz="2400" dirty="0"/>
              <a:t>できるだけ</a:t>
            </a:r>
            <a:r>
              <a:rPr lang="ja-JP" altLang="en-US" sz="2400" dirty="0">
                <a:solidFill>
                  <a:srgbClr val="0000FF"/>
                </a:solidFill>
              </a:rPr>
              <a:t>少ない監視者</a:t>
            </a:r>
            <a:r>
              <a:rPr lang="ja-JP" altLang="en-US" sz="2400" dirty="0"/>
              <a:t>で、できるだけ多くの</a:t>
            </a:r>
            <a:r>
              <a:rPr lang="ja-JP" altLang="en-US" sz="2400" dirty="0">
                <a:solidFill>
                  <a:srgbClr val="0000FF"/>
                </a:solidFill>
              </a:rPr>
              <a:t>怠業を減少</a:t>
            </a:r>
            <a:endParaRPr lang="en-US" altLang="ja-JP" sz="2400" dirty="0">
              <a:solidFill>
                <a:srgbClr val="0000FF"/>
              </a:solidFill>
            </a:endParaRPr>
          </a:p>
          <a:p>
            <a:pPr lvl="2">
              <a:spcBef>
                <a:spcPts val="900"/>
              </a:spcBef>
            </a:pPr>
            <a:r>
              <a:rPr lang="ja-JP" altLang="en-US" sz="2000" dirty="0">
                <a:solidFill>
                  <a:srgbClr val="0000FF"/>
                </a:solidFill>
              </a:rPr>
              <a:t>パノプチコン</a:t>
            </a:r>
            <a:r>
              <a:rPr lang="ja-JP" altLang="en-US" sz="2000" dirty="0"/>
              <a:t>（一望監視塔）：刑務所の囚人の監視塔</a:t>
            </a:r>
            <a:endParaRPr lang="en-US" altLang="ja-JP" sz="2000" dirty="0"/>
          </a:p>
          <a:p>
            <a:pPr lvl="2">
              <a:spcBef>
                <a:spcPts val="900"/>
              </a:spcBef>
            </a:pPr>
            <a:r>
              <a:rPr lang="ja-JP" altLang="en-US" sz="2000" dirty="0"/>
              <a:t>上司がいるだけで</a:t>
            </a:r>
            <a:r>
              <a:rPr lang="ja-JP" altLang="en-US" sz="2000" dirty="0">
                <a:solidFill>
                  <a:srgbClr val="0000FF"/>
                </a:solidFill>
              </a:rPr>
              <a:t>部下の気持ちの引き締め</a:t>
            </a:r>
            <a:r>
              <a:rPr lang="ja-JP" altLang="en-US" sz="2000" dirty="0"/>
              <a:t>になる</a:t>
            </a:r>
            <a:endParaRPr lang="en-US" altLang="ja-JP" sz="2000" dirty="0"/>
          </a:p>
          <a:p>
            <a:pPr lvl="2">
              <a:spcBef>
                <a:spcPts val="900"/>
              </a:spcBef>
            </a:pPr>
            <a:r>
              <a:rPr lang="ja-JP" altLang="en-US" sz="2000" dirty="0"/>
              <a:t>いい人でも上司になったら</a:t>
            </a:r>
            <a:r>
              <a:rPr lang="ja-JP" altLang="en-US" sz="2000" dirty="0">
                <a:solidFill>
                  <a:srgbClr val="0000FF"/>
                </a:solidFill>
              </a:rPr>
              <a:t>部下に恐怖心を与える</a:t>
            </a:r>
            <a:r>
              <a:rPr lang="ja-JP" altLang="en-US" sz="2000" dirty="0"/>
              <a:t>可能性がある</a:t>
            </a:r>
            <a:endParaRPr lang="en-US" altLang="ja-JP" sz="2000" dirty="0"/>
          </a:p>
          <a:p>
            <a:pPr>
              <a:spcBef>
                <a:spcPts val="900"/>
              </a:spcBef>
            </a:pPr>
            <a:r>
              <a:rPr lang="en-US" altLang="ja-JP" sz="2800" dirty="0"/>
              <a:t>(2) </a:t>
            </a:r>
            <a:r>
              <a:rPr lang="ja-JP" altLang="en-US" sz="2800" dirty="0"/>
              <a:t>設計された責任感</a:t>
            </a:r>
            <a:endParaRPr lang="en-US" altLang="ja-JP" sz="2800" dirty="0"/>
          </a:p>
          <a:p>
            <a:pPr lvl="1">
              <a:spcBef>
                <a:spcPts val="900"/>
              </a:spcBef>
            </a:pPr>
            <a:r>
              <a:rPr lang="ja-JP" altLang="en-US" sz="2400" dirty="0">
                <a:solidFill>
                  <a:srgbClr val="0000FF"/>
                </a:solidFill>
              </a:rPr>
              <a:t>フリーライダー問題</a:t>
            </a:r>
            <a:r>
              <a:rPr lang="ja-JP" altLang="en-US" sz="2400" dirty="0"/>
              <a:t>への対応手段</a:t>
            </a:r>
            <a:endParaRPr lang="en-US" altLang="ja-JP" sz="2000" dirty="0"/>
          </a:p>
          <a:p>
            <a:pPr lvl="2">
              <a:spcBef>
                <a:spcPts val="900"/>
              </a:spcBef>
            </a:pPr>
            <a:r>
              <a:rPr lang="ja-JP" altLang="en-US" sz="2000" dirty="0"/>
              <a:t>① 業績評価の単位になる集団をできる限り</a:t>
            </a:r>
            <a:r>
              <a:rPr lang="ja-JP" altLang="en-US" sz="2000" dirty="0">
                <a:solidFill>
                  <a:srgbClr val="0000FF"/>
                </a:solidFill>
              </a:rPr>
              <a:t>小人数</a:t>
            </a:r>
            <a:r>
              <a:rPr lang="ja-JP" altLang="en-US" sz="2000" dirty="0"/>
              <a:t>にとどめる</a:t>
            </a:r>
            <a:endParaRPr lang="en-US" altLang="ja-JP" sz="2000" dirty="0"/>
          </a:p>
          <a:p>
            <a:pPr lvl="2">
              <a:spcBef>
                <a:spcPts val="900"/>
              </a:spcBef>
            </a:pPr>
            <a:r>
              <a:rPr lang="ja-JP" altLang="en-US" sz="2000" dirty="0"/>
              <a:t>② </a:t>
            </a:r>
            <a:r>
              <a:rPr lang="ja-JP" altLang="en-US" sz="2000" dirty="0">
                <a:solidFill>
                  <a:srgbClr val="0000FF"/>
                </a:solidFill>
              </a:rPr>
              <a:t>管理職と管理職候補者</a:t>
            </a:r>
            <a:r>
              <a:rPr lang="ja-JP" altLang="en-US" sz="2000" dirty="0"/>
              <a:t>を作る</a:t>
            </a:r>
            <a:endParaRPr lang="en-US" altLang="ja-JP" sz="2000" dirty="0"/>
          </a:p>
          <a:p>
            <a:pPr lvl="2">
              <a:spcBef>
                <a:spcPts val="900"/>
              </a:spcBef>
            </a:pPr>
            <a:r>
              <a:rPr lang="ja-JP" altLang="en-US" sz="2000" spc="-40" dirty="0">
                <a:solidFill>
                  <a:srgbClr val="0000FF"/>
                </a:solidFill>
              </a:rPr>
              <a:t>ハイアラキー</a:t>
            </a:r>
            <a:r>
              <a:rPr lang="ja-JP" altLang="en-US" sz="2000" spc="-40" dirty="0"/>
              <a:t>はフリーライダーを</a:t>
            </a:r>
            <a:r>
              <a:rPr lang="ja-JP" altLang="en-US" sz="2000" spc="-40" dirty="0">
                <a:solidFill>
                  <a:srgbClr val="0000FF"/>
                </a:solidFill>
              </a:rPr>
              <a:t>減らす構造</a:t>
            </a:r>
            <a:r>
              <a:rPr lang="ja-JP" altLang="en-US" sz="2000" spc="-40" dirty="0"/>
              <a:t>になる</a:t>
            </a:r>
            <a:endParaRPr lang="en-US" altLang="ja-JP" sz="2000" spc="-40" dirty="0"/>
          </a:p>
        </p:txBody>
      </p:sp>
      <p:sp>
        <p:nvSpPr>
          <p:cNvPr id="9" name="テキスト ボックス 6"/>
          <p:cNvSpPr txBox="1">
            <a:spLocks noChangeArrowheads="1"/>
          </p:cNvSpPr>
          <p:nvPr/>
        </p:nvSpPr>
        <p:spPr bwMode="auto">
          <a:xfrm>
            <a:off x="4932040" y="142875"/>
            <a:ext cx="3960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V</a:t>
            </a:r>
            <a:r>
              <a:rPr lang="ja-JP" altLang="en-US" dirty="0">
                <a:solidFill>
                  <a:srgbClr val="0000FF"/>
                </a:solidFill>
              </a:rPr>
              <a:t>章：ヒエラルキーのデザイン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11407C-66A5-4C32-AA55-4FA75BC4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「組織論」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00C2E31-41DD-46E7-8F6F-92D313A8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7566C-4E79-4590-91A7-EC8251760E0A}" type="slidenum">
              <a:rPr lang="en-US" altLang="ja-JP" smtClean="0"/>
              <a:pPr>
                <a:defRPr/>
              </a:pPr>
              <a:t>22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2526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5888"/>
            <a:ext cx="8712968" cy="1216025"/>
          </a:xfrm>
        </p:spPr>
        <p:txBody>
          <a:bodyPr/>
          <a:lstStyle/>
          <a:p>
            <a:r>
              <a:rPr lang="ja-JP" altLang="en-US" dirty="0"/>
              <a:t>６ ヒエラルキーのその他の意義</a:t>
            </a:r>
            <a:r>
              <a:rPr lang="en-US" altLang="ja-JP" dirty="0"/>
              <a:t>-2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628800"/>
            <a:ext cx="8820472" cy="4824536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altLang="ja-JP" sz="2800" dirty="0"/>
              <a:t>(3) </a:t>
            </a:r>
            <a:r>
              <a:rPr lang="ja-JP" altLang="en-US" sz="2800" dirty="0">
                <a:solidFill>
                  <a:srgbClr val="0000FF"/>
                </a:solidFill>
              </a:rPr>
              <a:t>分類図式</a:t>
            </a:r>
            <a:r>
              <a:rPr lang="ja-JP" altLang="en-US" sz="2800" dirty="0"/>
              <a:t>としてのヒエラルキー</a:t>
            </a:r>
            <a:endParaRPr lang="en-US" altLang="ja-JP" sz="2800" dirty="0"/>
          </a:p>
          <a:p>
            <a:pPr lvl="1">
              <a:spcBef>
                <a:spcPts val="900"/>
              </a:spcBef>
            </a:pPr>
            <a:r>
              <a:rPr lang="ja-JP" altLang="en-US" sz="2400" spc="-60" dirty="0"/>
              <a:t>ヒエラルキーを探れば探している部署まで容易に</a:t>
            </a:r>
            <a:r>
              <a:rPr lang="ja-JP" altLang="en-US" sz="2400" spc="-60" dirty="0">
                <a:solidFill>
                  <a:srgbClr val="0000FF"/>
                </a:solidFill>
              </a:rPr>
              <a:t>アクセス可能</a:t>
            </a:r>
            <a:endParaRPr lang="en-US" altLang="ja-JP" sz="2400" spc="-60" dirty="0">
              <a:solidFill>
                <a:srgbClr val="0000FF"/>
              </a:solidFill>
            </a:endParaRPr>
          </a:p>
          <a:p>
            <a:pPr>
              <a:spcBef>
                <a:spcPts val="900"/>
              </a:spcBef>
            </a:pPr>
            <a:r>
              <a:rPr lang="en-US" altLang="ja-JP" sz="2800" dirty="0"/>
              <a:t>(4) </a:t>
            </a:r>
            <a:r>
              <a:rPr lang="ja-JP" altLang="en-US" sz="2800" dirty="0"/>
              <a:t>目的－手段の</a:t>
            </a:r>
            <a:r>
              <a:rPr lang="ja-JP" altLang="en-US" sz="2800" dirty="0">
                <a:solidFill>
                  <a:srgbClr val="0000FF"/>
                </a:solidFill>
              </a:rPr>
              <a:t>連鎖</a:t>
            </a:r>
            <a:r>
              <a:rPr lang="ja-JP" altLang="en-US" sz="2800" dirty="0"/>
              <a:t>としてのヒエラルキー</a:t>
            </a:r>
            <a:endParaRPr lang="en-US" altLang="ja-JP" sz="2800" dirty="0"/>
          </a:p>
          <a:p>
            <a:pPr lvl="1">
              <a:spcBef>
                <a:spcPts val="900"/>
              </a:spcBef>
            </a:pPr>
            <a:r>
              <a:rPr lang="ja-JP" altLang="en-US" sz="2400" dirty="0"/>
              <a:t>上位者が目的を部下に与え、その</a:t>
            </a:r>
            <a:r>
              <a:rPr lang="ja-JP" altLang="en-US" sz="2400" dirty="0">
                <a:solidFill>
                  <a:srgbClr val="0000FF"/>
                </a:solidFill>
              </a:rPr>
              <a:t>目的達成の手段の選択</a:t>
            </a:r>
            <a:br>
              <a:rPr lang="en-US" altLang="ja-JP" sz="2400" dirty="0"/>
            </a:br>
            <a:r>
              <a:rPr lang="ja-JP" altLang="en-US" sz="2400" dirty="0"/>
              <a:t>をその下の部下が行うという関係</a:t>
            </a:r>
            <a:endParaRPr lang="en-US" altLang="ja-JP" sz="2400" dirty="0"/>
          </a:p>
          <a:p>
            <a:pPr>
              <a:spcBef>
                <a:spcPts val="900"/>
              </a:spcBef>
            </a:pPr>
            <a:r>
              <a:rPr lang="en-US" altLang="ja-JP" sz="2800" dirty="0"/>
              <a:t>(5) </a:t>
            </a:r>
            <a:r>
              <a:rPr lang="ja-JP" altLang="en-US" sz="2800" dirty="0">
                <a:solidFill>
                  <a:srgbClr val="0000FF"/>
                </a:solidFill>
              </a:rPr>
              <a:t>キャリア・パス</a:t>
            </a:r>
            <a:r>
              <a:rPr lang="ja-JP" altLang="en-US" sz="2800" dirty="0"/>
              <a:t>としてのヒエラルキー</a:t>
            </a:r>
            <a:endParaRPr lang="en-US" altLang="ja-JP" sz="2800" dirty="0"/>
          </a:p>
          <a:p>
            <a:pPr lvl="1">
              <a:spcBef>
                <a:spcPts val="900"/>
              </a:spcBef>
            </a:pPr>
            <a:r>
              <a:rPr lang="ja-JP" altLang="en-US" sz="2400" dirty="0"/>
              <a:t>上位になるほど</a:t>
            </a:r>
            <a:r>
              <a:rPr lang="ja-JP" altLang="en-US" sz="2400" dirty="0">
                <a:solidFill>
                  <a:srgbClr val="0000FF"/>
                </a:solidFill>
              </a:rPr>
              <a:t>意思決定の及ぶ範囲</a:t>
            </a:r>
            <a:r>
              <a:rPr lang="ja-JP" altLang="en-US" sz="2400" dirty="0"/>
              <a:t>が広くなる</a:t>
            </a:r>
            <a:endParaRPr lang="en-US" altLang="ja-JP" sz="2400" dirty="0"/>
          </a:p>
          <a:p>
            <a:pPr lvl="1">
              <a:spcBef>
                <a:spcPts val="900"/>
              </a:spcBef>
            </a:pPr>
            <a:r>
              <a:rPr lang="ja-JP" altLang="en-US" sz="2400" dirty="0"/>
              <a:t>ヒエラルキーは</a:t>
            </a:r>
            <a:r>
              <a:rPr lang="ja-JP" altLang="en-US" sz="2400" dirty="0">
                <a:solidFill>
                  <a:srgbClr val="0000FF"/>
                </a:solidFill>
              </a:rPr>
              <a:t>目的を新たに考える</a:t>
            </a:r>
            <a:r>
              <a:rPr lang="ja-JP" altLang="en-US" sz="2400" dirty="0"/>
              <a:t>ようになる</a:t>
            </a:r>
            <a:endParaRPr lang="en-US" altLang="ja-JP" sz="2400" dirty="0"/>
          </a:p>
          <a:p>
            <a:pPr lvl="1">
              <a:spcBef>
                <a:spcPts val="900"/>
              </a:spcBef>
            </a:pPr>
            <a:r>
              <a:rPr lang="ja-JP" altLang="en-US" sz="2400" dirty="0">
                <a:solidFill>
                  <a:srgbClr val="0000FF"/>
                </a:solidFill>
              </a:rPr>
              <a:t>人材育成・人材の選抜</a:t>
            </a:r>
            <a:r>
              <a:rPr lang="ja-JP" altLang="en-US" sz="2400" dirty="0"/>
              <a:t>の側面ももつ</a:t>
            </a:r>
            <a:endParaRPr lang="en-US" altLang="ja-JP" sz="2400" dirty="0"/>
          </a:p>
        </p:txBody>
      </p:sp>
      <p:sp>
        <p:nvSpPr>
          <p:cNvPr id="9" name="テキスト ボックス 6"/>
          <p:cNvSpPr txBox="1">
            <a:spLocks noChangeArrowheads="1"/>
          </p:cNvSpPr>
          <p:nvPr/>
        </p:nvSpPr>
        <p:spPr bwMode="auto">
          <a:xfrm>
            <a:off x="4932040" y="142875"/>
            <a:ext cx="3960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V</a:t>
            </a:r>
            <a:r>
              <a:rPr lang="ja-JP" altLang="en-US" dirty="0">
                <a:solidFill>
                  <a:srgbClr val="0000FF"/>
                </a:solidFill>
              </a:rPr>
              <a:t>章：ヒエラルキーのデザイン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11407C-66A5-4C32-AA55-4FA75BC4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「組織論」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00C2E31-41DD-46E7-8F6F-92D313A8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7566C-4E79-4590-91A7-EC8251760E0A}" type="slidenum">
              <a:rPr lang="en-US" altLang="ja-JP" smtClean="0"/>
              <a:pPr>
                <a:defRPr/>
              </a:pPr>
              <a:t>23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701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5888"/>
            <a:ext cx="8712968" cy="1216025"/>
          </a:xfrm>
        </p:spPr>
        <p:txBody>
          <a:bodyPr/>
          <a:lstStyle/>
          <a:p>
            <a:r>
              <a:rPr lang="ja-JP" altLang="en-US" dirty="0"/>
              <a:t>６ ヒエラルキーのその他の意義</a:t>
            </a:r>
            <a:r>
              <a:rPr lang="en-US" altLang="ja-JP" dirty="0"/>
              <a:t>-3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628800"/>
            <a:ext cx="8820472" cy="4824536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en-US" altLang="ja-JP" sz="2800" dirty="0"/>
              <a:t>(6) </a:t>
            </a:r>
            <a:r>
              <a:rPr lang="ja-JP" altLang="en-US" sz="2800" dirty="0"/>
              <a:t>ヒエラルキーの問題点</a:t>
            </a:r>
            <a:endParaRPr lang="en-US" altLang="ja-JP" sz="2800" dirty="0"/>
          </a:p>
          <a:p>
            <a:pPr lvl="1">
              <a:spcBef>
                <a:spcPts val="700"/>
              </a:spcBef>
            </a:pPr>
            <a:r>
              <a:rPr lang="ja-JP" altLang="en-US" sz="2400" dirty="0"/>
              <a:t>ヒエラルキーの軍隊的イメージは好まれない</a:t>
            </a:r>
            <a:endParaRPr lang="en-US" altLang="ja-JP" sz="2400" dirty="0"/>
          </a:p>
          <a:p>
            <a:pPr lvl="1">
              <a:spcBef>
                <a:spcPts val="700"/>
              </a:spcBef>
            </a:pPr>
            <a:r>
              <a:rPr lang="ja-JP" altLang="en-US" sz="2400" dirty="0"/>
              <a:t>マイナス面の解決策</a:t>
            </a:r>
            <a:endParaRPr lang="en-US" altLang="ja-JP" sz="2400" dirty="0"/>
          </a:p>
          <a:p>
            <a:pPr lvl="2">
              <a:spcBef>
                <a:spcPts val="700"/>
              </a:spcBef>
            </a:pPr>
            <a:r>
              <a:rPr lang="ja-JP" altLang="en-US" sz="2000" dirty="0">
                <a:solidFill>
                  <a:srgbClr val="0000FF"/>
                </a:solidFill>
              </a:rPr>
              <a:t>構造的</a:t>
            </a:r>
            <a:r>
              <a:rPr lang="ja-JP" altLang="en-US" sz="2000" dirty="0"/>
              <a:t>メリットと</a:t>
            </a:r>
            <a:r>
              <a:rPr lang="ja-JP" altLang="en-US" sz="2000" dirty="0">
                <a:solidFill>
                  <a:srgbClr val="0000FF"/>
                </a:solidFill>
              </a:rPr>
              <a:t>民主主義</a:t>
            </a:r>
            <a:r>
              <a:rPr lang="ja-JP" altLang="en-US" sz="2000" dirty="0"/>
              <a:t>のメリットの最適妥協点を探す</a:t>
            </a:r>
            <a:br>
              <a:rPr lang="en-US" altLang="ja-JP" sz="2000" dirty="0"/>
            </a:br>
            <a:r>
              <a:rPr lang="ja-JP" altLang="en-US" sz="2000" dirty="0"/>
              <a:t>⇒ 若干</a:t>
            </a:r>
            <a:r>
              <a:rPr lang="ja-JP" altLang="en-US" sz="2000" dirty="0">
                <a:solidFill>
                  <a:srgbClr val="0000FF"/>
                </a:solidFill>
              </a:rPr>
              <a:t>フラット</a:t>
            </a:r>
            <a:r>
              <a:rPr lang="ja-JP" altLang="en-US" sz="2000" dirty="0"/>
              <a:t>で垂直分業の</a:t>
            </a:r>
            <a:r>
              <a:rPr lang="ja-JP" altLang="en-US" sz="2000" dirty="0">
                <a:solidFill>
                  <a:srgbClr val="0000FF"/>
                </a:solidFill>
              </a:rPr>
              <a:t>程度の低い</a:t>
            </a:r>
            <a:r>
              <a:rPr lang="ja-JP" altLang="en-US" sz="2000" dirty="0"/>
              <a:t>組織とする</a:t>
            </a:r>
            <a:endParaRPr lang="en-US" altLang="ja-JP" sz="2000" dirty="0"/>
          </a:p>
          <a:p>
            <a:pPr lvl="2">
              <a:spcBef>
                <a:spcPts val="700"/>
              </a:spcBef>
            </a:pPr>
            <a:r>
              <a:rPr lang="ja-JP" altLang="en-US" sz="2000" dirty="0"/>
              <a:t>表向き</a:t>
            </a:r>
            <a:r>
              <a:rPr lang="ja-JP" altLang="en-US" sz="2000" dirty="0">
                <a:solidFill>
                  <a:srgbClr val="0000FF"/>
                </a:solidFill>
              </a:rPr>
              <a:t>ヒエラルキーでないようなふり</a:t>
            </a:r>
            <a:r>
              <a:rPr lang="ja-JP" altLang="en-US" sz="2000" dirty="0"/>
              <a:t>をする</a:t>
            </a:r>
            <a:br>
              <a:rPr lang="en-US" altLang="ja-JP" sz="2000" dirty="0"/>
            </a:br>
            <a:r>
              <a:rPr lang="ja-JP" altLang="en-US" sz="2000" dirty="0"/>
              <a:t>⇒ 上司が部下の声に</a:t>
            </a:r>
            <a:r>
              <a:rPr lang="ja-JP" altLang="en-US" sz="2000" dirty="0">
                <a:solidFill>
                  <a:srgbClr val="0000FF"/>
                </a:solidFill>
              </a:rPr>
              <a:t>耳を傾け丹念に説得</a:t>
            </a:r>
            <a:r>
              <a:rPr lang="ja-JP" altLang="en-US" sz="2000" dirty="0"/>
              <a:t>する作業をいとわない</a:t>
            </a:r>
            <a:endParaRPr lang="en-US" altLang="ja-JP" sz="2000" dirty="0"/>
          </a:p>
          <a:p>
            <a:pPr lvl="1">
              <a:spcBef>
                <a:spcPts val="700"/>
              </a:spcBef>
            </a:pPr>
            <a:r>
              <a:rPr lang="ja-JP" altLang="en-US" sz="2400" dirty="0"/>
              <a:t>上位のポストに</a:t>
            </a:r>
            <a:r>
              <a:rPr lang="ja-JP" altLang="en-US" sz="2400" dirty="0">
                <a:solidFill>
                  <a:srgbClr val="0000FF"/>
                </a:solidFill>
              </a:rPr>
              <a:t>高い報酬やプレステージ、権力</a:t>
            </a:r>
            <a:r>
              <a:rPr lang="ja-JP" altLang="en-US" sz="2400" dirty="0"/>
              <a:t>がつく</a:t>
            </a:r>
            <a:endParaRPr lang="en-US" altLang="ja-JP" sz="2400" dirty="0"/>
          </a:p>
          <a:p>
            <a:pPr lvl="2">
              <a:spcBef>
                <a:spcPts val="700"/>
              </a:spcBef>
            </a:pPr>
            <a:r>
              <a:rPr lang="ja-JP" altLang="en-US" sz="2000" dirty="0"/>
              <a:t>昇進に</a:t>
            </a:r>
            <a:r>
              <a:rPr lang="ja-JP" altLang="en-US" sz="2000" dirty="0">
                <a:solidFill>
                  <a:srgbClr val="0000FF"/>
                </a:solidFill>
              </a:rPr>
              <a:t>洩れた人の動機付け</a:t>
            </a:r>
            <a:r>
              <a:rPr lang="ja-JP" altLang="en-US" sz="2000" dirty="0"/>
              <a:t>の課題は残る</a:t>
            </a:r>
            <a:endParaRPr lang="en-US" altLang="ja-JP" sz="2000" dirty="0"/>
          </a:p>
          <a:p>
            <a:pPr lvl="1">
              <a:spcBef>
                <a:spcPts val="700"/>
              </a:spcBef>
            </a:pPr>
            <a:r>
              <a:rPr lang="ja-JP" altLang="en-US" sz="2400" dirty="0"/>
              <a:t>ヒエラルキー（ポスト）を</a:t>
            </a:r>
            <a:r>
              <a:rPr lang="ja-JP" altLang="en-US" sz="2400" dirty="0">
                <a:solidFill>
                  <a:srgbClr val="0000FF"/>
                </a:solidFill>
              </a:rPr>
              <a:t>簡単に増やさない</a:t>
            </a:r>
            <a:endParaRPr lang="en-US" altLang="ja-JP" sz="2400" dirty="0">
              <a:solidFill>
                <a:srgbClr val="0000FF"/>
              </a:solidFill>
            </a:endParaRPr>
          </a:p>
          <a:p>
            <a:pPr lvl="1">
              <a:spcBef>
                <a:spcPts val="700"/>
              </a:spcBef>
            </a:pPr>
            <a:r>
              <a:rPr lang="ja-JP" altLang="en-US" sz="2400" dirty="0">
                <a:solidFill>
                  <a:srgbClr val="0000FF"/>
                </a:solidFill>
              </a:rPr>
              <a:t>シンプル</a:t>
            </a:r>
            <a:r>
              <a:rPr lang="ja-JP" altLang="en-US" sz="2400" dirty="0"/>
              <a:t>なヒエラルキーを維持する</a:t>
            </a:r>
            <a:endParaRPr lang="en-US" altLang="ja-JP" sz="2400" dirty="0"/>
          </a:p>
        </p:txBody>
      </p:sp>
      <p:sp>
        <p:nvSpPr>
          <p:cNvPr id="9" name="テキスト ボックス 6"/>
          <p:cNvSpPr txBox="1">
            <a:spLocks noChangeArrowheads="1"/>
          </p:cNvSpPr>
          <p:nvPr/>
        </p:nvSpPr>
        <p:spPr bwMode="auto">
          <a:xfrm>
            <a:off x="4932040" y="142875"/>
            <a:ext cx="3960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V</a:t>
            </a:r>
            <a:r>
              <a:rPr lang="ja-JP" altLang="en-US" dirty="0">
                <a:solidFill>
                  <a:srgbClr val="0000FF"/>
                </a:solidFill>
              </a:rPr>
              <a:t>章：ヒエラルキーのデザイン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11407C-66A5-4C32-AA55-4FA75BC4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「組織論」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00C2E31-41DD-46E7-8F6F-92D313A8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7566C-4E79-4590-91A7-EC8251760E0A}" type="slidenum">
              <a:rPr lang="en-US" altLang="ja-JP" smtClean="0"/>
              <a:pPr>
                <a:defRPr/>
              </a:pPr>
              <a:t>24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1563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5888"/>
            <a:ext cx="8712968" cy="1216025"/>
          </a:xfrm>
        </p:spPr>
        <p:txBody>
          <a:bodyPr/>
          <a:lstStyle/>
          <a:p>
            <a:r>
              <a:rPr lang="ja-JP" altLang="en-US" dirty="0"/>
              <a:t>１ 事後的手段としてのヒエラルキー</a:t>
            </a:r>
            <a:r>
              <a:rPr lang="en-US" altLang="ja-JP" dirty="0"/>
              <a:t>-1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738" y="1628799"/>
            <a:ext cx="8577262" cy="48245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ja-JP" altLang="en-US" sz="2800" dirty="0">
                <a:solidFill>
                  <a:srgbClr val="0000FF"/>
                </a:solidFill>
              </a:rPr>
              <a:t>予想外の事態</a:t>
            </a:r>
            <a:r>
              <a:rPr lang="ja-JP" altLang="en-US" sz="2800" dirty="0"/>
              <a:t>が発生 ⇒ 標準化では対応に</a:t>
            </a:r>
            <a:r>
              <a:rPr lang="ja-JP" altLang="en-US" sz="2800" dirty="0">
                <a:solidFill>
                  <a:srgbClr val="0000FF"/>
                </a:solidFill>
              </a:rPr>
              <a:t>限界</a:t>
            </a:r>
            <a:endParaRPr lang="en-US" altLang="ja-JP" sz="2800" dirty="0">
              <a:solidFill>
                <a:srgbClr val="0000FF"/>
              </a:solidFill>
            </a:endParaRPr>
          </a:p>
          <a:p>
            <a:pPr lvl="1">
              <a:spcBef>
                <a:spcPts val="600"/>
              </a:spcBef>
            </a:pPr>
            <a:r>
              <a:rPr lang="ja-JP" altLang="en-US" sz="2400" dirty="0"/>
              <a:t>ある程度の</a:t>
            </a:r>
            <a:r>
              <a:rPr lang="ja-JP" altLang="en-US" sz="2400" dirty="0">
                <a:solidFill>
                  <a:srgbClr val="0000FF"/>
                </a:solidFill>
              </a:rPr>
              <a:t>例外対応 </a:t>
            </a:r>
            <a:r>
              <a:rPr lang="ja-JP" altLang="en-US" sz="2400" dirty="0"/>
              <a:t>⇒ </a:t>
            </a:r>
            <a:r>
              <a:rPr lang="ja-JP" altLang="en-US" sz="2400" dirty="0">
                <a:solidFill>
                  <a:srgbClr val="0000FF"/>
                </a:solidFill>
              </a:rPr>
              <a:t>組織学習</a:t>
            </a:r>
            <a:r>
              <a:rPr lang="ja-JP" altLang="en-US" sz="2400" dirty="0"/>
              <a:t>で対応</a:t>
            </a:r>
            <a:endParaRPr lang="en-US" altLang="ja-JP" sz="2400" dirty="0"/>
          </a:p>
          <a:p>
            <a:pPr lvl="1">
              <a:spcBef>
                <a:spcPts val="600"/>
              </a:spcBef>
            </a:pPr>
            <a:r>
              <a:rPr lang="ja-JP" altLang="en-US" sz="2400" dirty="0"/>
              <a:t>組織学習とは</a:t>
            </a:r>
            <a:endParaRPr lang="en-US" altLang="ja-JP" sz="2400" dirty="0"/>
          </a:p>
          <a:p>
            <a:pPr lvl="2">
              <a:spcBef>
                <a:spcPts val="600"/>
              </a:spcBef>
            </a:pPr>
            <a:r>
              <a:rPr lang="ja-JP" altLang="en-US" sz="2000" dirty="0"/>
              <a:t>例外に対応出来る</a:t>
            </a:r>
            <a:r>
              <a:rPr lang="ja-JP" altLang="en-US" sz="2000" dirty="0">
                <a:solidFill>
                  <a:srgbClr val="0000FF"/>
                </a:solidFill>
              </a:rPr>
              <a:t>プログラムの創作</a:t>
            </a:r>
            <a:r>
              <a:rPr lang="ja-JP" altLang="en-US" sz="2000" dirty="0"/>
              <a:t>や</a:t>
            </a:r>
            <a:r>
              <a:rPr lang="ja-JP" altLang="en-US" sz="2000" dirty="0">
                <a:solidFill>
                  <a:srgbClr val="0000FF"/>
                </a:solidFill>
              </a:rPr>
              <a:t>前例を蓄積</a:t>
            </a:r>
            <a:r>
              <a:rPr lang="ja-JP" altLang="en-US" sz="2000" dirty="0"/>
              <a:t>して利用法</a:t>
            </a:r>
            <a:br>
              <a:rPr lang="en-US" altLang="ja-JP" sz="2000" dirty="0"/>
            </a:br>
            <a:r>
              <a:rPr lang="ja-JP" altLang="en-US" sz="2000" dirty="0"/>
              <a:t>に通暁すること</a:t>
            </a:r>
            <a:endParaRPr lang="en-US" altLang="ja-JP" sz="2000" dirty="0"/>
          </a:p>
          <a:p>
            <a:pPr>
              <a:spcBef>
                <a:spcPts val="600"/>
              </a:spcBef>
            </a:pPr>
            <a:r>
              <a:rPr lang="ja-JP" altLang="en-US" sz="2800" dirty="0">
                <a:solidFill>
                  <a:srgbClr val="0000FF"/>
                </a:solidFill>
              </a:rPr>
              <a:t>不確実性</a:t>
            </a:r>
            <a:r>
              <a:rPr lang="ja-JP" altLang="en-US" sz="2800" dirty="0"/>
              <a:t>の世界 ⇒ </a:t>
            </a:r>
            <a:r>
              <a:rPr lang="ja-JP" altLang="en-US" sz="2800" dirty="0">
                <a:solidFill>
                  <a:srgbClr val="0000FF"/>
                </a:solidFill>
              </a:rPr>
              <a:t>予則不可能</a:t>
            </a:r>
            <a:r>
              <a:rPr lang="ja-JP" altLang="en-US" sz="2800" dirty="0"/>
              <a:t>な世界</a:t>
            </a:r>
            <a:endParaRPr lang="en-US" altLang="ja-JP" sz="2800" dirty="0"/>
          </a:p>
          <a:p>
            <a:pPr lvl="1">
              <a:spcBef>
                <a:spcPts val="600"/>
              </a:spcBef>
            </a:pPr>
            <a:r>
              <a:rPr lang="ja-JP" altLang="en-US" sz="2400" dirty="0"/>
              <a:t>不確実性が増すほど</a:t>
            </a:r>
            <a:r>
              <a:rPr lang="ja-JP" altLang="en-US" sz="2400" dirty="0">
                <a:solidFill>
                  <a:srgbClr val="0000FF"/>
                </a:solidFill>
              </a:rPr>
              <a:t>事後の対応</a:t>
            </a:r>
            <a:r>
              <a:rPr lang="ja-JP" altLang="en-US" sz="2400" dirty="0"/>
              <a:t>とならざるを得ない</a:t>
            </a:r>
            <a:endParaRPr lang="en-US" altLang="ja-JP" sz="2400" dirty="0"/>
          </a:p>
          <a:p>
            <a:pPr lvl="1">
              <a:spcBef>
                <a:spcPts val="600"/>
              </a:spcBef>
            </a:pPr>
            <a:r>
              <a:rPr lang="ja-JP" altLang="en-US" sz="2400" dirty="0"/>
              <a:t>事後の対応 ⇒ </a:t>
            </a:r>
            <a:r>
              <a:rPr lang="ja-JP" altLang="en-US" sz="2400" dirty="0">
                <a:solidFill>
                  <a:srgbClr val="0000FF"/>
                </a:solidFill>
              </a:rPr>
              <a:t>ヒエラルキー</a:t>
            </a:r>
            <a:r>
              <a:rPr lang="ja-JP" altLang="en-US" sz="2400" dirty="0"/>
              <a:t>による対応</a:t>
            </a:r>
            <a:endParaRPr lang="en-US" altLang="ja-JP" sz="2400" dirty="0"/>
          </a:p>
          <a:p>
            <a:pPr lvl="1">
              <a:spcBef>
                <a:spcPts val="600"/>
              </a:spcBef>
            </a:pPr>
            <a:r>
              <a:rPr lang="ja-JP" altLang="en-US" sz="2400" dirty="0"/>
              <a:t>ヒエラルキー（階層性）とは</a:t>
            </a:r>
            <a:endParaRPr lang="en-US" altLang="ja-JP" sz="2400" dirty="0"/>
          </a:p>
          <a:p>
            <a:pPr lvl="2">
              <a:spcBef>
                <a:spcPts val="600"/>
              </a:spcBef>
            </a:pPr>
            <a:r>
              <a:rPr lang="ja-JP" altLang="en-US" sz="2000" dirty="0"/>
              <a:t>事後的な</a:t>
            </a:r>
            <a:r>
              <a:rPr lang="ja-JP" altLang="en-US" sz="2000" dirty="0">
                <a:solidFill>
                  <a:srgbClr val="0000FF"/>
                </a:solidFill>
              </a:rPr>
              <a:t>例外処理</a:t>
            </a:r>
            <a:r>
              <a:rPr lang="ja-JP" altLang="en-US" sz="2000" dirty="0"/>
              <a:t>を通じて</a:t>
            </a:r>
            <a:r>
              <a:rPr lang="ja-JP" altLang="en-US" sz="2000" dirty="0">
                <a:solidFill>
                  <a:srgbClr val="0000FF"/>
                </a:solidFill>
              </a:rPr>
              <a:t>調整を達成</a:t>
            </a:r>
            <a:r>
              <a:rPr lang="ja-JP" altLang="en-US" sz="2000" dirty="0"/>
              <a:t>する手段のこと</a:t>
            </a:r>
            <a:br>
              <a:rPr lang="en-US" altLang="ja-JP" sz="2000" dirty="0"/>
            </a:br>
            <a:endParaRPr lang="en-US" altLang="ja-JP" sz="2000" dirty="0"/>
          </a:p>
        </p:txBody>
      </p:sp>
      <p:sp>
        <p:nvSpPr>
          <p:cNvPr id="9" name="テキスト ボックス 6"/>
          <p:cNvSpPr txBox="1">
            <a:spLocks noChangeArrowheads="1"/>
          </p:cNvSpPr>
          <p:nvPr/>
        </p:nvSpPr>
        <p:spPr bwMode="auto">
          <a:xfrm>
            <a:off x="4860032" y="142875"/>
            <a:ext cx="4032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V</a:t>
            </a:r>
            <a:r>
              <a:rPr lang="ja-JP" altLang="en-US" dirty="0">
                <a:solidFill>
                  <a:srgbClr val="0000FF"/>
                </a:solidFill>
              </a:rPr>
              <a:t>章：ヒエラルキーのデザイン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11407C-66A5-4C32-AA55-4FA75BC4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「組織論」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00C2E31-41DD-46E7-8F6F-92D313A8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7566C-4E79-4590-91A7-EC8251760E0A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7108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5888"/>
            <a:ext cx="8712968" cy="1216025"/>
          </a:xfrm>
        </p:spPr>
        <p:txBody>
          <a:bodyPr/>
          <a:lstStyle/>
          <a:p>
            <a:r>
              <a:rPr lang="ja-JP" altLang="en-US" dirty="0"/>
              <a:t>１ 事後的手段としてのヒエラルキー</a:t>
            </a:r>
            <a:r>
              <a:rPr lang="en-US" altLang="ja-JP" dirty="0"/>
              <a:t>-2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738" y="1628799"/>
            <a:ext cx="8577262" cy="48245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ja-JP" altLang="en-US" sz="2800" dirty="0"/>
              <a:t>ヒエラルキー</a:t>
            </a:r>
            <a:r>
              <a:rPr lang="ja-JP" altLang="en-US" sz="2800" dirty="0">
                <a:solidFill>
                  <a:srgbClr val="0000FF"/>
                </a:solidFill>
              </a:rPr>
              <a:t>以外</a:t>
            </a:r>
            <a:r>
              <a:rPr lang="ja-JP" altLang="en-US" sz="2800" dirty="0"/>
              <a:t>の事後の調整手段</a:t>
            </a:r>
            <a:endParaRPr lang="en-US" altLang="ja-JP" sz="2800" dirty="0"/>
          </a:p>
          <a:p>
            <a:pPr lvl="1">
              <a:spcBef>
                <a:spcPts val="600"/>
              </a:spcBef>
            </a:pPr>
            <a:r>
              <a:rPr lang="ja-JP" altLang="en-US" sz="2400" dirty="0"/>
              <a:t>現場のすべてのメンバーが</a:t>
            </a:r>
            <a:r>
              <a:rPr lang="ja-JP" altLang="en-US" sz="2400" dirty="0">
                <a:solidFill>
                  <a:srgbClr val="0000FF"/>
                </a:solidFill>
              </a:rPr>
              <a:t>集合して相談</a:t>
            </a:r>
            <a:endParaRPr lang="en-US" altLang="ja-JP" sz="2400" dirty="0">
              <a:solidFill>
                <a:srgbClr val="0000FF"/>
              </a:solidFill>
            </a:endParaRPr>
          </a:p>
          <a:p>
            <a:pPr lvl="1">
              <a:spcBef>
                <a:spcPts val="600"/>
              </a:spcBef>
            </a:pPr>
            <a:r>
              <a:rPr lang="ja-JP" altLang="en-US" sz="2400" dirty="0"/>
              <a:t>人数が増えるに従い</a:t>
            </a:r>
            <a:r>
              <a:rPr lang="ja-JP" altLang="en-US" sz="2400" dirty="0">
                <a:solidFill>
                  <a:srgbClr val="0000FF"/>
                </a:solidFill>
              </a:rPr>
              <a:t>非効率</a:t>
            </a:r>
            <a:r>
              <a:rPr lang="ja-JP" altLang="en-US" sz="2400" dirty="0"/>
              <a:t>となる</a:t>
            </a:r>
            <a:endParaRPr lang="en-US" altLang="ja-JP" sz="2400" dirty="0"/>
          </a:p>
        </p:txBody>
      </p:sp>
      <p:sp>
        <p:nvSpPr>
          <p:cNvPr id="9" name="テキスト ボックス 6"/>
          <p:cNvSpPr txBox="1">
            <a:spLocks noChangeArrowheads="1"/>
          </p:cNvSpPr>
          <p:nvPr/>
        </p:nvSpPr>
        <p:spPr bwMode="auto">
          <a:xfrm>
            <a:off x="4860032" y="142875"/>
            <a:ext cx="4032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V</a:t>
            </a:r>
            <a:r>
              <a:rPr lang="ja-JP" altLang="en-US" dirty="0">
                <a:solidFill>
                  <a:srgbClr val="0000FF"/>
                </a:solidFill>
              </a:rPr>
              <a:t>章：ヒエラルキーのデザイン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11407C-66A5-4C32-AA55-4FA75BC4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「組織論」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00C2E31-41DD-46E7-8F6F-92D313A8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7566C-4E79-4590-91A7-EC8251760E0A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3577EF3-A037-421E-AB24-C0672ADAB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3152539"/>
            <a:ext cx="2981325" cy="31623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D4F736D-E267-4679-8328-0604340A1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118632"/>
            <a:ext cx="30861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5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5888"/>
            <a:ext cx="8712968" cy="1216025"/>
          </a:xfrm>
        </p:spPr>
        <p:txBody>
          <a:bodyPr/>
          <a:lstStyle/>
          <a:p>
            <a:r>
              <a:rPr lang="ja-JP" altLang="en-US" dirty="0"/>
              <a:t>２ 事前と事後の振り分け</a:t>
            </a:r>
            <a:r>
              <a:rPr lang="en-US" altLang="ja-JP" dirty="0"/>
              <a:t>-1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738" y="1628799"/>
            <a:ext cx="8577262" cy="482453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ja-JP" altLang="en-US" sz="2800" dirty="0"/>
              <a:t>事前の調整手段よりヒエラルキーの方が</a:t>
            </a:r>
            <a:r>
              <a:rPr lang="ja-JP" altLang="en-US" sz="2800" dirty="0">
                <a:solidFill>
                  <a:srgbClr val="0000FF"/>
                </a:solidFill>
              </a:rPr>
              <a:t>柔軟性</a:t>
            </a:r>
            <a:r>
              <a:rPr lang="ja-JP" altLang="en-US" sz="2800" dirty="0"/>
              <a:t>あり</a:t>
            </a:r>
            <a:endParaRPr lang="en-US" altLang="ja-JP" sz="2800" dirty="0"/>
          </a:p>
          <a:p>
            <a:pPr lvl="1">
              <a:spcBef>
                <a:spcPts val="1200"/>
              </a:spcBef>
            </a:pPr>
            <a:r>
              <a:rPr lang="ja-JP" altLang="en-US" sz="2400" dirty="0"/>
              <a:t>ヒエラルキーは</a:t>
            </a:r>
            <a:r>
              <a:rPr lang="ja-JP" altLang="en-US" sz="2400" dirty="0">
                <a:solidFill>
                  <a:srgbClr val="0000FF"/>
                </a:solidFill>
              </a:rPr>
              <a:t>階層型組織構</a:t>
            </a:r>
            <a:r>
              <a:rPr lang="ja-JP" altLang="en-US" sz="2400" dirty="0"/>
              <a:t>成となる</a:t>
            </a:r>
            <a:endParaRPr lang="en-US" altLang="ja-JP" sz="2400" dirty="0"/>
          </a:p>
          <a:p>
            <a:pPr lvl="1">
              <a:spcBef>
                <a:spcPts val="1200"/>
              </a:spcBef>
            </a:pPr>
            <a:r>
              <a:rPr lang="ja-JP" altLang="en-US" sz="2400" dirty="0">
                <a:solidFill>
                  <a:srgbClr val="0000FF"/>
                </a:solidFill>
              </a:rPr>
              <a:t>官僚的</a:t>
            </a:r>
            <a:r>
              <a:rPr lang="ja-JP" altLang="en-US" sz="2400" dirty="0"/>
              <a:t>な組織 ⇒ </a:t>
            </a:r>
            <a:r>
              <a:rPr lang="ja-JP" altLang="en-US" sz="2400" dirty="0">
                <a:solidFill>
                  <a:srgbClr val="0000FF"/>
                </a:solidFill>
              </a:rPr>
              <a:t>標準化</a:t>
            </a:r>
            <a:r>
              <a:rPr lang="ja-JP" altLang="en-US" sz="2400" dirty="0"/>
              <a:t>に向けられる</a:t>
            </a:r>
            <a:endParaRPr lang="en-US" altLang="ja-JP" sz="2400" dirty="0"/>
          </a:p>
          <a:p>
            <a:pPr lvl="2">
              <a:spcBef>
                <a:spcPts val="1200"/>
              </a:spcBef>
            </a:pPr>
            <a:r>
              <a:rPr lang="ja-JP" altLang="en-US" sz="2000" dirty="0">
                <a:solidFill>
                  <a:srgbClr val="0000FF"/>
                </a:solidFill>
              </a:rPr>
              <a:t>事前の調整手段が充実</a:t>
            </a:r>
            <a:r>
              <a:rPr lang="en-US" altLang="ja-JP" sz="2000" dirty="0">
                <a:solidFill>
                  <a:srgbClr val="0000FF"/>
                </a:solidFill>
              </a:rPr>
              <a:t> </a:t>
            </a:r>
            <a:r>
              <a:rPr lang="ja-JP" altLang="en-US" sz="2000" dirty="0"/>
              <a:t>⇒ </a:t>
            </a:r>
            <a:r>
              <a:rPr lang="ja-JP" altLang="en-US" sz="2000" dirty="0">
                <a:solidFill>
                  <a:srgbClr val="0000FF"/>
                </a:solidFill>
              </a:rPr>
              <a:t>規則や前例</a:t>
            </a:r>
            <a:r>
              <a:rPr lang="ja-JP" altLang="en-US" sz="2000" dirty="0"/>
              <a:t>に縛られる</a:t>
            </a:r>
            <a:endParaRPr lang="en-US" altLang="ja-JP" sz="2000" dirty="0"/>
          </a:p>
          <a:p>
            <a:pPr lvl="2">
              <a:spcBef>
                <a:spcPts val="1200"/>
              </a:spcBef>
            </a:pPr>
            <a:r>
              <a:rPr lang="ja-JP" altLang="en-US" sz="2000" dirty="0"/>
              <a:t>管理者の</a:t>
            </a:r>
            <a:r>
              <a:rPr lang="ja-JP" altLang="en-US" sz="2000" dirty="0">
                <a:solidFill>
                  <a:srgbClr val="0000FF"/>
                </a:solidFill>
              </a:rPr>
              <a:t>事後的判断</a:t>
            </a:r>
            <a:r>
              <a:rPr lang="ja-JP" altLang="en-US" sz="2000" dirty="0"/>
              <a:t>（ヒエラルキー）が</a:t>
            </a:r>
            <a:r>
              <a:rPr lang="ja-JP" altLang="en-US" sz="2000" dirty="0">
                <a:solidFill>
                  <a:srgbClr val="0000FF"/>
                </a:solidFill>
              </a:rPr>
              <a:t>多いわけではない</a:t>
            </a:r>
            <a:endParaRPr lang="en-US" altLang="ja-JP" sz="2000" dirty="0">
              <a:solidFill>
                <a:srgbClr val="0000FF"/>
              </a:solidFill>
            </a:endParaRPr>
          </a:p>
          <a:p>
            <a:pPr>
              <a:spcBef>
                <a:spcPts val="1200"/>
              </a:spcBef>
            </a:pPr>
            <a:r>
              <a:rPr lang="ja-JP" altLang="en-US" sz="2800" dirty="0"/>
              <a:t>ヒエラルキー</a:t>
            </a:r>
            <a:endParaRPr lang="en-US" altLang="ja-JP" sz="2800" dirty="0"/>
          </a:p>
          <a:p>
            <a:pPr lvl="1">
              <a:spcBef>
                <a:spcPts val="1200"/>
              </a:spcBef>
            </a:pPr>
            <a:r>
              <a:rPr lang="ja-JP" altLang="en-US" sz="2400" dirty="0"/>
              <a:t>上司による</a:t>
            </a:r>
            <a:r>
              <a:rPr lang="ja-JP" altLang="en-US" sz="2400" dirty="0">
                <a:solidFill>
                  <a:srgbClr val="0000FF"/>
                </a:solidFill>
              </a:rPr>
              <a:t>部下の支配 </a:t>
            </a:r>
            <a:r>
              <a:rPr lang="ja-JP" altLang="en-US" sz="2400" dirty="0"/>
              <a:t>⇒ </a:t>
            </a:r>
            <a:r>
              <a:rPr lang="ja-JP" altLang="en-US" sz="2400" dirty="0">
                <a:solidFill>
                  <a:srgbClr val="0000FF"/>
                </a:solidFill>
              </a:rPr>
              <a:t>マイナス</a:t>
            </a:r>
            <a:r>
              <a:rPr lang="ja-JP" altLang="en-US" sz="2400" dirty="0"/>
              <a:t>イメージ</a:t>
            </a:r>
            <a:endParaRPr lang="en-US" altLang="ja-JP" sz="2400" dirty="0"/>
          </a:p>
          <a:p>
            <a:pPr lvl="1">
              <a:spcBef>
                <a:spcPts val="1200"/>
              </a:spcBef>
            </a:pPr>
            <a:r>
              <a:rPr lang="ja-JP" altLang="en-US" sz="2400" dirty="0">
                <a:solidFill>
                  <a:srgbClr val="0000FF"/>
                </a:solidFill>
              </a:rPr>
              <a:t>コミュニケーション経路が固定</a:t>
            </a:r>
            <a:r>
              <a:rPr lang="ja-JP" altLang="en-US" sz="2400" dirty="0"/>
              <a:t>される</a:t>
            </a:r>
            <a:br>
              <a:rPr lang="en-US" altLang="ja-JP" sz="2400" dirty="0"/>
            </a:br>
            <a:r>
              <a:rPr lang="ja-JP" altLang="en-US" sz="2400" dirty="0"/>
              <a:t>⇒ しかし対応内容は</a:t>
            </a:r>
            <a:r>
              <a:rPr lang="ja-JP" altLang="en-US" sz="2400" dirty="0">
                <a:solidFill>
                  <a:srgbClr val="0000FF"/>
                </a:solidFill>
              </a:rPr>
              <a:t>幅広く選択可能 </a:t>
            </a:r>
            <a:r>
              <a:rPr lang="ja-JP" altLang="en-US" sz="2400" dirty="0"/>
              <a:t>⇒ </a:t>
            </a:r>
            <a:r>
              <a:rPr lang="ja-JP" altLang="en-US" sz="2400" dirty="0">
                <a:solidFill>
                  <a:srgbClr val="0000FF"/>
                </a:solidFill>
              </a:rPr>
              <a:t>柔軟性</a:t>
            </a:r>
            <a:r>
              <a:rPr lang="ja-JP" altLang="en-US" sz="2400" dirty="0"/>
              <a:t>あり</a:t>
            </a:r>
            <a:endParaRPr lang="en-US" altLang="ja-JP" sz="2800" dirty="0"/>
          </a:p>
        </p:txBody>
      </p:sp>
      <p:sp>
        <p:nvSpPr>
          <p:cNvPr id="9" name="テキスト ボックス 6"/>
          <p:cNvSpPr txBox="1">
            <a:spLocks noChangeArrowheads="1"/>
          </p:cNvSpPr>
          <p:nvPr/>
        </p:nvSpPr>
        <p:spPr bwMode="auto">
          <a:xfrm>
            <a:off x="4860032" y="142875"/>
            <a:ext cx="4032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V</a:t>
            </a:r>
            <a:r>
              <a:rPr lang="ja-JP" altLang="en-US" dirty="0">
                <a:solidFill>
                  <a:srgbClr val="0000FF"/>
                </a:solidFill>
              </a:rPr>
              <a:t>章：ヒエラルキーのデザイン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11407C-66A5-4C32-AA55-4FA75BC4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「組織論」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00C2E31-41DD-46E7-8F6F-92D313A8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7566C-4E79-4590-91A7-EC8251760E0A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582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5888"/>
            <a:ext cx="8712968" cy="1216025"/>
          </a:xfrm>
        </p:spPr>
        <p:txBody>
          <a:bodyPr/>
          <a:lstStyle/>
          <a:p>
            <a:r>
              <a:rPr lang="ja-JP" altLang="en-US" dirty="0"/>
              <a:t>２ 事前と事後の振り分け</a:t>
            </a:r>
            <a:r>
              <a:rPr lang="en-US" altLang="ja-JP" dirty="0"/>
              <a:t>-2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738" y="1628799"/>
            <a:ext cx="8577262" cy="482453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ja-JP" sz="2800" dirty="0"/>
              <a:t>(1) </a:t>
            </a:r>
            <a:r>
              <a:rPr lang="ja-JP" altLang="en-US" sz="2800" dirty="0"/>
              <a:t>不確実性</a:t>
            </a:r>
            <a:r>
              <a:rPr lang="en-US" altLang="ja-JP" sz="2800" dirty="0"/>
              <a:t>-1</a:t>
            </a:r>
          </a:p>
          <a:p>
            <a:pPr lvl="1">
              <a:spcBef>
                <a:spcPts val="1200"/>
              </a:spcBef>
            </a:pPr>
            <a:r>
              <a:rPr lang="ja-JP" altLang="en-US" sz="2400" dirty="0"/>
              <a:t>予測対象の複雑さより予測者の</a:t>
            </a:r>
            <a:r>
              <a:rPr lang="ja-JP" altLang="en-US" sz="2400" dirty="0">
                <a:solidFill>
                  <a:srgbClr val="0000FF"/>
                </a:solidFill>
              </a:rPr>
              <a:t>複雑さが劣るとき</a:t>
            </a:r>
            <a:br>
              <a:rPr lang="en-US" altLang="ja-JP" sz="2400" dirty="0"/>
            </a:br>
            <a:r>
              <a:rPr lang="ja-JP" altLang="en-US" sz="2400" dirty="0"/>
              <a:t>⇒ </a:t>
            </a:r>
            <a:r>
              <a:rPr lang="ja-JP" altLang="en-US" sz="2400" dirty="0">
                <a:solidFill>
                  <a:srgbClr val="0000FF"/>
                </a:solidFill>
              </a:rPr>
              <a:t>予測できない</a:t>
            </a:r>
            <a:r>
              <a:rPr lang="ja-JP" altLang="en-US" sz="2400" dirty="0"/>
              <a:t>ことが生じる</a:t>
            </a:r>
            <a:br>
              <a:rPr lang="en-US" altLang="ja-JP" sz="2400" dirty="0"/>
            </a:br>
            <a:r>
              <a:rPr lang="ja-JP" altLang="en-US" sz="2400" dirty="0"/>
              <a:t>⇒ 予測者の</a:t>
            </a:r>
            <a:r>
              <a:rPr lang="ja-JP" altLang="en-US" sz="2400" dirty="0">
                <a:solidFill>
                  <a:srgbClr val="0000FF"/>
                </a:solidFill>
              </a:rPr>
              <a:t>情報処理能力がパンク</a:t>
            </a:r>
            <a:r>
              <a:rPr lang="ja-JP" altLang="en-US" sz="2400" dirty="0"/>
              <a:t>するため</a:t>
            </a:r>
            <a:endParaRPr lang="en-US" altLang="ja-JP" sz="2400" dirty="0"/>
          </a:p>
          <a:p>
            <a:pPr lvl="1">
              <a:spcBef>
                <a:spcPts val="1200"/>
              </a:spcBef>
            </a:pPr>
            <a:r>
              <a:rPr lang="ja-JP" altLang="en-US" sz="2400" dirty="0"/>
              <a:t>不確実性は</a:t>
            </a:r>
            <a:r>
              <a:rPr lang="ja-JP" altLang="en-US" sz="2400" dirty="0">
                <a:solidFill>
                  <a:srgbClr val="0000FF"/>
                </a:solidFill>
              </a:rPr>
              <a:t>環境側の特徴</a:t>
            </a:r>
            <a:r>
              <a:rPr lang="ja-JP" altLang="en-US" sz="2400" dirty="0"/>
              <a:t>と同時に対応する</a:t>
            </a:r>
            <a:r>
              <a:rPr lang="ja-JP" altLang="en-US" sz="2400" dirty="0">
                <a:solidFill>
                  <a:srgbClr val="0000FF"/>
                </a:solidFill>
              </a:rPr>
              <a:t>人間の特徴</a:t>
            </a:r>
            <a:endParaRPr lang="en-US" altLang="ja-JP" sz="2400" dirty="0">
              <a:solidFill>
                <a:srgbClr val="0000FF"/>
              </a:solidFill>
            </a:endParaRPr>
          </a:p>
          <a:p>
            <a:pPr lvl="1">
              <a:spcBef>
                <a:spcPts val="1200"/>
              </a:spcBef>
            </a:pPr>
            <a:r>
              <a:rPr lang="ja-JP" altLang="en-US" sz="2400" dirty="0">
                <a:solidFill>
                  <a:srgbClr val="0000FF"/>
                </a:solidFill>
              </a:rPr>
              <a:t>組織設計</a:t>
            </a:r>
            <a:endParaRPr lang="en-US" altLang="ja-JP" sz="2400" dirty="0">
              <a:solidFill>
                <a:srgbClr val="0000FF"/>
              </a:solidFill>
            </a:endParaRPr>
          </a:p>
          <a:p>
            <a:pPr lvl="2">
              <a:spcBef>
                <a:spcPts val="1200"/>
              </a:spcBef>
            </a:pPr>
            <a:r>
              <a:rPr lang="ja-JP" altLang="en-US" sz="2000" dirty="0"/>
              <a:t>環境要因だけでなく組織メンバーの</a:t>
            </a:r>
            <a:r>
              <a:rPr lang="ja-JP" altLang="en-US" sz="2000" dirty="0">
                <a:solidFill>
                  <a:srgbClr val="0000FF"/>
                </a:solidFill>
              </a:rPr>
              <a:t>熟練度</a:t>
            </a:r>
            <a:r>
              <a:rPr lang="ja-JP" altLang="en-US" sz="2000" dirty="0"/>
              <a:t>、</a:t>
            </a:r>
            <a:r>
              <a:rPr lang="ja-JP" altLang="en-US" sz="2000" dirty="0">
                <a:solidFill>
                  <a:srgbClr val="0000FF"/>
                </a:solidFill>
              </a:rPr>
              <a:t>新規事業</a:t>
            </a:r>
            <a:r>
              <a:rPr lang="ja-JP" altLang="en-US" sz="2000" dirty="0"/>
              <a:t>かどうか</a:t>
            </a:r>
            <a:br>
              <a:rPr lang="en-US" altLang="ja-JP" sz="2000" dirty="0"/>
            </a:br>
            <a:r>
              <a:rPr lang="ja-JP" altLang="en-US" sz="2000" dirty="0"/>
              <a:t>という組織メンバーの</a:t>
            </a:r>
            <a:r>
              <a:rPr lang="ja-JP" altLang="en-US" sz="2000" dirty="0">
                <a:solidFill>
                  <a:srgbClr val="0000FF"/>
                </a:solidFill>
              </a:rPr>
              <a:t>知識蓄積量</a:t>
            </a:r>
            <a:r>
              <a:rPr lang="ja-JP" altLang="en-US" sz="2000" dirty="0"/>
              <a:t>や</a:t>
            </a:r>
            <a:r>
              <a:rPr lang="ja-JP" altLang="en-US" sz="2000" dirty="0">
                <a:solidFill>
                  <a:srgbClr val="0000FF"/>
                </a:solidFill>
              </a:rPr>
              <a:t>慣れ</a:t>
            </a:r>
            <a:r>
              <a:rPr lang="ja-JP" altLang="en-US" sz="2000" dirty="0"/>
              <a:t>も影響</a:t>
            </a:r>
            <a:endParaRPr lang="en-US" altLang="ja-JP" sz="2000" dirty="0"/>
          </a:p>
        </p:txBody>
      </p:sp>
      <p:sp>
        <p:nvSpPr>
          <p:cNvPr id="9" name="テキスト ボックス 6"/>
          <p:cNvSpPr txBox="1">
            <a:spLocks noChangeArrowheads="1"/>
          </p:cNvSpPr>
          <p:nvPr/>
        </p:nvSpPr>
        <p:spPr bwMode="auto">
          <a:xfrm>
            <a:off x="4860032" y="142875"/>
            <a:ext cx="4032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V</a:t>
            </a:r>
            <a:r>
              <a:rPr lang="ja-JP" altLang="en-US" dirty="0">
                <a:solidFill>
                  <a:srgbClr val="0000FF"/>
                </a:solidFill>
              </a:rPr>
              <a:t>章：ヒエラルキーのデザイン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11407C-66A5-4C32-AA55-4FA75BC4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「組織論」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00C2E31-41DD-46E7-8F6F-92D313A8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7566C-4E79-4590-91A7-EC8251760E0A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871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5888"/>
            <a:ext cx="8712968" cy="1216025"/>
          </a:xfrm>
        </p:spPr>
        <p:txBody>
          <a:bodyPr/>
          <a:lstStyle/>
          <a:p>
            <a:r>
              <a:rPr lang="ja-JP" altLang="en-US" dirty="0"/>
              <a:t>２ 事前と事後の振り分け</a:t>
            </a:r>
            <a:r>
              <a:rPr lang="en-US" altLang="ja-JP" dirty="0"/>
              <a:t>-3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738" y="1628799"/>
            <a:ext cx="8577262" cy="482453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ja-JP" sz="2800" dirty="0"/>
              <a:t>(1) </a:t>
            </a:r>
            <a:r>
              <a:rPr lang="ja-JP" altLang="en-US" sz="2800" dirty="0"/>
              <a:t>不確実性</a:t>
            </a:r>
            <a:r>
              <a:rPr lang="en-US" altLang="ja-JP" sz="2800" dirty="0"/>
              <a:t>-2</a:t>
            </a:r>
          </a:p>
          <a:p>
            <a:pPr lvl="1">
              <a:spcBef>
                <a:spcPts val="1200"/>
              </a:spcBef>
            </a:pPr>
            <a:r>
              <a:rPr lang="ja-JP" altLang="en-US" sz="2400" dirty="0">
                <a:solidFill>
                  <a:srgbClr val="0000FF"/>
                </a:solidFill>
              </a:rPr>
              <a:t>競争相手</a:t>
            </a:r>
            <a:r>
              <a:rPr lang="ja-JP" altLang="en-US" sz="2400" dirty="0"/>
              <a:t>も</a:t>
            </a:r>
            <a:r>
              <a:rPr lang="ja-JP" altLang="en-US" sz="2400" dirty="0">
                <a:solidFill>
                  <a:srgbClr val="0000FF"/>
                </a:solidFill>
              </a:rPr>
              <a:t>学習者</a:t>
            </a:r>
            <a:endParaRPr lang="en-US" altLang="ja-JP" sz="2400" dirty="0">
              <a:solidFill>
                <a:srgbClr val="0000FF"/>
              </a:solidFill>
            </a:endParaRPr>
          </a:p>
          <a:p>
            <a:pPr lvl="2">
              <a:spcBef>
                <a:spcPts val="1200"/>
              </a:spcBef>
            </a:pPr>
            <a:r>
              <a:rPr lang="ja-JP" altLang="en-US" sz="2000" dirty="0"/>
              <a:t>競争相手の方が熟練者 ⇒ </a:t>
            </a:r>
            <a:r>
              <a:rPr lang="ja-JP" altLang="en-US" sz="2000" dirty="0">
                <a:solidFill>
                  <a:srgbClr val="0000FF"/>
                </a:solidFill>
              </a:rPr>
              <a:t>予想もしない事態</a:t>
            </a:r>
            <a:r>
              <a:rPr lang="ja-JP" altLang="en-US" sz="2000" dirty="0"/>
              <a:t>が頻発</a:t>
            </a:r>
            <a:endParaRPr lang="en-US" altLang="ja-JP" sz="2000" dirty="0"/>
          </a:p>
          <a:p>
            <a:pPr lvl="2">
              <a:spcBef>
                <a:spcPts val="1200"/>
              </a:spcBef>
            </a:pPr>
            <a:r>
              <a:rPr lang="ja-JP" altLang="en-US" sz="2000" dirty="0"/>
              <a:t>こちらが</a:t>
            </a:r>
            <a:r>
              <a:rPr lang="ja-JP" altLang="en-US" sz="2000" dirty="0">
                <a:solidFill>
                  <a:srgbClr val="0000FF"/>
                </a:solidFill>
              </a:rPr>
              <a:t>熟練者</a:t>
            </a:r>
            <a:r>
              <a:rPr lang="ja-JP" altLang="en-US" sz="2000" dirty="0"/>
              <a:t> ⇒ 相手の手を</a:t>
            </a:r>
            <a:r>
              <a:rPr lang="ja-JP" altLang="en-US" sz="2000" dirty="0">
                <a:solidFill>
                  <a:srgbClr val="0000FF"/>
                </a:solidFill>
              </a:rPr>
              <a:t>予測可能</a:t>
            </a:r>
            <a:r>
              <a:rPr lang="ja-JP" altLang="en-US" sz="2000" dirty="0"/>
              <a:t>で不確実性は</a:t>
            </a:r>
            <a:r>
              <a:rPr lang="ja-JP" altLang="en-US" sz="2000" dirty="0">
                <a:solidFill>
                  <a:srgbClr val="0000FF"/>
                </a:solidFill>
              </a:rPr>
              <a:t>低くなる</a:t>
            </a:r>
            <a:endParaRPr lang="en-US" altLang="ja-JP" sz="2400" dirty="0">
              <a:solidFill>
                <a:srgbClr val="0000FF"/>
              </a:solidFill>
            </a:endParaRPr>
          </a:p>
          <a:p>
            <a:pPr lvl="1">
              <a:spcBef>
                <a:spcPts val="1200"/>
              </a:spcBef>
            </a:pPr>
            <a:r>
              <a:rPr lang="ja-JP" altLang="en-US" sz="2400" dirty="0">
                <a:solidFill>
                  <a:srgbClr val="0000FF"/>
                </a:solidFill>
              </a:rPr>
              <a:t>顧客</a:t>
            </a:r>
            <a:r>
              <a:rPr lang="ja-JP" altLang="en-US" sz="2400" dirty="0"/>
              <a:t>も</a:t>
            </a:r>
            <a:r>
              <a:rPr lang="ja-JP" altLang="en-US" sz="2400" dirty="0">
                <a:solidFill>
                  <a:srgbClr val="0000FF"/>
                </a:solidFill>
              </a:rPr>
              <a:t>学習者</a:t>
            </a:r>
            <a:endParaRPr lang="en-US" altLang="ja-JP" sz="2400" dirty="0">
              <a:solidFill>
                <a:srgbClr val="0000FF"/>
              </a:solidFill>
            </a:endParaRPr>
          </a:p>
          <a:p>
            <a:pPr lvl="2">
              <a:spcBef>
                <a:spcPts val="1200"/>
              </a:spcBef>
            </a:pPr>
            <a:r>
              <a:rPr lang="ja-JP" altLang="en-US" sz="2000" dirty="0"/>
              <a:t>顧客よりマーケターの</a:t>
            </a:r>
            <a:r>
              <a:rPr lang="ja-JP" altLang="en-US" sz="2000" dirty="0">
                <a:solidFill>
                  <a:srgbClr val="0000FF"/>
                </a:solidFill>
              </a:rPr>
              <a:t>知識レベル</a:t>
            </a:r>
            <a:r>
              <a:rPr lang="ja-JP" altLang="en-US" sz="2000" dirty="0"/>
              <a:t>が高い ⇒ </a:t>
            </a:r>
            <a:r>
              <a:rPr lang="ja-JP" altLang="en-US" sz="2000" dirty="0">
                <a:solidFill>
                  <a:srgbClr val="0000FF"/>
                </a:solidFill>
              </a:rPr>
              <a:t>顧客行動が読める</a:t>
            </a:r>
            <a:endParaRPr lang="en-US" altLang="ja-JP" sz="2000" dirty="0">
              <a:solidFill>
                <a:srgbClr val="0000FF"/>
              </a:solidFill>
            </a:endParaRPr>
          </a:p>
          <a:p>
            <a:pPr lvl="2">
              <a:spcBef>
                <a:spcPts val="1200"/>
              </a:spcBef>
            </a:pPr>
            <a:r>
              <a:rPr lang="ja-JP" altLang="en-US" sz="2000" dirty="0"/>
              <a:t>顧客の</a:t>
            </a:r>
            <a:r>
              <a:rPr lang="ja-JP" altLang="en-US" sz="2000" dirty="0">
                <a:solidFill>
                  <a:srgbClr val="0000FF"/>
                </a:solidFill>
              </a:rPr>
              <a:t>商品知識</a:t>
            </a:r>
            <a:r>
              <a:rPr lang="ja-JP" altLang="en-US" sz="2000" dirty="0"/>
              <a:t>が高い ⇒ </a:t>
            </a:r>
            <a:r>
              <a:rPr lang="ja-JP" altLang="en-US" sz="2000" dirty="0">
                <a:solidFill>
                  <a:srgbClr val="0000FF"/>
                </a:solidFill>
              </a:rPr>
              <a:t>予想しない事態</a:t>
            </a:r>
            <a:r>
              <a:rPr lang="ja-JP" altLang="en-US" sz="2000" dirty="0"/>
              <a:t>が頻発</a:t>
            </a:r>
            <a:endParaRPr lang="en-US" altLang="ja-JP" sz="2000" dirty="0"/>
          </a:p>
          <a:p>
            <a:pPr lvl="1">
              <a:spcBef>
                <a:spcPts val="1200"/>
              </a:spcBef>
            </a:pPr>
            <a:r>
              <a:rPr lang="ja-JP" altLang="en-US" sz="2400" dirty="0"/>
              <a:t>相手より</a:t>
            </a:r>
            <a:r>
              <a:rPr lang="ja-JP" altLang="en-US" sz="2400" dirty="0">
                <a:solidFill>
                  <a:srgbClr val="0000FF"/>
                </a:solidFill>
              </a:rPr>
              <a:t>熟練を積み</a:t>
            </a:r>
            <a:r>
              <a:rPr lang="ja-JP" altLang="en-US" sz="2400" dirty="0"/>
              <a:t>、相手より洗練された</a:t>
            </a:r>
            <a:r>
              <a:rPr lang="ja-JP" altLang="en-US" sz="2400" dirty="0">
                <a:solidFill>
                  <a:srgbClr val="0000FF"/>
                </a:solidFill>
              </a:rPr>
              <a:t>知識を摘む</a:t>
            </a:r>
            <a:r>
              <a:rPr lang="ja-JP" altLang="en-US" sz="2400" dirty="0"/>
              <a:t>こと</a:t>
            </a:r>
            <a:endParaRPr lang="en-US" altLang="ja-JP" sz="2400" dirty="0"/>
          </a:p>
        </p:txBody>
      </p:sp>
      <p:sp>
        <p:nvSpPr>
          <p:cNvPr id="9" name="テキスト ボックス 6"/>
          <p:cNvSpPr txBox="1">
            <a:spLocks noChangeArrowheads="1"/>
          </p:cNvSpPr>
          <p:nvPr/>
        </p:nvSpPr>
        <p:spPr bwMode="auto">
          <a:xfrm>
            <a:off x="4860032" y="142875"/>
            <a:ext cx="4032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V</a:t>
            </a:r>
            <a:r>
              <a:rPr lang="ja-JP" altLang="en-US" dirty="0">
                <a:solidFill>
                  <a:srgbClr val="0000FF"/>
                </a:solidFill>
              </a:rPr>
              <a:t>章：ヒエラルキーのデザイン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11407C-66A5-4C32-AA55-4FA75BC4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「組織論」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00C2E31-41DD-46E7-8F6F-92D313A8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7566C-4E79-4590-91A7-EC8251760E0A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954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5888"/>
            <a:ext cx="8712968" cy="1216025"/>
          </a:xfrm>
        </p:spPr>
        <p:txBody>
          <a:bodyPr/>
          <a:lstStyle/>
          <a:p>
            <a:r>
              <a:rPr lang="ja-JP" altLang="en-US" dirty="0"/>
              <a:t>２ 事前と事後の振り分け</a:t>
            </a:r>
            <a:r>
              <a:rPr lang="en-US" altLang="ja-JP" dirty="0"/>
              <a:t>-3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738" y="1628799"/>
            <a:ext cx="8577262" cy="482453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ja-JP" altLang="en-US" sz="2800" dirty="0"/>
              <a:t>（</a:t>
            </a:r>
            <a:r>
              <a:rPr lang="en-US" altLang="ja-JP" sz="2800" dirty="0"/>
              <a:t>2</a:t>
            </a:r>
            <a:r>
              <a:rPr lang="ja-JP" altLang="en-US" sz="2800" dirty="0"/>
              <a:t>） 予測と標準化のコスト</a:t>
            </a:r>
            <a:endParaRPr lang="en-US" altLang="ja-JP" sz="2800" dirty="0"/>
          </a:p>
          <a:p>
            <a:pPr lvl="1">
              <a:spcBef>
                <a:spcPts val="1200"/>
              </a:spcBef>
            </a:pPr>
            <a:r>
              <a:rPr lang="ja-JP" altLang="en-US" sz="2400" dirty="0">
                <a:solidFill>
                  <a:srgbClr val="0000FF"/>
                </a:solidFill>
              </a:rPr>
              <a:t>詳細を予想</a:t>
            </a:r>
            <a:r>
              <a:rPr lang="ja-JP" altLang="en-US" sz="2400" dirty="0"/>
              <a:t>するには</a:t>
            </a:r>
            <a:r>
              <a:rPr lang="ja-JP" altLang="en-US" sz="2400" dirty="0">
                <a:solidFill>
                  <a:srgbClr val="0000FF"/>
                </a:solidFill>
              </a:rPr>
              <a:t>コスト</a:t>
            </a:r>
            <a:r>
              <a:rPr lang="ja-JP" altLang="en-US" sz="2400" dirty="0"/>
              <a:t>がかかる</a:t>
            </a:r>
            <a:br>
              <a:rPr lang="en-US" altLang="ja-JP" sz="2400" dirty="0"/>
            </a:br>
            <a:r>
              <a:rPr lang="ja-JP" altLang="en-US" sz="2400" dirty="0"/>
              <a:t>⇒ </a:t>
            </a:r>
            <a:r>
              <a:rPr lang="ja-JP" altLang="en-US" sz="2400" dirty="0">
                <a:solidFill>
                  <a:srgbClr val="0000FF"/>
                </a:solidFill>
              </a:rPr>
              <a:t>情報収集</a:t>
            </a:r>
            <a:r>
              <a:rPr lang="ja-JP" altLang="en-US" sz="2400" dirty="0"/>
              <a:t>にはコストがかかる</a:t>
            </a:r>
            <a:endParaRPr lang="en-US" altLang="ja-JP" sz="2400" dirty="0"/>
          </a:p>
          <a:p>
            <a:pPr lvl="2">
              <a:spcBef>
                <a:spcPts val="1200"/>
              </a:spcBef>
            </a:pPr>
            <a:r>
              <a:rPr lang="ja-JP" altLang="en-US" sz="2000" dirty="0"/>
              <a:t>専門家を雇う</a:t>
            </a:r>
            <a:r>
              <a:rPr lang="ja-JP" altLang="en-US" sz="2000" dirty="0">
                <a:solidFill>
                  <a:srgbClr val="0000FF"/>
                </a:solidFill>
              </a:rPr>
              <a:t>雇用コスト</a:t>
            </a:r>
            <a:r>
              <a:rPr lang="ja-JP" altLang="en-US" sz="2000" dirty="0"/>
              <a:t>と</a:t>
            </a:r>
            <a:r>
              <a:rPr lang="ja-JP" altLang="en-US" sz="2000" dirty="0">
                <a:solidFill>
                  <a:srgbClr val="0000FF"/>
                </a:solidFill>
              </a:rPr>
              <a:t>削減されるコスト</a:t>
            </a:r>
            <a:r>
              <a:rPr lang="ja-JP" altLang="en-US" sz="2000" dirty="0"/>
              <a:t>の比較</a:t>
            </a:r>
            <a:endParaRPr lang="en-US" altLang="ja-JP" sz="2000" dirty="0"/>
          </a:p>
          <a:p>
            <a:pPr lvl="1">
              <a:spcBef>
                <a:spcPts val="1200"/>
              </a:spcBef>
            </a:pPr>
            <a:r>
              <a:rPr lang="ja-JP" altLang="en-US" sz="2400" dirty="0"/>
              <a:t>予想をどこまで</a:t>
            </a:r>
            <a:r>
              <a:rPr lang="ja-JP" altLang="en-US" sz="2400" dirty="0">
                <a:solidFill>
                  <a:srgbClr val="0000FF"/>
                </a:solidFill>
              </a:rPr>
              <a:t>マニュアルに</a:t>
            </a:r>
            <a:r>
              <a:rPr lang="ja-JP" altLang="en-US" sz="2400" dirty="0"/>
              <a:t>落とし込むか</a:t>
            </a:r>
            <a:endParaRPr lang="en-US" altLang="ja-JP" sz="2400" dirty="0"/>
          </a:p>
          <a:p>
            <a:pPr lvl="2">
              <a:spcBef>
                <a:spcPts val="1200"/>
              </a:spcBef>
            </a:pPr>
            <a:r>
              <a:rPr lang="ja-JP" altLang="en-US" sz="2000" spc="-150" dirty="0"/>
              <a:t>マニュアルを</a:t>
            </a:r>
            <a:r>
              <a:rPr lang="ja-JP" altLang="en-US" sz="2000" spc="-150" dirty="0">
                <a:solidFill>
                  <a:srgbClr val="0000FF"/>
                </a:solidFill>
              </a:rPr>
              <a:t>細かくし過ぎる</a:t>
            </a:r>
            <a:r>
              <a:rPr lang="ja-JP" altLang="en-US" sz="2000" spc="-150" dirty="0"/>
              <a:t>⇒新入社員・アルバイトが</a:t>
            </a:r>
            <a:r>
              <a:rPr lang="ja-JP" altLang="en-US" sz="2000" spc="-150" dirty="0">
                <a:solidFill>
                  <a:srgbClr val="0000FF"/>
                </a:solidFill>
              </a:rPr>
              <a:t>使いこなせない</a:t>
            </a:r>
            <a:endParaRPr lang="en-US" altLang="ja-JP" sz="2000" spc="-150" dirty="0">
              <a:solidFill>
                <a:srgbClr val="0000FF"/>
              </a:solidFill>
            </a:endParaRPr>
          </a:p>
          <a:p>
            <a:pPr lvl="2">
              <a:spcBef>
                <a:spcPts val="1200"/>
              </a:spcBef>
            </a:pPr>
            <a:r>
              <a:rPr lang="ja-JP" altLang="en-US" sz="2000" spc="-150" dirty="0"/>
              <a:t>細かすぎるマニュアル⇒</a:t>
            </a:r>
            <a:r>
              <a:rPr lang="ja-JP" altLang="en-US" sz="2000" spc="-150" dirty="0">
                <a:solidFill>
                  <a:srgbClr val="0000FF"/>
                </a:solidFill>
              </a:rPr>
              <a:t>現場から無視</a:t>
            </a:r>
            <a:r>
              <a:rPr lang="ja-JP" altLang="en-US" sz="2000" spc="-150" dirty="0"/>
              <a:t>される</a:t>
            </a:r>
            <a:endParaRPr lang="en-US" altLang="ja-JP" sz="2000" spc="-150" dirty="0"/>
          </a:p>
          <a:p>
            <a:pPr lvl="1">
              <a:spcBef>
                <a:spcPts val="1200"/>
              </a:spcBef>
            </a:pPr>
            <a:r>
              <a:rPr lang="ja-JP" altLang="en-US" sz="2400" spc="-150" dirty="0"/>
              <a:t>例外は</a:t>
            </a:r>
            <a:r>
              <a:rPr lang="ja-JP" altLang="en-US" sz="2400" spc="-150" dirty="0">
                <a:solidFill>
                  <a:srgbClr val="0000FF"/>
                </a:solidFill>
              </a:rPr>
              <a:t>ヒエラルキーに処理</a:t>
            </a:r>
            <a:r>
              <a:rPr lang="ja-JP" altLang="en-US" sz="2400" spc="-150" dirty="0"/>
              <a:t>させる方がよい</a:t>
            </a:r>
            <a:endParaRPr lang="en-US" altLang="ja-JP" sz="2400" spc="-150" dirty="0"/>
          </a:p>
          <a:p>
            <a:pPr lvl="1">
              <a:spcBef>
                <a:spcPts val="1200"/>
              </a:spcBef>
            </a:pPr>
            <a:r>
              <a:rPr lang="ja-JP" altLang="en-US" sz="2400" spc="-150" dirty="0">
                <a:solidFill>
                  <a:srgbClr val="0000FF"/>
                </a:solidFill>
              </a:rPr>
              <a:t>トータル・バランス</a:t>
            </a:r>
            <a:r>
              <a:rPr lang="ja-JP" altLang="en-US" sz="2400" spc="-150" dirty="0"/>
              <a:t>を考慮し標準化とヒエラルキーをデザイン</a:t>
            </a:r>
            <a:endParaRPr lang="en-US" altLang="ja-JP" sz="2400" spc="-150" dirty="0"/>
          </a:p>
        </p:txBody>
      </p:sp>
      <p:sp>
        <p:nvSpPr>
          <p:cNvPr id="9" name="テキスト ボックス 6"/>
          <p:cNvSpPr txBox="1">
            <a:spLocks noChangeArrowheads="1"/>
          </p:cNvSpPr>
          <p:nvPr/>
        </p:nvSpPr>
        <p:spPr bwMode="auto">
          <a:xfrm>
            <a:off x="4860032" y="142875"/>
            <a:ext cx="4032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V</a:t>
            </a:r>
            <a:r>
              <a:rPr lang="ja-JP" altLang="en-US" dirty="0">
                <a:solidFill>
                  <a:srgbClr val="0000FF"/>
                </a:solidFill>
              </a:rPr>
              <a:t>章：ヒエラルキーのデザイン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11407C-66A5-4C32-AA55-4FA75BC4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「組織論」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00C2E31-41DD-46E7-8F6F-92D313A8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7566C-4E79-4590-91A7-EC8251760E0A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5940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5888"/>
            <a:ext cx="8712968" cy="1216025"/>
          </a:xfrm>
        </p:spPr>
        <p:txBody>
          <a:bodyPr/>
          <a:lstStyle/>
          <a:p>
            <a:r>
              <a:rPr lang="ja-JP" altLang="en-US" dirty="0"/>
              <a:t>３ ヒエラルキーの設計 ①</a:t>
            </a:r>
            <a:br>
              <a:rPr lang="en-US" altLang="ja-JP" dirty="0"/>
            </a:br>
            <a:r>
              <a:rPr lang="en-US" altLang="ja-JP" sz="3200" dirty="0"/>
              <a:t>    </a:t>
            </a:r>
            <a:r>
              <a:rPr lang="ja-JP" altLang="en-US" sz="3200" dirty="0"/>
              <a:t>管理の幅とフラットな組織</a:t>
            </a:r>
            <a:r>
              <a:rPr lang="en-US" altLang="ja-JP" sz="3200" dirty="0"/>
              <a:t>-1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738" y="1628800"/>
            <a:ext cx="8577262" cy="482453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ja-JP" altLang="en-US" sz="2800" dirty="0"/>
              <a:t>階層数</a:t>
            </a:r>
            <a:endParaRPr lang="en-US" altLang="ja-JP" sz="2800" dirty="0"/>
          </a:p>
          <a:p>
            <a:pPr lvl="1">
              <a:spcBef>
                <a:spcPts val="1200"/>
              </a:spcBef>
            </a:pPr>
            <a:r>
              <a:rPr lang="ja-JP" altLang="en-US" sz="2400" dirty="0"/>
              <a:t>トール組織（</a:t>
            </a:r>
            <a:r>
              <a:rPr lang="ja-JP" altLang="en-US" sz="2400" dirty="0">
                <a:solidFill>
                  <a:srgbClr val="0000FF"/>
                </a:solidFill>
              </a:rPr>
              <a:t>縦長</a:t>
            </a:r>
            <a:r>
              <a:rPr lang="ja-JP" altLang="en-US" sz="2400" dirty="0"/>
              <a:t>の組織）：</a:t>
            </a:r>
            <a:r>
              <a:rPr lang="ja-JP" altLang="en-US" sz="2400" dirty="0">
                <a:solidFill>
                  <a:srgbClr val="0000FF"/>
                </a:solidFill>
              </a:rPr>
              <a:t>階層数の多い</a:t>
            </a:r>
            <a:r>
              <a:rPr lang="ja-JP" altLang="en-US" sz="2400" dirty="0"/>
              <a:t>組織</a:t>
            </a:r>
            <a:endParaRPr lang="en-US" altLang="ja-JP" sz="2400" dirty="0"/>
          </a:p>
          <a:p>
            <a:pPr lvl="1">
              <a:spcBef>
                <a:spcPts val="1200"/>
              </a:spcBef>
            </a:pPr>
            <a:r>
              <a:rPr lang="ja-JP" altLang="en-US" sz="2400" dirty="0"/>
              <a:t>ショート組織（</a:t>
            </a:r>
            <a:r>
              <a:rPr lang="ja-JP" altLang="en-US" sz="2400" dirty="0">
                <a:solidFill>
                  <a:srgbClr val="0000FF"/>
                </a:solidFill>
              </a:rPr>
              <a:t>背の低い</a:t>
            </a:r>
            <a:r>
              <a:rPr lang="ja-JP" altLang="en-US" sz="2400" dirty="0"/>
              <a:t>組織）：</a:t>
            </a:r>
            <a:r>
              <a:rPr lang="ja-JP" altLang="en-US" sz="2400" dirty="0">
                <a:solidFill>
                  <a:srgbClr val="0000FF"/>
                </a:solidFill>
              </a:rPr>
              <a:t>階層数の少ない</a:t>
            </a:r>
            <a:r>
              <a:rPr lang="ja-JP" altLang="en-US" sz="2400" dirty="0"/>
              <a:t>組織</a:t>
            </a:r>
            <a:endParaRPr lang="en-US" altLang="ja-JP" sz="2400" dirty="0"/>
          </a:p>
          <a:p>
            <a:pPr lvl="1">
              <a:spcBef>
                <a:spcPts val="1200"/>
              </a:spcBef>
            </a:pPr>
            <a:r>
              <a:rPr lang="ja-JP" altLang="en-US" sz="2400" dirty="0"/>
              <a:t>フラット組織：</a:t>
            </a:r>
            <a:r>
              <a:rPr lang="ja-JP" altLang="en-US" sz="2400" dirty="0">
                <a:solidFill>
                  <a:srgbClr val="0000FF"/>
                </a:solidFill>
              </a:rPr>
              <a:t>平らな</a:t>
            </a:r>
            <a:r>
              <a:rPr lang="ja-JP" altLang="en-US" sz="2400" dirty="0"/>
              <a:t>組織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800" dirty="0">
                <a:solidFill>
                  <a:srgbClr val="0000FF"/>
                </a:solidFill>
              </a:rPr>
              <a:t>管理の幅</a:t>
            </a:r>
            <a:r>
              <a:rPr lang="ja-JP" altLang="en-US" sz="2800" dirty="0"/>
              <a:t>（スパン</a:t>
            </a:r>
            <a:r>
              <a:rPr lang="ja-JP" altLang="en-US" sz="2800"/>
              <a:t>・オブ・コントロール</a:t>
            </a:r>
            <a:r>
              <a:rPr lang="ja-JP" altLang="en-US" sz="2800" dirty="0"/>
              <a:t>）とは</a:t>
            </a:r>
            <a:endParaRPr lang="en-US" altLang="ja-JP" sz="2800" dirty="0"/>
          </a:p>
          <a:p>
            <a:pPr lvl="1">
              <a:spcBef>
                <a:spcPts val="1200"/>
              </a:spcBef>
            </a:pPr>
            <a:r>
              <a:rPr lang="ja-JP" altLang="en-US" sz="2400" dirty="0"/>
              <a:t>一人の管理者が</a:t>
            </a:r>
            <a:r>
              <a:rPr lang="ja-JP" altLang="en-US" sz="2400" dirty="0">
                <a:solidFill>
                  <a:srgbClr val="0000FF"/>
                </a:solidFill>
              </a:rPr>
              <a:t>管理する部下</a:t>
            </a:r>
            <a:r>
              <a:rPr lang="ja-JP" altLang="en-US" sz="2400" dirty="0"/>
              <a:t>の数のこと</a:t>
            </a:r>
            <a:endParaRPr lang="en-US" altLang="ja-JP" sz="2400" dirty="0"/>
          </a:p>
          <a:p>
            <a:pPr lvl="1">
              <a:spcBef>
                <a:spcPts val="1200"/>
              </a:spcBef>
            </a:pPr>
            <a:r>
              <a:rPr lang="ja-JP" altLang="en-US" sz="2400" dirty="0"/>
              <a:t>組織の階層数は</a:t>
            </a:r>
            <a:r>
              <a:rPr lang="ja-JP" altLang="en-US" sz="2400" dirty="0">
                <a:solidFill>
                  <a:srgbClr val="0000FF"/>
                </a:solidFill>
              </a:rPr>
              <a:t>従業員数</a:t>
            </a:r>
            <a:r>
              <a:rPr lang="ja-JP" altLang="en-US" sz="2400" dirty="0"/>
              <a:t>によって決まる</a:t>
            </a:r>
            <a:endParaRPr lang="en-US" altLang="ja-JP" sz="2400" dirty="0"/>
          </a:p>
          <a:p>
            <a:pPr lvl="1">
              <a:spcBef>
                <a:spcPts val="1200"/>
              </a:spcBef>
            </a:pPr>
            <a:endParaRPr lang="en-US" altLang="ja-JP" sz="2400" dirty="0"/>
          </a:p>
        </p:txBody>
      </p:sp>
      <p:sp>
        <p:nvSpPr>
          <p:cNvPr id="9" name="テキスト ボックス 6"/>
          <p:cNvSpPr txBox="1">
            <a:spLocks noChangeArrowheads="1"/>
          </p:cNvSpPr>
          <p:nvPr/>
        </p:nvSpPr>
        <p:spPr bwMode="auto">
          <a:xfrm>
            <a:off x="6300192" y="142875"/>
            <a:ext cx="2592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V</a:t>
            </a:r>
            <a:r>
              <a:rPr lang="ja-JP" altLang="en-US" dirty="0">
                <a:solidFill>
                  <a:srgbClr val="0000FF"/>
                </a:solidFill>
              </a:rPr>
              <a:t>章：ヒエラルキー</a:t>
            </a:r>
            <a:br>
              <a:rPr lang="en-US" altLang="ja-JP" dirty="0">
                <a:solidFill>
                  <a:srgbClr val="0000FF"/>
                </a:solidFill>
              </a:rPr>
            </a:br>
            <a:r>
              <a:rPr lang="ja-JP" altLang="en-US" dirty="0">
                <a:solidFill>
                  <a:srgbClr val="0000FF"/>
                </a:solidFill>
              </a:rPr>
              <a:t>　　　のデザイン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V</a:t>
            </a:r>
            <a:r>
              <a:rPr lang="ja-JP" altLang="en-US" dirty="0"/>
              <a:t>章　ヒエラルキーのデザイン</a:t>
            </a:r>
            <a:endParaRPr lang="en-US" altLang="ja-JP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11407C-66A5-4C32-AA55-4FA75BC4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「組織論」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00C2E31-41DD-46E7-8F6F-92D313A8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7566C-4E79-4590-91A7-EC8251760E0A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3531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8&quot; unique_id=&quot;10373&quot;&gt;&lt;/object&gt;&lt;object type=&quot;2&quot; unique_id=&quot;10374&quot;&gt;&lt;object type=&quot;3&quot; unique_id=&quot;10375&quot;&gt;&lt;property id=&quot;20148&quot; value=&quot;5&quot;/&gt;&lt;property id=&quot;20300&quot; value=&quot;スライド 1 - &amp;quot;「組織論」（説明8）&amp;#x0D;&amp;#x0A;V章：ヒエラルキーのデザイン&amp;quot;&quot;/&gt;&lt;property id=&quot;20307&quot; value=&quot;256&quot;/&gt;&lt;/object&gt;&lt;object type=&quot;3&quot; unique_id=&quot;10641&quot;&gt;&lt;property id=&quot;20148&quot; value=&quot;5&quot;/&gt;&lt;property id=&quot;20300&quot; value=&quot;スライド 2 - &amp;quot;V章の構成&amp;quot;&quot;/&gt;&lt;property id=&quot;20307&quot; value=&quot;311&quot;/&gt;&lt;/object&gt;&lt;object type=&quot;3&quot; unique_id=&quot;11432&quot;&gt;&lt;property id=&quot;20148&quot; value=&quot;5&quot;/&gt;&lt;property id=&quot;20300&quot; value=&quot;スライド 3 - &amp;quot;１ 事後的手段としてのヒエラルキー-1&amp;quot;&quot;/&gt;&lt;property id=&quot;20307&quot; value=&quot;345&quot;/&gt;&lt;/object&gt;&lt;object type=&quot;3&quot; unique_id=&quot;11433&quot;&gt;&lt;property id=&quot;20148&quot; value=&quot;5&quot;/&gt;&lt;property id=&quot;20300&quot; value=&quot;スライド 4 - &amp;quot;１ 事後的手段としてのヒエラルキー-2&amp;quot;&quot;/&gt;&lt;property id=&quot;20307&quot; value=&quot;346&quot;/&gt;&lt;/object&gt;&lt;object type=&quot;3&quot; unique_id=&quot;11458&quot;&gt;&lt;property id=&quot;20148&quot; value=&quot;5&quot;/&gt;&lt;property id=&quot;20300&quot; value=&quot;スライド 5 - &amp;quot;２ 事前と事後の振り分け-1&amp;quot;&quot;/&gt;&lt;property id=&quot;20307&quot; value=&quot;347&quot;/&gt;&lt;/object&gt;&lt;object type=&quot;3&quot; unique_id=&quot;11494&quot;&gt;&lt;property id=&quot;20148&quot; value=&quot;5&quot;/&gt;&lt;property id=&quot;20300&quot; value=&quot;スライド 9 - &amp;quot;３ ヒエラルキーの設計 ①&amp;#x0D;&amp;#x0A;    管理の幅とフラットな組織-1&amp;quot;&quot;/&gt;&lt;property id=&quot;20307&quot; value=&quot;348&quot;/&gt;&lt;/object&gt;&lt;object type=&quot;3&quot; unique_id=&quot;11527&quot;&gt;&lt;property id=&quot;20148&quot; value=&quot;5&quot;/&gt;&lt;property id=&quot;20300&quot; value=&quot;スライド 6 - &amp;quot;２ 事前と事後の振り分け-2&amp;quot;&quot;/&gt;&lt;property id=&quot;20307&quot; value=&quot;349&quot;/&gt;&lt;/object&gt;&lt;object type=&quot;3&quot; unique_id=&quot;11528&quot;&gt;&lt;property id=&quot;20148&quot; value=&quot;5&quot;/&gt;&lt;property id=&quot;20300&quot; value=&quot;スライド 7 - &amp;quot;２ 事前と事後の振り分け-3&amp;quot;&quot;/&gt;&lt;property id=&quot;20307&quot; value=&quot;350&quot;/&gt;&lt;/object&gt;&lt;object type=&quot;3&quot; unique_id=&quot;11529&quot;&gt;&lt;property id=&quot;20148&quot; value=&quot;5&quot;/&gt;&lt;property id=&quot;20300&quot; value=&quot;スライド 8 - &amp;quot;２ 事前と事後の振り分け-3&amp;quot;&quot;/&gt;&lt;property id=&quot;20307&quot; value=&quot;351&quot;/&gt;&lt;/object&gt;&lt;object type=&quot;3&quot; unique_id=&quot;11541&quot;&gt;&lt;property id=&quot;20148&quot; value=&quot;5&quot;/&gt;&lt;property id=&quot;20300&quot; value=&quot;スライド 10 - &amp;quot;３ ヒエラルキーの設計 ①&amp;#x0D;&amp;#x0A;    管理の幅とフラットな組織-2&amp;quot;&quot;/&gt;&lt;property id=&quot;20307&quot; value=&quot;352&quot;/&gt;&lt;/object&gt;&lt;object type=&quot;3&quot; unique_id=&quot;11603&quot;&gt;&lt;property id=&quot;20148&quot; value=&quot;5&quot;/&gt;&lt;property id=&quot;20300&quot; value=&quot;スライド 11 - &amp;quot;３ ヒエラルキーの設計 ①&amp;#x0D;&amp;#x0A;    管理の幅とフラットな組織-3&amp;quot;&quot;/&gt;&lt;property id=&quot;20307&quot; value=&quot;354&quot;/&gt;&lt;/object&gt;&lt;object type=&quot;3&quot; unique_id=&quot;11744&quot;&gt;&lt;property id=&quot;20148&quot; value=&quot;5&quot;/&gt;&lt;property id=&quot;20300&quot; value=&quot;スライド 12 - &amp;quot;４ ヒエラルキーの設計 ②&amp;#x0D;&amp;#x0A;    例外処理機構としてのヒエラルキー-1&amp;quot;&quot;/&gt;&lt;property id=&quot;20307&quot; value=&quot;355&quot;/&gt;&lt;/object&gt;&lt;object type=&quot;3&quot; unique_id=&quot;11745&quot;&gt;&lt;property id=&quot;20148&quot; value=&quot;5&quot;/&gt;&lt;property id=&quot;20300&quot; value=&quot;スライド 13 - &amp;quot;４ ヒエラルキーの設計 ②&amp;#x0D;&amp;#x0A;    例外処理機構としてのヒエラルキー-2&amp;quot;&quot;/&gt;&lt;property id=&quot;20307&quot; value=&quot;356&quot;/&gt;&lt;/object&gt;&lt;object type=&quot;3&quot; unique_id=&quot;11746&quot;&gt;&lt;property id=&quot;20148&quot; value=&quot;5&quot;/&gt;&lt;property id=&quot;20300&quot; value=&quot;スライド 14 - &amp;quot;４ ヒエラルキーの設計 ②&amp;#x0D;&amp;#x0A;    例外処理機構としてのヒエラルキー-3&amp;quot;&quot;/&gt;&lt;property id=&quot;20307&quot; value=&quot;357&quot;/&gt;&lt;/object&gt;&lt;object type=&quot;3&quot; unique_id=&quot;11747&quot;&gt;&lt;property id=&quot;20148&quot; value=&quot;5&quot;/&gt;&lt;property id=&quot;20300&quot; value=&quot;スライド 15 - &amp;quot;４ ヒエラルキーの設計 ②&amp;#x0D;&amp;#x0A;    例外処理機構としてのヒエラルキー-4&amp;quot;&quot;/&gt;&lt;property id=&quot;20307&quot; value=&quot;358&quot;/&gt;&lt;/object&gt;&lt;object type=&quot;3&quot; unique_id=&quot;11748&quot;&gt;&lt;property id=&quot;20148&quot; value=&quot;5&quot;/&gt;&lt;property id=&quot;20300&quot; value=&quot;スライド 16 - &amp;quot;５ ヒエラルキーの設計 ③&amp;#x0D;&amp;#x0A;    グルーピングの原則と事業部制-1&amp;quot;&quot;/&gt;&lt;property id=&quot;20307&quot; value=&quot;359&quot;/&gt;&lt;/object&gt;&lt;object type=&quot;3&quot; unique_id=&quot;11749&quot;&gt;&lt;property id=&quot;20148&quot; value=&quot;5&quot;/&gt;&lt;property id=&quot;20300&quot; value=&quot;スライド 17 - &amp;quot;５ ヒエラルキーの設計 ③&amp;#x0D;&amp;#x0A;    グルーピングの原則と事業部制-2&amp;quot;&quot;/&gt;&lt;property id=&quot;20307&quot; value=&quot;360&quot;/&gt;&lt;/object&gt;&lt;object type=&quot;3&quot; unique_id=&quot;11930&quot;&gt;&lt;property id=&quot;20148&quot; value=&quot;5&quot;/&gt;&lt;property id=&quot;20300&quot; value=&quot;スライド 18 - &amp;quot;５ ヒエラルキーの設計 ③&amp;#x0D;&amp;#x0A;    グルーピングの原則と事業部制-1&amp;quot;&quot;/&gt;&lt;property id=&quot;20307&quot; value=&quot;361&quot;/&gt;&lt;/object&gt;&lt;object type=&quot;3&quot; unique_id=&quot;11931&quot;&gt;&lt;property id=&quot;20148&quot; value=&quot;5&quot;/&gt;&lt;property id=&quot;20300&quot; value=&quot;スライド 19 - &amp;quot;５ ヒエラルキーの設計 ③&amp;#x0D;&amp;#x0A;    グルーピングの原則と事業部制-2&amp;quot;&quot;/&gt;&lt;property id=&quot;20307&quot; value=&quot;362&quot;/&gt;&lt;/object&gt;&lt;object type=&quot;3&quot; unique_id=&quot;11932&quot;&gt;&lt;property id=&quot;20148&quot; value=&quot;5&quot;/&gt;&lt;property id=&quot;20300&quot; value=&quot;スライド 20 - &amp;quot;５ ヒエラルキーの設計 ③&amp;#x0D;&amp;#x0A;    グルーピングの原則と事業部制-3&amp;quot;&quot;/&gt;&lt;property id=&quot;20307&quot; value=&quot;363&quot;/&gt;&lt;/object&gt;&lt;object type=&quot;3&quot; unique_id=&quot;12071&quot;&gt;&lt;property id=&quot;20148&quot; value=&quot;5&quot;/&gt;&lt;property id=&quot;20300&quot; value=&quot;スライド 21 - &amp;quot;５ ヒエラルキーの設計 ③&amp;#x0D;&amp;#x0A;    グルーピングの原則と事業部制-4&amp;quot;&quot;/&gt;&lt;property id=&quot;20307&quot; value=&quot;364&quot;/&gt;&lt;/object&gt;&lt;object type=&quot;3&quot; unique_id=&quot;12072&quot;&gt;&lt;property id=&quot;20148&quot; value=&quot;5&quot;/&gt;&lt;property id=&quot;20300&quot; value=&quot;スライド 22 - &amp;quot;６ ヒエラルキーのその他の意義-1&amp;quot;&quot;/&gt;&lt;property id=&quot;20307&quot; value=&quot;365&quot;/&gt;&lt;/object&gt;&lt;object type=&quot;3&quot; unique_id=&quot;12073&quot;&gt;&lt;property id=&quot;20148&quot; value=&quot;5&quot;/&gt;&lt;property id=&quot;20300&quot; value=&quot;スライド 23 - &amp;quot;６ ヒエラルキーのその他の意義-2&amp;quot;&quot;/&gt;&lt;property id=&quot;20307&quot; value=&quot;366&quot;/&gt;&lt;/object&gt;&lt;object type=&quot;3&quot; unique_id=&quot;12074&quot;&gt;&lt;property id=&quot;20148&quot; value=&quot;5&quot;/&gt;&lt;property id=&quot;20300&quot; value=&quot;スライド 24 - &amp;quot;６ ヒエラルキーのその他の意義-3&amp;quot;&quot;/&gt;&lt;property id=&quot;20307&quot; value=&quot;3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3561</TotalTime>
  <Words>2308</Words>
  <Application>Microsoft Office PowerPoint</Application>
  <PresentationFormat>画面に合わせる (4:3)</PresentationFormat>
  <Paragraphs>266</Paragraphs>
  <Slides>24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Verdana</vt:lpstr>
      <vt:lpstr>Wingdings</vt:lpstr>
      <vt:lpstr>Profile</vt:lpstr>
      <vt:lpstr>「組織論」（説明8） V章：ヒエラルキーのデザイン</vt:lpstr>
      <vt:lpstr>V章の構成</vt:lpstr>
      <vt:lpstr>１ 事後的手段としてのヒエラルキー-1</vt:lpstr>
      <vt:lpstr>１ 事後的手段としてのヒエラルキー-2</vt:lpstr>
      <vt:lpstr>２ 事前と事後の振り分け-1</vt:lpstr>
      <vt:lpstr>２ 事前と事後の振り分け-2</vt:lpstr>
      <vt:lpstr>２ 事前と事後の振り分け-3</vt:lpstr>
      <vt:lpstr>２ 事前と事後の振り分け-3</vt:lpstr>
      <vt:lpstr>３ ヒエラルキーの設計 ①     管理の幅とフラットな組織-1</vt:lpstr>
      <vt:lpstr>３ ヒエラルキーの設計 ①     管理の幅とフラットな組織-2</vt:lpstr>
      <vt:lpstr>３ ヒエラルキーの設計 ①     管理の幅とフラットな組織-3</vt:lpstr>
      <vt:lpstr>４ ヒエラルキーの設計 ②     例外処理機構としてのヒエラルキー-1</vt:lpstr>
      <vt:lpstr>４ ヒエラルキーの設計 ②     例外処理機構としてのヒエラルキー-2</vt:lpstr>
      <vt:lpstr>４ ヒエラルキーの設計 ②     例外処理機構としてのヒエラルキー-3</vt:lpstr>
      <vt:lpstr>４ ヒエラルキーの設計 ②     例外処理機構としてのヒエラルキー-4</vt:lpstr>
      <vt:lpstr>５ ヒエラルキーの設計 ③     グルーピングの原則と事業部制-1</vt:lpstr>
      <vt:lpstr>５ ヒエラルキーの設計 ③     グルーピングの原則と事業部制-2</vt:lpstr>
      <vt:lpstr>５ ヒエラルキーの設計 ③     グルーピングの原則と事業部制-1</vt:lpstr>
      <vt:lpstr>５ ヒエラルキーの設計 ③     グルーピングの原則と事業部制-2</vt:lpstr>
      <vt:lpstr>５ ヒエラルキーの設計 ③     グルーピングの原則と事業部制-3</vt:lpstr>
      <vt:lpstr>５ ヒエラルキーの設計 ③     グルーピングの原則と事業部制-4</vt:lpstr>
      <vt:lpstr>６ ヒエラルキーのその他の意義-1</vt:lpstr>
      <vt:lpstr>６ ヒエラルキーのその他の意義-2</vt:lpstr>
      <vt:lpstr>６ ヒエラルキーのその他の意義-3</vt:lpstr>
    </vt:vector>
  </TitlesOfParts>
  <Company>伊東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開放科目「ｅビジネス」</dc:title>
  <dc:creator>伊東</dc:creator>
  <cp:lastModifiedBy>俊彦 伊東</cp:lastModifiedBy>
  <cp:revision>297</cp:revision>
  <cp:lastPrinted>2020-01-22T14:40:01Z</cp:lastPrinted>
  <dcterms:created xsi:type="dcterms:W3CDTF">2004-04-17T03:41:15Z</dcterms:created>
  <dcterms:modified xsi:type="dcterms:W3CDTF">2020-12-12T03:42:01Z</dcterms:modified>
</cp:coreProperties>
</file>