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44" r:id="rId3"/>
    <p:sldId id="345" r:id="rId4"/>
    <p:sldId id="346" r:id="rId5"/>
    <p:sldId id="347" r:id="rId6"/>
    <p:sldId id="348" r:id="rId7"/>
  </p:sldIdLst>
  <p:sldSz cx="9144000" cy="6858000" type="screen4x3"/>
  <p:notesSz cx="6832600" cy="9963150"/>
  <p:custDataLst>
    <p:tags r:id="rId1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5" autoAdjust="0"/>
    <p:restoredTop sz="94103" autoAdjust="0"/>
  </p:normalViewPr>
  <p:slideViewPr>
    <p:cSldViewPr>
      <p:cViewPr varScale="1">
        <p:scale>
          <a:sx n="82" d="100"/>
          <a:sy n="82" d="100"/>
        </p:scale>
        <p:origin x="10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401" y="510133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3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6" y="9029363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60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7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7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en-US" altLang="ja-JP" dirty="0"/>
              <a:t>Ⅱ</a:t>
            </a:r>
            <a:r>
              <a:rPr lang="ja-JP" altLang="en-US" dirty="0"/>
              <a:t>章　分業のタイプ</a:t>
            </a:r>
            <a:endParaRPr lang="en-US" altLang="ja-JP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205" y="260648"/>
            <a:ext cx="8136259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6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en-US" altLang="ja-JP" sz="4400" dirty="0"/>
              <a:t>Ⅱ</a:t>
            </a:r>
            <a:r>
              <a:rPr lang="ja-JP" altLang="en-US" sz="4800" dirty="0"/>
              <a:t>章：分業のタイプ</a:t>
            </a:r>
            <a:r>
              <a:rPr lang="en-US" altLang="ja-JP" sz="4800" dirty="0"/>
              <a:t>-2</a:t>
            </a:r>
            <a:endParaRPr lang="ja-JP" altLang="en-US" sz="48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6_o</a:t>
            </a:r>
            <a:r>
              <a:rPr kumimoji="1" lang="en-US" altLang="ja-JP" sz="1800" dirty="0"/>
              <a:t>rganization.pptx</a:t>
            </a:r>
            <a:endParaRPr kumimoji="1" lang="ja-JP" altLang="en-US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本レジュメは、「</a:t>
            </a:r>
            <a:r>
              <a:rPr kumimoji="1" lang="en-US" altLang="ja-JP" sz="2000" dirty="0"/>
              <a:t>『</a:t>
            </a:r>
            <a:r>
              <a:rPr kumimoji="1" lang="ja-JP" altLang="en-US" sz="2000" dirty="0"/>
              <a:t>組織デザイン</a:t>
            </a:r>
            <a:r>
              <a:rPr lang="en-US" altLang="ja-JP" sz="2000" dirty="0"/>
              <a:t>』</a:t>
            </a:r>
            <a:r>
              <a:rPr lang="ja-JP" altLang="en-US" sz="2000" dirty="0"/>
              <a:t>沼上幹</a:t>
            </a:r>
            <a:r>
              <a:rPr kumimoji="1" lang="ja-JP" altLang="en-US" sz="2000" dirty="0"/>
              <a:t>、日本経済新聞、</a:t>
            </a:r>
            <a:r>
              <a:rPr kumimoji="1" lang="en-US" altLang="ja-JP" sz="2000" dirty="0"/>
              <a:t>2004</a:t>
            </a:r>
            <a:r>
              <a:rPr kumimoji="1" lang="ja-JP" altLang="en-US" sz="2000" dirty="0"/>
              <a:t>」を参考にして作成した</a:t>
            </a:r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7" y="4755080"/>
            <a:ext cx="1096157" cy="14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(4) </a:t>
            </a:r>
            <a:r>
              <a:rPr lang="ja-JP" altLang="en-US" sz="2800" dirty="0"/>
              <a:t>機能別分業のメリット③</a:t>
            </a:r>
            <a:endParaRPr lang="en-US" altLang="ja-JP" sz="28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800" dirty="0"/>
              <a:t>　</a:t>
            </a:r>
            <a:r>
              <a:rPr lang="ja-JP" altLang="en-US" sz="2400" dirty="0"/>
              <a:t>熟練形成の効率化・知識の専門化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200" dirty="0"/>
              <a:t>① 分業は</a:t>
            </a:r>
            <a:r>
              <a:rPr lang="ja-JP" altLang="en-US" sz="2200" dirty="0">
                <a:solidFill>
                  <a:srgbClr val="0000FF"/>
                </a:solidFill>
              </a:rPr>
              <a:t>習熟</a:t>
            </a:r>
            <a:r>
              <a:rPr lang="ja-JP" altLang="en-US" sz="2200" dirty="0"/>
              <a:t>を早めさせる効果</a:t>
            </a:r>
            <a:br>
              <a:rPr lang="en-US" altLang="ja-JP" sz="2200" dirty="0"/>
            </a:br>
            <a:r>
              <a:rPr lang="ja-JP" altLang="en-US" sz="2200" dirty="0"/>
              <a:t>　　をもつ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en-US" altLang="ja-JP" sz="1800" dirty="0"/>
              <a:t>C,D</a:t>
            </a:r>
            <a:r>
              <a:rPr lang="ja-JP" altLang="en-US" sz="1800" dirty="0"/>
              <a:t>のタス、クを分解し</a:t>
            </a:r>
            <a:r>
              <a:rPr lang="en-US" altLang="ja-JP" sz="1800" dirty="0"/>
              <a:t>B</a:t>
            </a:r>
            <a:r>
              <a:rPr lang="ja-JP" altLang="en-US" sz="1800" dirty="0"/>
              <a:t>のタスクに</a:t>
            </a:r>
            <a:br>
              <a:rPr lang="en-US" altLang="ja-JP" sz="1800" dirty="0"/>
            </a:br>
            <a:r>
              <a:rPr lang="ja-JP" altLang="en-US" sz="1800" dirty="0"/>
              <a:t>できれば、</a:t>
            </a:r>
            <a:r>
              <a:rPr lang="ja-JP" altLang="en-US" sz="1800" dirty="0">
                <a:solidFill>
                  <a:srgbClr val="0000FF"/>
                </a:solidFill>
              </a:rPr>
              <a:t>熟練形成が不必要</a:t>
            </a:r>
            <a:r>
              <a:rPr lang="ja-JP" altLang="en-US" sz="1800" dirty="0"/>
              <a:t>に</a:t>
            </a:r>
            <a:endParaRPr lang="en-US" altLang="ja-JP" sz="1800" dirty="0"/>
          </a:p>
          <a:p>
            <a:pPr lvl="1">
              <a:spcBef>
                <a:spcPts val="600"/>
              </a:spcBef>
            </a:pPr>
            <a:r>
              <a:rPr lang="ja-JP" altLang="en-US" sz="2200" dirty="0"/>
              <a:t>② 分業は</a:t>
            </a:r>
            <a:r>
              <a:rPr lang="ja-JP" altLang="en-US" sz="2200" dirty="0">
                <a:solidFill>
                  <a:srgbClr val="0000FF"/>
                </a:solidFill>
              </a:rPr>
              <a:t>達成レベル</a:t>
            </a:r>
            <a:r>
              <a:rPr lang="ja-JP" altLang="en-US" sz="2200" dirty="0"/>
              <a:t>を高める効</a:t>
            </a:r>
            <a:br>
              <a:rPr lang="en-US" altLang="ja-JP" sz="2200" dirty="0"/>
            </a:br>
            <a:r>
              <a:rPr lang="ja-JP" altLang="en-US" sz="2200" dirty="0"/>
              <a:t>　　果をもつ</a:t>
            </a:r>
            <a:endParaRPr lang="en-US" altLang="ja-JP" sz="1800" dirty="0"/>
          </a:p>
          <a:p>
            <a:pPr lvl="1">
              <a:spcBef>
                <a:spcPts val="600"/>
              </a:spcBef>
            </a:pPr>
            <a:r>
              <a:rPr lang="ja-JP" altLang="en-US" sz="2200" dirty="0"/>
              <a:t>近代科学は研究分野の細分化で</a:t>
            </a:r>
            <a:br>
              <a:rPr lang="en-US" altLang="ja-JP" sz="2200" dirty="0"/>
            </a:br>
            <a:r>
              <a:rPr lang="ja-JP" altLang="en-US" sz="2200" dirty="0"/>
              <a:t>理論と実験を分割するなど分業に</a:t>
            </a:r>
            <a:br>
              <a:rPr lang="en-US" altLang="ja-JP" sz="2200" dirty="0"/>
            </a:br>
            <a:r>
              <a:rPr lang="ja-JP" altLang="en-US" sz="2200" dirty="0"/>
              <a:t>より極めて</a:t>
            </a:r>
            <a:r>
              <a:rPr lang="ja-JP" altLang="en-US" sz="2200" dirty="0">
                <a:solidFill>
                  <a:srgbClr val="0000FF"/>
                </a:solidFill>
              </a:rPr>
              <a:t>高レベルの成果</a:t>
            </a:r>
            <a:r>
              <a:rPr lang="ja-JP" altLang="en-US" sz="2200" dirty="0"/>
              <a:t>を達成</a:t>
            </a:r>
            <a:br>
              <a:rPr lang="en-US" altLang="ja-JP" sz="2200" dirty="0"/>
            </a:b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71E3C50-5DA5-4219-A02A-D7DCE59E3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484784"/>
            <a:ext cx="332422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6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032" y="1628799"/>
            <a:ext cx="8712968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(5) </a:t>
            </a:r>
            <a:r>
              <a:rPr lang="ja-JP" altLang="en-US" sz="2800" dirty="0"/>
              <a:t>機能別分業のメリット④</a:t>
            </a:r>
            <a:endParaRPr lang="en-US" altLang="ja-JP" sz="28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　</a:t>
            </a:r>
            <a:r>
              <a:rPr lang="ja-JP" altLang="en-US" sz="2400" dirty="0">
                <a:solidFill>
                  <a:srgbClr val="0000FF"/>
                </a:solidFill>
              </a:rPr>
              <a:t>機械</a:t>
            </a:r>
            <a:r>
              <a:rPr lang="ja-JP" altLang="en-US" sz="2400" dirty="0"/>
              <a:t>の発明と</a:t>
            </a:r>
            <a:r>
              <a:rPr lang="ja-JP" altLang="en-US" sz="2400" dirty="0">
                <a:solidFill>
                  <a:srgbClr val="0000FF"/>
                </a:solidFill>
              </a:rPr>
              <a:t>機能的分業</a:t>
            </a:r>
            <a:r>
              <a:rPr lang="ja-JP" altLang="en-US" sz="2400" dirty="0"/>
              <a:t>の強化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200" dirty="0"/>
              <a:t>タスクの分割で簡単な部分が明確になると、</a:t>
            </a:r>
            <a:r>
              <a:rPr lang="ja-JP" altLang="en-US" sz="2200" dirty="0">
                <a:solidFill>
                  <a:srgbClr val="0000FF"/>
                </a:solidFill>
              </a:rPr>
              <a:t>自動化・機械化</a:t>
            </a:r>
            <a:br>
              <a:rPr lang="en-US" altLang="ja-JP" sz="2200" dirty="0"/>
            </a:br>
            <a:r>
              <a:rPr lang="ja-JP" altLang="en-US" sz="2200" dirty="0"/>
              <a:t>が進む ⇒ さらなる</a:t>
            </a:r>
            <a:r>
              <a:rPr lang="ja-JP" altLang="en-US" sz="2200" dirty="0">
                <a:solidFill>
                  <a:srgbClr val="0000FF"/>
                </a:solidFill>
              </a:rPr>
              <a:t>分業と機械化</a:t>
            </a:r>
            <a:r>
              <a:rPr lang="ja-JP" altLang="en-US" sz="2200" dirty="0"/>
              <a:t>が進む　⇒　</a:t>
            </a:r>
            <a:r>
              <a:rPr lang="ja-JP" altLang="en-US" sz="2200" dirty="0">
                <a:solidFill>
                  <a:srgbClr val="0000FF"/>
                </a:solidFill>
              </a:rPr>
              <a:t>分業のデメリット</a:t>
            </a:r>
            <a:r>
              <a:rPr lang="ja-JP" altLang="en-US" sz="2200" dirty="0"/>
              <a:t>も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en-US" altLang="ja-JP" sz="2600" dirty="0"/>
              <a:t>(6) </a:t>
            </a:r>
            <a:r>
              <a:rPr lang="ja-JP" altLang="en-US" sz="2600" dirty="0"/>
              <a:t>機能別分業の経済的効果</a:t>
            </a:r>
            <a:r>
              <a:rPr lang="ja-JP" altLang="en-US" sz="2600" dirty="0" err="1"/>
              <a:t>ー</a:t>
            </a:r>
            <a:r>
              <a:rPr lang="ja-JP" altLang="en-US" sz="2600" dirty="0">
                <a:solidFill>
                  <a:srgbClr val="0000FF"/>
                </a:solidFill>
              </a:rPr>
              <a:t>規模の経済</a:t>
            </a:r>
            <a:endParaRPr lang="en-US" altLang="ja-JP" sz="26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200" dirty="0"/>
              <a:t>長期平均費用曲線が</a:t>
            </a:r>
            <a:r>
              <a:rPr lang="ja-JP" altLang="en-US" sz="2200" dirty="0">
                <a:solidFill>
                  <a:srgbClr val="0000FF"/>
                </a:solidFill>
              </a:rPr>
              <a:t>規模の</a:t>
            </a:r>
            <a:br>
              <a:rPr lang="en-US" altLang="ja-JP" sz="2200" dirty="0">
                <a:solidFill>
                  <a:srgbClr val="0000FF"/>
                </a:solidFill>
              </a:rPr>
            </a:br>
            <a:r>
              <a:rPr lang="ja-JP" altLang="en-US" sz="2200" dirty="0">
                <a:solidFill>
                  <a:srgbClr val="0000FF"/>
                </a:solidFill>
              </a:rPr>
              <a:t>増大</a:t>
            </a:r>
            <a:r>
              <a:rPr lang="ja-JP" altLang="en-US" sz="2200" dirty="0"/>
              <a:t>と共に</a:t>
            </a:r>
            <a:r>
              <a:rPr lang="ja-JP" altLang="en-US" sz="2200" dirty="0">
                <a:solidFill>
                  <a:srgbClr val="0000FF"/>
                </a:solidFill>
              </a:rPr>
              <a:t>右下がり傾向</a:t>
            </a:r>
            <a:r>
              <a:rPr lang="ja-JP" altLang="en-US" sz="2200" dirty="0"/>
              <a:t>となる</a:t>
            </a:r>
            <a:endParaRPr lang="en-US" altLang="ja-JP" sz="2200" dirty="0"/>
          </a:p>
          <a:p>
            <a:pPr lvl="1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機能別分業の高度化</a:t>
            </a:r>
            <a:r>
              <a:rPr lang="ja-JP" altLang="en-US" sz="2200" dirty="0"/>
              <a:t>は</a:t>
            </a:r>
            <a:br>
              <a:rPr lang="en-US" altLang="ja-JP" sz="2200" dirty="0"/>
            </a:br>
            <a:r>
              <a:rPr lang="ja-JP" altLang="en-US" sz="2200" dirty="0">
                <a:solidFill>
                  <a:srgbClr val="0000FF"/>
                </a:solidFill>
              </a:rPr>
              <a:t>規模の経済</a:t>
            </a:r>
            <a:r>
              <a:rPr lang="ja-JP" altLang="en-US" sz="2200" dirty="0"/>
              <a:t>を生み出す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B3770ED-E24A-4311-A1D2-35193F81B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3789040"/>
            <a:ext cx="3765115" cy="251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9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-5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036" y="1628651"/>
            <a:ext cx="8712968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ja-JP" sz="2800" dirty="0"/>
              <a:t>(7) </a:t>
            </a:r>
            <a:r>
              <a:rPr lang="ja-JP" altLang="en-US" sz="2800" dirty="0"/>
              <a:t>分業のメリットに関する補足</a:t>
            </a:r>
            <a:br>
              <a:rPr lang="en-US" altLang="ja-JP" sz="2800" dirty="0"/>
            </a:br>
            <a:r>
              <a:rPr lang="ja-JP" altLang="en-US" sz="2400" dirty="0"/>
              <a:t>　「</a:t>
            </a:r>
            <a:r>
              <a:rPr lang="ja-JP" altLang="en-US" sz="2400" dirty="0">
                <a:solidFill>
                  <a:srgbClr val="0000FF"/>
                </a:solidFill>
              </a:rPr>
              <a:t>計画のグレシャムの法則</a:t>
            </a:r>
            <a:r>
              <a:rPr lang="ja-JP" altLang="en-US" sz="2400" dirty="0"/>
              <a:t>」の回避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計画のグレシャムの法則とは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000" dirty="0"/>
              <a:t>サイモン：</a:t>
            </a:r>
            <a:r>
              <a:rPr lang="ja-JP" altLang="en-US" sz="2000" dirty="0">
                <a:solidFill>
                  <a:srgbClr val="0000FF"/>
                </a:solidFill>
              </a:rPr>
              <a:t>ルーチンワークはノン</a:t>
            </a:r>
            <a:br>
              <a:rPr lang="en-US" altLang="ja-JP" sz="2000" dirty="0">
                <a:solidFill>
                  <a:srgbClr val="0000FF"/>
                </a:solidFill>
              </a:rPr>
            </a:br>
            <a:r>
              <a:rPr lang="ja-JP" altLang="en-US" sz="2000" dirty="0">
                <a:solidFill>
                  <a:srgbClr val="0000FF"/>
                </a:solidFill>
              </a:rPr>
              <a:t>ルーチンワークを駆逐</a:t>
            </a:r>
            <a:r>
              <a:rPr lang="ja-JP" altLang="en-US" sz="2000" dirty="0"/>
              <a:t>する</a:t>
            </a:r>
            <a:br>
              <a:rPr lang="en-US" altLang="ja-JP" sz="2000" dirty="0"/>
            </a:br>
            <a:r>
              <a:rPr lang="ja-JP" altLang="en-US" sz="2000" dirty="0"/>
              <a:t>⇒ </a:t>
            </a:r>
            <a:r>
              <a:rPr lang="ja-JP" altLang="en-US" sz="2000" dirty="0">
                <a:solidFill>
                  <a:srgbClr val="0000FF"/>
                </a:solidFill>
              </a:rPr>
              <a:t>重要な仕事が後回し</a:t>
            </a:r>
            <a:r>
              <a:rPr lang="ja-JP" altLang="en-US" sz="2000" dirty="0"/>
              <a:t>にされる</a:t>
            </a:r>
            <a:endParaRPr lang="en-US" altLang="ja-JP" sz="20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回避策：ルーチン業務部門</a:t>
            </a:r>
            <a:br>
              <a:rPr lang="en-US" altLang="ja-JP" sz="2400" dirty="0"/>
            </a:br>
            <a:r>
              <a:rPr lang="ja-JP" altLang="en-US" sz="2400" dirty="0"/>
              <a:t>と企画･戦略部門を</a:t>
            </a:r>
            <a:r>
              <a:rPr lang="ja-JP" altLang="en-US" sz="2400" dirty="0">
                <a:solidFill>
                  <a:srgbClr val="0000FF"/>
                </a:solidFill>
              </a:rPr>
              <a:t>分ける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ja-JP" sz="2800" dirty="0"/>
              <a:t>(8) </a:t>
            </a:r>
            <a:r>
              <a:rPr lang="ja-JP" altLang="en-US" sz="2800" dirty="0"/>
              <a:t>分業タイプ間の</a:t>
            </a:r>
            <a:r>
              <a:rPr lang="ja-JP" altLang="en-US" sz="2800" dirty="0">
                <a:solidFill>
                  <a:srgbClr val="0000FF"/>
                </a:solidFill>
              </a:rPr>
              <a:t>比較</a:t>
            </a:r>
            <a:endParaRPr lang="en-US" altLang="ja-JP" sz="2800" dirty="0">
              <a:solidFill>
                <a:srgbClr val="0000F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E06C45-2893-472D-B55B-9EB7A6620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780928"/>
            <a:ext cx="373234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３ 分業がもたらすデメリット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28651"/>
            <a:ext cx="8570404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/>
              <a:t>分業の</a:t>
            </a:r>
            <a:r>
              <a:rPr lang="ja-JP" altLang="en-US" sz="2800" dirty="0">
                <a:solidFill>
                  <a:srgbClr val="0000FF"/>
                </a:solidFill>
              </a:rPr>
              <a:t>デメリット</a:t>
            </a:r>
            <a:r>
              <a:rPr lang="ja-JP" altLang="en-US" sz="2800" dirty="0"/>
              <a:t>を２つに大別</a:t>
            </a:r>
            <a:endParaRPr lang="en-US" altLang="ja-JP" sz="2800" dirty="0"/>
          </a:p>
          <a:p>
            <a:pPr>
              <a:spcBef>
                <a:spcPts val="12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働く人の</a:t>
            </a:r>
            <a:r>
              <a:rPr lang="ja-JP" altLang="en-US" sz="2800" dirty="0">
                <a:solidFill>
                  <a:srgbClr val="0000FF"/>
                </a:solidFill>
              </a:rPr>
              <a:t>意欲低下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① </a:t>
            </a:r>
            <a:r>
              <a:rPr lang="ja-JP" altLang="en-US" sz="2400" dirty="0">
                <a:solidFill>
                  <a:srgbClr val="0000FF"/>
                </a:solidFill>
              </a:rPr>
              <a:t>タスクの意味</a:t>
            </a:r>
            <a:br>
              <a:rPr lang="en-US" altLang="ja-JP" sz="2400" dirty="0"/>
            </a:br>
            <a:r>
              <a:rPr lang="ja-JP" altLang="en-US" sz="2400" dirty="0"/>
              <a:t>：</a:t>
            </a:r>
            <a:r>
              <a:rPr lang="ja-JP" altLang="en-US" sz="2400" dirty="0">
                <a:solidFill>
                  <a:srgbClr val="0000FF"/>
                </a:solidFill>
              </a:rPr>
              <a:t>全体に対し</a:t>
            </a:r>
            <a:r>
              <a:rPr lang="ja-JP" altLang="en-US" sz="2400" dirty="0"/>
              <a:t>どのような意味をもつのか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② </a:t>
            </a:r>
            <a:r>
              <a:rPr lang="ja-JP" altLang="en-US" sz="2400" dirty="0">
                <a:solidFill>
                  <a:srgbClr val="0000FF"/>
                </a:solidFill>
              </a:rPr>
              <a:t>思考余地</a:t>
            </a:r>
            <a:r>
              <a:rPr lang="ja-JP" altLang="en-US" sz="2400" dirty="0"/>
              <a:t>：</a:t>
            </a:r>
            <a:r>
              <a:rPr lang="ja-JP" altLang="en-US" sz="2400" dirty="0">
                <a:solidFill>
                  <a:srgbClr val="0000FF"/>
                </a:solidFill>
              </a:rPr>
              <a:t>判断</a:t>
            </a:r>
            <a:r>
              <a:rPr lang="ja-JP" altLang="en-US" sz="2400" dirty="0"/>
              <a:t>の余地の減少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③ </a:t>
            </a:r>
            <a:r>
              <a:rPr lang="ja-JP" altLang="en-US" sz="2400" dirty="0">
                <a:solidFill>
                  <a:srgbClr val="0000FF"/>
                </a:solidFill>
              </a:rPr>
              <a:t>学習余地</a:t>
            </a:r>
            <a:r>
              <a:rPr lang="ja-JP" altLang="en-US" sz="2400" dirty="0"/>
              <a:t>：気力を失う ⇒ </a:t>
            </a:r>
            <a:r>
              <a:rPr lang="ja-JP" altLang="en-US" sz="2400" dirty="0">
                <a:solidFill>
                  <a:srgbClr val="0000FF"/>
                </a:solidFill>
              </a:rPr>
              <a:t>無駄</a:t>
            </a:r>
            <a:r>
              <a:rPr lang="ja-JP" altLang="en-US" sz="2400" dirty="0"/>
              <a:t>を生む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600" dirty="0">
                <a:solidFill>
                  <a:srgbClr val="0000FF"/>
                </a:solidFill>
              </a:rPr>
              <a:t>意欲低下</a:t>
            </a:r>
            <a:r>
              <a:rPr lang="ja-JP" altLang="en-US" sz="2600" dirty="0"/>
              <a:t>の対処法</a:t>
            </a:r>
            <a:r>
              <a:rPr lang="en-US" altLang="ja-JP" sz="2600" dirty="0"/>
              <a:t>-1</a:t>
            </a:r>
          </a:p>
          <a:p>
            <a:pPr lvl="2">
              <a:spcBef>
                <a:spcPts val="1200"/>
              </a:spcBef>
            </a:pPr>
            <a:r>
              <a:rPr lang="ja-JP" altLang="en-US" sz="2200" dirty="0"/>
              <a:t>① 分業の</a:t>
            </a:r>
            <a:r>
              <a:rPr lang="ja-JP" altLang="en-US" sz="2200" dirty="0">
                <a:solidFill>
                  <a:srgbClr val="0000FF"/>
                </a:solidFill>
              </a:rPr>
              <a:t>程度の緩和</a:t>
            </a:r>
            <a:br>
              <a:rPr lang="en-US" altLang="ja-JP" sz="2200" dirty="0"/>
            </a:br>
            <a:r>
              <a:rPr lang="ja-JP" altLang="en-US" sz="2200" dirty="0"/>
              <a:t> ⇒ </a:t>
            </a:r>
            <a:r>
              <a:rPr lang="ja-JP" altLang="en-US" sz="2200" dirty="0">
                <a:solidFill>
                  <a:srgbClr val="0000FF"/>
                </a:solidFill>
              </a:rPr>
              <a:t>職務拡大</a:t>
            </a:r>
            <a:r>
              <a:rPr lang="ja-JP" altLang="en-US" sz="2200" dirty="0"/>
              <a:t>、</a:t>
            </a:r>
            <a:r>
              <a:rPr lang="ja-JP" altLang="en-US" sz="2200" dirty="0">
                <a:solidFill>
                  <a:srgbClr val="0000FF"/>
                </a:solidFill>
              </a:rPr>
              <a:t>職務充実</a:t>
            </a:r>
            <a:endParaRPr lang="en-US" altLang="ja-JP" sz="2200" dirty="0">
              <a:solidFill>
                <a:srgbClr val="0000F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DD23D37-B3C3-41B6-9644-2B8055377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772251"/>
            <a:ext cx="1691888" cy="453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３ 分業がもたらすデメリット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28651"/>
            <a:ext cx="8570404" cy="4824537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働く人の意欲低下</a:t>
            </a:r>
            <a:r>
              <a:rPr lang="en-US" altLang="ja-JP" sz="2800" dirty="0"/>
              <a:t>-1</a:t>
            </a:r>
            <a:endParaRPr lang="en-US" altLang="ja-JP" sz="3000" dirty="0"/>
          </a:p>
          <a:p>
            <a:pPr lvl="1">
              <a:spcBef>
                <a:spcPts val="500"/>
              </a:spcBef>
            </a:pPr>
            <a:r>
              <a:rPr lang="ja-JP" altLang="en-US" sz="2600" dirty="0"/>
              <a:t>意欲低下の</a:t>
            </a:r>
            <a:r>
              <a:rPr lang="ja-JP" altLang="en-US" sz="2600" dirty="0">
                <a:solidFill>
                  <a:srgbClr val="0000FF"/>
                </a:solidFill>
              </a:rPr>
              <a:t>対処法</a:t>
            </a:r>
            <a:r>
              <a:rPr lang="en-US" altLang="ja-JP" sz="2600" dirty="0"/>
              <a:t>-2</a:t>
            </a:r>
          </a:p>
          <a:p>
            <a:pPr lvl="2">
              <a:spcBef>
                <a:spcPts val="500"/>
              </a:spcBef>
            </a:pPr>
            <a:r>
              <a:rPr lang="ja-JP" altLang="en-US" dirty="0"/>
              <a:t>② </a:t>
            </a:r>
            <a:r>
              <a:rPr lang="ja-JP" altLang="en-US" dirty="0">
                <a:solidFill>
                  <a:srgbClr val="0000FF"/>
                </a:solidFill>
              </a:rPr>
              <a:t>ローテーション</a:t>
            </a:r>
            <a:r>
              <a:rPr lang="ja-JP" altLang="en-US" dirty="0"/>
              <a:t>・</a:t>
            </a:r>
            <a:r>
              <a:rPr lang="ja-JP" altLang="en-US" dirty="0">
                <a:solidFill>
                  <a:srgbClr val="0000FF"/>
                </a:solidFill>
              </a:rPr>
              <a:t>人事異動</a:t>
            </a:r>
            <a:br>
              <a:rPr lang="en-US" altLang="ja-JP" dirty="0"/>
            </a:br>
            <a:r>
              <a:rPr lang="ja-JP" altLang="en-US" dirty="0"/>
              <a:t>⇒ </a:t>
            </a:r>
            <a:r>
              <a:rPr lang="ja-JP" altLang="en-US" dirty="0">
                <a:solidFill>
                  <a:srgbClr val="0000FF"/>
                </a:solidFill>
              </a:rPr>
              <a:t>キャリヤパス</a:t>
            </a:r>
            <a:r>
              <a:rPr lang="ja-JP" altLang="en-US" dirty="0"/>
              <a:t>による対応</a:t>
            </a:r>
            <a:endParaRPr lang="en-US" altLang="ja-JP" dirty="0"/>
          </a:p>
          <a:p>
            <a:pPr lvl="2">
              <a:spcBef>
                <a:spcPts val="500"/>
              </a:spcBef>
            </a:pPr>
            <a:r>
              <a:rPr lang="ja-JP" altLang="en-US" dirty="0"/>
              <a:t>③</a:t>
            </a:r>
            <a:r>
              <a:rPr lang="ja-JP" altLang="en-US" dirty="0">
                <a:solidFill>
                  <a:srgbClr val="0000FF"/>
                </a:solidFill>
              </a:rPr>
              <a:t> アルバイト</a:t>
            </a:r>
            <a:r>
              <a:rPr lang="ja-JP" altLang="en-US" dirty="0"/>
              <a:t>の短期雇用の活用</a:t>
            </a:r>
            <a:br>
              <a:rPr lang="en-US" altLang="ja-JP" dirty="0"/>
            </a:br>
            <a:r>
              <a:rPr lang="ja-JP" altLang="en-US" dirty="0"/>
              <a:t>⇒ </a:t>
            </a:r>
            <a:r>
              <a:rPr lang="ja-JP" altLang="en-US" dirty="0">
                <a:solidFill>
                  <a:srgbClr val="0000FF"/>
                </a:solidFill>
              </a:rPr>
              <a:t>つまらない仕事</a:t>
            </a:r>
            <a:r>
              <a:rPr lang="ja-JP" altLang="en-US" dirty="0"/>
              <a:t>を短期のアルバイトで</a:t>
            </a:r>
            <a:endParaRPr lang="en-US" altLang="ja-JP" dirty="0"/>
          </a:p>
          <a:p>
            <a:pPr>
              <a:spcBef>
                <a:spcPts val="5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調整・統合の</a:t>
            </a:r>
            <a:r>
              <a:rPr lang="ja-JP" altLang="en-US" sz="2800" dirty="0">
                <a:solidFill>
                  <a:srgbClr val="0000FF"/>
                </a:solidFill>
              </a:rPr>
              <a:t>難易度</a:t>
            </a:r>
            <a:r>
              <a:rPr lang="ja-JP" altLang="en-US" sz="2800" dirty="0"/>
              <a:t>アップ</a:t>
            </a:r>
            <a:endParaRPr lang="en-US" altLang="ja-JP" sz="2800" dirty="0"/>
          </a:p>
          <a:p>
            <a:pPr lvl="1">
              <a:spcBef>
                <a:spcPts val="500"/>
              </a:spcBef>
            </a:pPr>
            <a:r>
              <a:rPr lang="ja-JP" altLang="en-US" sz="2200" dirty="0"/>
              <a:t>分業したら</a:t>
            </a:r>
            <a:r>
              <a:rPr lang="ja-JP" altLang="en-US" sz="2200" dirty="0">
                <a:solidFill>
                  <a:srgbClr val="0000FF"/>
                </a:solidFill>
              </a:rPr>
              <a:t>統合して</a:t>
            </a:r>
            <a:r>
              <a:rPr lang="ja-JP" altLang="en-US" sz="2200" dirty="0"/>
              <a:t>まとめなければならない</a:t>
            </a:r>
            <a:br>
              <a:rPr lang="en-US" altLang="ja-JP" sz="2200" dirty="0"/>
            </a:br>
            <a:r>
              <a:rPr lang="ja-JP" altLang="en-US" sz="2200" dirty="0"/>
              <a:t>⇒ 統合がうまくいかないと</a:t>
            </a:r>
            <a:r>
              <a:rPr lang="ja-JP" altLang="en-US" sz="2200" dirty="0">
                <a:solidFill>
                  <a:srgbClr val="0000FF"/>
                </a:solidFill>
              </a:rPr>
              <a:t>分業のデメリット</a:t>
            </a:r>
            <a:r>
              <a:rPr lang="ja-JP" altLang="en-US" sz="2200" dirty="0"/>
              <a:t>となる</a:t>
            </a:r>
            <a:endParaRPr lang="en-US" altLang="ja-JP" sz="2200" dirty="0"/>
          </a:p>
          <a:p>
            <a:pPr lvl="1">
              <a:spcBef>
                <a:spcPts val="500"/>
              </a:spcBef>
            </a:pPr>
            <a:r>
              <a:rPr lang="ja-JP" altLang="en-US" sz="2200" dirty="0"/>
              <a:t>機能別分業では、</a:t>
            </a:r>
            <a:r>
              <a:rPr lang="ja-JP" altLang="en-US" sz="2200" dirty="0">
                <a:solidFill>
                  <a:srgbClr val="0000FF"/>
                </a:solidFill>
              </a:rPr>
              <a:t>機能別に目標が異なる</a:t>
            </a:r>
            <a:br>
              <a:rPr lang="en-US" altLang="ja-JP" sz="2200" dirty="0"/>
            </a:br>
            <a:r>
              <a:rPr lang="ja-JP" altLang="en-US" sz="2200" dirty="0"/>
              <a:t>⇒ </a:t>
            </a:r>
            <a:r>
              <a:rPr lang="ja-JP" altLang="en-US" sz="2200" dirty="0">
                <a:solidFill>
                  <a:srgbClr val="0000FF"/>
                </a:solidFill>
              </a:rPr>
              <a:t>利害対立</a:t>
            </a:r>
            <a:r>
              <a:rPr lang="ja-JP" altLang="en-US" sz="2200" dirty="0"/>
              <a:t>を生み</a:t>
            </a:r>
            <a:r>
              <a:rPr lang="ja-JP" altLang="en-US" sz="2200" dirty="0">
                <a:solidFill>
                  <a:srgbClr val="0000FF"/>
                </a:solidFill>
              </a:rPr>
              <a:t>統合が困難</a:t>
            </a:r>
            <a:r>
              <a:rPr lang="ja-JP" altLang="en-US" sz="2200" dirty="0"/>
              <a:t>に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76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373&quot;&gt;&lt;/object&gt;&lt;object type=&quot;2&quot; unique_id=&quot;10374&quot;&gt;&lt;object type=&quot;3&quot; unique_id=&quot;10375&quot;&gt;&lt;property id=&quot;20148&quot; value=&quot;5&quot;/&gt;&lt;property id=&quot;20300&quot; value=&quot;スライド 1 - &amp;quot;「組織論」（説明6）&amp;#x0D;&amp;#x0A;Ⅱ章：分業のタイプ-2&amp;quot;&quot;/&gt;&lt;property id=&quot;20307&quot; value=&quot;256&quot;/&gt;&lt;/object&gt;&lt;object type=&quot;3&quot; unique_id=&quot;10389&quot;&gt;&lt;property id=&quot;20148&quot; value=&quot;5&quot;/&gt;&lt;property id=&quot;20300&quot; value=&quot;スライド 2 - &amp;quot;2　各タイプの分業のメリット-3&amp;quot;&quot;/&gt;&lt;property id=&quot;20307&quot; value=&quot;344&quot;/&gt;&lt;/object&gt;&lt;object type=&quot;3&quot; unique_id=&quot;10525&quot;&gt;&lt;property id=&quot;20148&quot; value=&quot;5&quot;/&gt;&lt;property id=&quot;20300&quot; value=&quot;スライド 3 - &amp;quot;2　各タイプの分業のメリット-4&amp;quot;&quot;/&gt;&lt;property id=&quot;20307&quot; value=&quot;345&quot;/&gt;&lt;/object&gt;&lt;object type=&quot;3&quot; unique_id=&quot;10551&quot;&gt;&lt;property id=&quot;20148&quot; value=&quot;5&quot;/&gt;&lt;property id=&quot;20300&quot; value=&quot;スライド 4 - &amp;quot;2　各タイプの分業のメリット-5&amp;quot;&quot;/&gt;&lt;property id=&quot;20307&quot; value=&quot;346&quot;/&gt;&lt;/object&gt;&lt;object type=&quot;3&quot; unique_id=&quot;10570&quot;&gt;&lt;property id=&quot;20148&quot; value=&quot;5&quot;/&gt;&lt;property id=&quot;20300&quot; value=&quot;スライド 5 - &amp;quot;３ 分業がもたらすデメリット-1&amp;quot;&quot;/&gt;&lt;property id=&quot;20307&quot; value=&quot;347&quot;/&gt;&lt;/object&gt;&lt;object type=&quot;3&quot; unique_id=&quot;10592&quot;&gt;&lt;property id=&quot;20148&quot; value=&quot;5&quot;/&gt;&lt;property id=&quot;20300&quot; value=&quot;スライド 6 - &amp;quot;３ 分業がもたらすデメリット-2&amp;quot;&quot;/&gt;&lt;property id=&quot;20307&quot; value=&quot;34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2873</TotalTime>
  <Words>204</Words>
  <Application>Microsoft Office PowerPoint</Application>
  <PresentationFormat>画面に合わせる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Profile</vt:lpstr>
      <vt:lpstr>「組織論」（説明6） Ⅱ章：分業のタイプ-2</vt:lpstr>
      <vt:lpstr>2　各タイプの分業のメリット-3</vt:lpstr>
      <vt:lpstr>2　各タイプの分業のメリット-4</vt:lpstr>
      <vt:lpstr>2　各タイプの分業のメリット-5</vt:lpstr>
      <vt:lpstr>３ 分業がもたらすデメリット-1</vt:lpstr>
      <vt:lpstr>３ 分業がもたらすデメリット-2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215</cp:revision>
  <cp:lastPrinted>2019-12-12T14:30:29Z</cp:lastPrinted>
  <dcterms:created xsi:type="dcterms:W3CDTF">2004-04-17T03:41:15Z</dcterms:created>
  <dcterms:modified xsi:type="dcterms:W3CDTF">2019-12-12T14:42:56Z</dcterms:modified>
</cp:coreProperties>
</file>