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311" r:id="rId3"/>
    <p:sldId id="332" r:id="rId4"/>
    <p:sldId id="333" r:id="rId5"/>
    <p:sldId id="334" r:id="rId6"/>
    <p:sldId id="335" r:id="rId7"/>
    <p:sldId id="336" r:id="rId8"/>
  </p:sldIdLst>
  <p:sldSz cx="9144000" cy="6858000" type="screen4x3"/>
  <p:notesSz cx="6832600" cy="9963150"/>
  <p:custDataLst>
    <p:tags r:id="rId11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9" userDrawn="1">
          <p15:clr>
            <a:srgbClr val="A4A3A4"/>
          </p15:clr>
        </p15:guide>
        <p15:guide id="2" pos="215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5" autoAdjust="0"/>
    <p:restoredTop sz="94103" autoAdjust="0"/>
  </p:normalViewPr>
  <p:slideViewPr>
    <p:cSldViewPr>
      <p:cViewPr varScale="1">
        <p:scale>
          <a:sx n="87" d="100"/>
          <a:sy n="87" d="100"/>
        </p:scale>
        <p:origin x="53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166" y="78"/>
      </p:cViewPr>
      <p:guideLst>
        <p:guide orient="horz" pos="3139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8399" y="510133"/>
            <a:ext cx="2557454" cy="3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344559" y="509241"/>
            <a:ext cx="2960975" cy="36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2156" y="9029363"/>
            <a:ext cx="3392851" cy="3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5" rIns="91390" bIns="45695" numCol="1" anchor="b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25058" y="9021104"/>
            <a:ext cx="903016" cy="3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5" rIns="91390" bIns="456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2320C6-E701-4A1E-820A-748AE9B860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532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60975" cy="49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535" y="0"/>
            <a:ext cx="2960974" cy="49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7713"/>
            <a:ext cx="4978400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805" y="4732496"/>
            <a:ext cx="5466080" cy="448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62688"/>
            <a:ext cx="2960975" cy="49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5" rIns="91390" bIns="4569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535" y="9462688"/>
            <a:ext cx="2960974" cy="49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5" rIns="91390" bIns="456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B8FEE6-4F1C-4158-9503-8F2479ED6D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0225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2A0F5-1A8A-4EE1-BA44-34E85B527C47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89144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ja-JP">
              <a:latin typeface="Times New Roman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1371600"/>
          </a:xfrm>
        </p:spPr>
        <p:txBody>
          <a:bodyPr/>
          <a:lstStyle>
            <a:lvl1pPr>
              <a:defRPr sz="45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84168"/>
            <a:ext cx="1905000" cy="4572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ja-JP" altLang="en-US"/>
              <a:t>「組織論」</a:t>
            </a: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808" y="6284168"/>
            <a:ext cx="4104456" cy="4572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43464" y="628416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F795-9F03-4C68-BBF8-C58274B228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75BE-5ED3-4696-8314-B1AA2C4A06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115888"/>
            <a:ext cx="2001837" cy="6192837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66738" y="115888"/>
            <a:ext cx="5854700" cy="619283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3AF7E-BF8D-48DF-ACA2-3DC7EDA850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7566C-4E79-4590-91A7-EC8251760E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9D3FA-402B-4A57-8697-F377EBFBA5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66738" y="1609725"/>
            <a:ext cx="3924300" cy="469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3438" y="1609725"/>
            <a:ext cx="3924300" cy="469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4E958-E077-4131-BD16-C21022789F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EE25B-9397-47B8-B2C0-7C62F36C96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B04C8-9C2C-48C5-A441-3B51EAB4FE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C87A-1A7C-43E9-A704-C48F14FE2D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9A6E-38B8-4F1E-92A8-E577D79DB6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830E-D179-47FE-A7AE-877308DA4D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15888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609725"/>
            <a:ext cx="80010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09600" y="1450975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ja-JP">
              <a:latin typeface="Times New Roman" pitchFamily="18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609600" y="63817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2938" y="6429375"/>
            <a:ext cx="4826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800"/>
            </a:lvl1pPr>
          </a:lstStyle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784" y="6453188"/>
            <a:ext cx="43924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800"/>
            </a:lvl1pPr>
          </a:lstStyle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1981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2200"/>
            </a:lvl1pPr>
          </a:lstStyle>
          <a:p>
            <a:pPr>
              <a:defRPr/>
            </a:pPr>
            <a:fld id="{21B9279D-81CB-4D3B-A235-D4F16B8E971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4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205" y="260648"/>
            <a:ext cx="8136259" cy="1944216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ja-JP" altLang="en-US" sz="4800" dirty="0"/>
              <a:t>「組織論」</a:t>
            </a:r>
            <a:r>
              <a:rPr lang="ja-JP" altLang="en-US" sz="4400" dirty="0"/>
              <a:t>（</a:t>
            </a:r>
            <a:r>
              <a:rPr lang="ja-JP" altLang="en-US" sz="4400" dirty="0">
                <a:solidFill>
                  <a:schemeClr val="tx1"/>
                </a:solidFill>
              </a:rPr>
              <a:t>説明</a:t>
            </a:r>
            <a:r>
              <a:rPr lang="en-US" altLang="ja-JP" sz="4400" dirty="0">
                <a:solidFill>
                  <a:schemeClr val="tx1"/>
                </a:solidFill>
              </a:rPr>
              <a:t>3</a:t>
            </a:r>
            <a:r>
              <a:rPr lang="ja-JP" altLang="en-US" sz="4400" dirty="0"/>
              <a:t>）</a:t>
            </a:r>
            <a:br>
              <a:rPr lang="en-US" altLang="ja-JP" sz="4400" dirty="0"/>
            </a:br>
            <a:r>
              <a:rPr lang="ja-JP" altLang="en-US" sz="4800" dirty="0"/>
              <a:t>序章：組織デザインとは何か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708920"/>
            <a:ext cx="8316416" cy="3456384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ja-JP" altLang="en-US" sz="3200" dirty="0"/>
              <a:t>城西国際大学大学院 ビジネスデザイン研究科</a:t>
            </a:r>
          </a:p>
          <a:p>
            <a:pPr eaLnBrk="1" hangingPunct="1">
              <a:spcBef>
                <a:spcPts val="1200"/>
              </a:spcBef>
            </a:pPr>
            <a:r>
              <a:rPr lang="ja-JP" altLang="en-US" sz="3200" dirty="0"/>
              <a:t>担当：経営学博士 伊東俊彦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ja-JP" sz="3200" dirty="0"/>
              <a:t>Mail</a:t>
            </a:r>
            <a:r>
              <a:rPr lang="ja-JP" altLang="en-US" sz="3200" dirty="0"/>
              <a:t>： </a:t>
            </a:r>
            <a:r>
              <a:rPr lang="en-US" altLang="ja-JP" sz="3200" dirty="0"/>
              <a:t>toko-ito-yama@k5.dion.ne.jp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62373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/>
              <a:t>3_o</a:t>
            </a:r>
            <a:r>
              <a:rPr kumimoji="1" lang="en-US" altLang="ja-JP" sz="1800" dirty="0"/>
              <a:t>rganization.pptx</a:t>
            </a:r>
            <a:endParaRPr kumimoji="1" lang="ja-JP" altLang="en-US" sz="1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9531" y="5165443"/>
            <a:ext cx="63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本レジュメは、「</a:t>
            </a:r>
            <a:r>
              <a:rPr kumimoji="1" lang="en-US" altLang="ja-JP" sz="2000" dirty="0"/>
              <a:t>『</a:t>
            </a:r>
            <a:r>
              <a:rPr kumimoji="1" lang="ja-JP" altLang="en-US" sz="2000" dirty="0"/>
              <a:t>組織デザイン</a:t>
            </a:r>
            <a:r>
              <a:rPr lang="en-US" altLang="ja-JP" sz="2000" dirty="0"/>
              <a:t>』</a:t>
            </a:r>
            <a:r>
              <a:rPr lang="ja-JP" altLang="en-US" sz="2000" dirty="0"/>
              <a:t>沼上幹</a:t>
            </a:r>
            <a:r>
              <a:rPr kumimoji="1" lang="ja-JP" altLang="en-US" sz="2000" dirty="0"/>
              <a:t>、日本経済新聞、</a:t>
            </a:r>
            <a:r>
              <a:rPr kumimoji="1" lang="en-US" altLang="ja-JP" sz="2000" dirty="0"/>
              <a:t>2004</a:t>
            </a:r>
            <a:r>
              <a:rPr kumimoji="1" lang="ja-JP" altLang="en-US" sz="2000" dirty="0"/>
              <a:t>」を参考にして作成した</a:t>
            </a:r>
          </a:p>
        </p:txBody>
      </p:sp>
      <p:pic>
        <p:nvPicPr>
          <p:cNvPr id="1026" name="Picture 2" descr="C:\Documents and Settings\toshihiko\My Documents\My Pictures\デジタルカメラデータ\_本人・趣味・その他家族・親戚\本人顔写真など・その他\顔写真-1\伊東俊彦カッ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07" y="4755080"/>
            <a:ext cx="1096157" cy="14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83568" y="765175"/>
            <a:ext cx="7918648" cy="1371600"/>
          </a:xfrm>
        </p:spPr>
        <p:txBody>
          <a:bodyPr/>
          <a:lstStyle/>
          <a:p>
            <a:r>
              <a:rPr kumimoji="1" lang="ja-JP" altLang="en-US" sz="6600" dirty="0"/>
              <a:t>序章の構成</a:t>
            </a:r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774632" cy="3312368"/>
          </a:xfrm>
        </p:spPr>
        <p:txBody>
          <a:bodyPr/>
          <a:lstStyle/>
          <a:p>
            <a:r>
              <a:rPr lang="ja-JP" altLang="en-US" sz="4000" dirty="0"/>
              <a:t>１</a:t>
            </a:r>
            <a:r>
              <a:rPr lang="en-US" altLang="ja-JP" sz="4000" dirty="0"/>
              <a:t>  </a:t>
            </a:r>
            <a:r>
              <a:rPr lang="ja-JP" altLang="en-US" sz="4000" dirty="0"/>
              <a:t>「組織的」とはどういうことか</a:t>
            </a:r>
            <a:endParaRPr kumimoji="1" lang="en-US" altLang="ja-JP" sz="4000" dirty="0"/>
          </a:p>
          <a:p>
            <a:r>
              <a:rPr kumimoji="1" lang="ja-JP" altLang="en-US" sz="4000" dirty="0"/>
              <a:t>２　組織デザインの手順とポイント</a:t>
            </a:r>
            <a:endParaRPr kumimoji="1" lang="en-US" altLang="ja-JP" sz="4000" dirty="0"/>
          </a:p>
        </p:txBody>
      </p:sp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6732240" y="142875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組織デザイン</a:t>
            </a:r>
          </a:p>
        </p:txBody>
      </p:sp>
      <p:pic>
        <p:nvPicPr>
          <p:cNvPr id="9" name="Picture 2" descr="C:\Documents and Settings\toshihiko\Local Settings\Temporary Internet Files\Content.IE5\5T5QOAG9\MP9004093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39" y="4653136"/>
            <a:ext cx="22664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sz="4500" dirty="0"/>
              <a:t>１</a:t>
            </a:r>
            <a:r>
              <a:rPr lang="en-US" altLang="ja-JP" sz="4500" dirty="0"/>
              <a:t>  </a:t>
            </a:r>
            <a:r>
              <a:rPr lang="ja-JP" altLang="en-US" sz="4500" dirty="0"/>
              <a:t>「組織的」とはどういうことか</a:t>
            </a:r>
            <a:r>
              <a:rPr lang="en-US" altLang="ja-JP" sz="4500" dirty="0"/>
              <a:t>-1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738" y="1556792"/>
            <a:ext cx="8577262" cy="482453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kumimoji="1" lang="ja-JP" altLang="en-US" dirty="0"/>
              <a:t>戦闘にみる組織</a:t>
            </a:r>
            <a:r>
              <a:rPr kumimoji="1" lang="en-US" altLang="ja-JP" dirty="0"/>
              <a:t>-1</a:t>
            </a:r>
          </a:p>
          <a:p>
            <a:pPr lvl="1">
              <a:spcBef>
                <a:spcPts val="1000"/>
              </a:spcBef>
            </a:pPr>
            <a:r>
              <a:rPr lang="ja-JP" altLang="en-US" dirty="0">
                <a:solidFill>
                  <a:srgbClr val="0000FF"/>
                </a:solidFill>
              </a:rPr>
              <a:t>古代</a:t>
            </a:r>
            <a:r>
              <a:rPr lang="ja-JP" altLang="en-US" dirty="0"/>
              <a:t>の戦闘</a:t>
            </a:r>
            <a:endParaRPr lang="en-US" altLang="ja-JP" dirty="0"/>
          </a:p>
          <a:p>
            <a:pPr lvl="2">
              <a:spcBef>
                <a:spcPts val="1000"/>
              </a:spcBef>
            </a:pPr>
            <a:r>
              <a:rPr lang="ja-JP" altLang="en-US" dirty="0"/>
              <a:t>武士と武士の</a:t>
            </a:r>
            <a:r>
              <a:rPr lang="ja-JP" altLang="en-US" dirty="0">
                <a:solidFill>
                  <a:srgbClr val="0000FF"/>
                </a:solidFill>
              </a:rPr>
              <a:t>個人戦</a:t>
            </a:r>
            <a:endParaRPr lang="en-US" altLang="ja-JP" dirty="0">
              <a:solidFill>
                <a:srgbClr val="0000FF"/>
              </a:solidFill>
            </a:endParaRPr>
          </a:p>
          <a:p>
            <a:pPr lvl="3">
              <a:spcBef>
                <a:spcPts val="1000"/>
              </a:spcBef>
            </a:pPr>
            <a:r>
              <a:rPr lang="ja-JP" altLang="en-US" sz="2200" dirty="0"/>
              <a:t>源氏と平家の戦い：組織的な戦いではない</a:t>
            </a:r>
            <a:endParaRPr lang="en-US" altLang="ja-JP" sz="2200" dirty="0"/>
          </a:p>
          <a:p>
            <a:pPr lvl="1">
              <a:spcBef>
                <a:spcPts val="1000"/>
              </a:spcBef>
            </a:pPr>
            <a:r>
              <a:rPr lang="ja-JP" altLang="en-US" sz="2800" dirty="0">
                <a:solidFill>
                  <a:srgbClr val="0000FF"/>
                </a:solidFill>
              </a:rPr>
              <a:t>近現代</a:t>
            </a:r>
            <a:r>
              <a:rPr lang="ja-JP" altLang="en-US" sz="2800" dirty="0"/>
              <a:t>の戦闘</a:t>
            </a:r>
            <a:endParaRPr lang="en-US" altLang="ja-JP" sz="2800" dirty="0"/>
          </a:p>
          <a:p>
            <a:pPr lvl="2">
              <a:spcBef>
                <a:spcPts val="10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組織的</a:t>
            </a:r>
            <a:r>
              <a:rPr lang="ja-JP" altLang="en-US" sz="2400" dirty="0"/>
              <a:t>な戦闘</a:t>
            </a:r>
            <a:endParaRPr lang="en-US" altLang="ja-JP" sz="2400" dirty="0"/>
          </a:p>
          <a:p>
            <a:pPr lvl="3">
              <a:spcBef>
                <a:spcPts val="1000"/>
              </a:spcBef>
            </a:pPr>
            <a:r>
              <a:rPr lang="ja-JP" altLang="en-US" sz="2200" dirty="0"/>
              <a:t>湾岸戦争、イラク戦争</a:t>
            </a:r>
            <a:endParaRPr lang="en-US" altLang="ja-JP" sz="2200" dirty="0"/>
          </a:p>
          <a:p>
            <a:pPr lvl="2">
              <a:spcBef>
                <a:spcPts val="1000"/>
              </a:spcBef>
            </a:pPr>
            <a:r>
              <a:rPr lang="ja-JP" altLang="en-US" sz="2400" dirty="0"/>
              <a:t>役割を</a:t>
            </a:r>
            <a:r>
              <a:rPr lang="ja-JP" altLang="en-US" sz="2400" dirty="0">
                <a:solidFill>
                  <a:srgbClr val="0000FF"/>
                </a:solidFill>
              </a:rPr>
              <a:t>分化</a:t>
            </a:r>
            <a:r>
              <a:rPr lang="ja-JP" altLang="en-US" sz="2400" dirty="0"/>
              <a:t> ⇒ </a:t>
            </a:r>
            <a:r>
              <a:rPr lang="ja-JP" altLang="en-US" sz="2400" dirty="0">
                <a:solidFill>
                  <a:srgbClr val="0000FF"/>
                </a:solidFill>
              </a:rPr>
              <a:t>専門性</a:t>
            </a:r>
            <a:r>
              <a:rPr lang="ja-JP" altLang="en-US" sz="2400" dirty="0"/>
              <a:t>の活用</a:t>
            </a:r>
            <a:endParaRPr lang="en-US" altLang="ja-JP" sz="2400" dirty="0"/>
          </a:p>
          <a:p>
            <a:pPr lvl="1">
              <a:spcBef>
                <a:spcPts val="1000"/>
              </a:spcBef>
            </a:pPr>
            <a:r>
              <a:rPr lang="ja-JP" altLang="en-US" sz="2800" dirty="0"/>
              <a:t>役割の分化：</a:t>
            </a:r>
            <a:r>
              <a:rPr lang="ja-JP" altLang="en-US" sz="2800" dirty="0">
                <a:solidFill>
                  <a:srgbClr val="0000FF"/>
                </a:solidFill>
              </a:rPr>
              <a:t>分業</a:t>
            </a:r>
            <a:endParaRPr lang="en-US" altLang="ja-JP" sz="2800" dirty="0">
              <a:solidFill>
                <a:srgbClr val="0000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4860032" y="142875"/>
            <a:ext cx="3924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序章：組織デザインとは何か</a:t>
            </a:r>
          </a:p>
        </p:txBody>
      </p:sp>
    </p:spTree>
    <p:extLst>
      <p:ext uri="{BB962C8B-B14F-4D97-AF65-F5344CB8AC3E}">
        <p14:creationId xmlns:p14="http://schemas.microsoft.com/office/powerpoint/2010/main" val="24677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sz="4500" dirty="0"/>
              <a:t>１</a:t>
            </a:r>
            <a:r>
              <a:rPr lang="en-US" altLang="ja-JP" sz="4500" dirty="0"/>
              <a:t>  </a:t>
            </a:r>
            <a:r>
              <a:rPr lang="ja-JP" altLang="en-US" sz="4500" dirty="0"/>
              <a:t>「組織的」とはどういうことか</a:t>
            </a:r>
            <a:r>
              <a:rPr lang="en-US" altLang="ja-JP" sz="4500" dirty="0"/>
              <a:t>-2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738" y="1700807"/>
            <a:ext cx="8577262" cy="48245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kumimoji="1" lang="ja-JP" altLang="en-US" dirty="0"/>
              <a:t>戦闘にみる組織</a:t>
            </a:r>
            <a:r>
              <a:rPr kumimoji="1" lang="en-US" altLang="ja-JP" dirty="0"/>
              <a:t>-2</a:t>
            </a:r>
          </a:p>
          <a:p>
            <a:pPr lvl="1">
              <a:spcBef>
                <a:spcPts val="1200"/>
              </a:spcBef>
            </a:pPr>
            <a:r>
              <a:rPr lang="ja-JP" altLang="en-US" sz="2800" spc="-90" dirty="0"/>
              <a:t>分化された</a:t>
            </a:r>
            <a:r>
              <a:rPr lang="ja-JP" altLang="en-US" sz="2800" spc="-90" dirty="0">
                <a:solidFill>
                  <a:srgbClr val="0000FF"/>
                </a:solidFill>
              </a:rPr>
              <a:t>役割</a:t>
            </a:r>
            <a:r>
              <a:rPr lang="ja-JP" altLang="en-US" sz="2800" spc="-90" dirty="0"/>
              <a:t>の時間的・空間的</a:t>
            </a:r>
            <a:r>
              <a:rPr lang="ja-JP" altLang="en-US" sz="2800" spc="-90" dirty="0">
                <a:solidFill>
                  <a:srgbClr val="0000FF"/>
                </a:solidFill>
              </a:rPr>
              <a:t>連動の確保</a:t>
            </a:r>
            <a:r>
              <a:rPr lang="ja-JP" altLang="en-US" sz="2800" spc="-90" dirty="0"/>
              <a:t>：</a:t>
            </a:r>
            <a:r>
              <a:rPr lang="ja-JP" altLang="en-US" sz="2800" spc="-90" dirty="0">
                <a:solidFill>
                  <a:srgbClr val="0000FF"/>
                </a:solidFill>
              </a:rPr>
              <a:t>調整</a:t>
            </a:r>
            <a:endParaRPr lang="en-US" altLang="ja-JP" sz="2800" spc="-90" dirty="0">
              <a:solidFill>
                <a:srgbClr val="0000FF"/>
              </a:solidFill>
            </a:endParaRPr>
          </a:p>
          <a:p>
            <a:pPr lvl="1">
              <a:spcBef>
                <a:spcPts val="1200"/>
              </a:spcBef>
            </a:pPr>
            <a:r>
              <a:rPr lang="ja-JP" altLang="en-US" sz="2800" dirty="0"/>
              <a:t>近現代の軍隊：</a:t>
            </a:r>
            <a:r>
              <a:rPr lang="ja-JP" altLang="en-US" sz="2800" dirty="0">
                <a:solidFill>
                  <a:srgbClr val="0000FF"/>
                </a:solidFill>
              </a:rPr>
              <a:t>分業と調整</a:t>
            </a:r>
            <a:r>
              <a:rPr lang="ja-JP" altLang="en-US" sz="2800" dirty="0"/>
              <a:t>が意識的に行われた戦闘集団</a:t>
            </a:r>
            <a:endParaRPr lang="en-US" altLang="ja-JP" sz="2800" dirty="0"/>
          </a:p>
          <a:p>
            <a:pPr lvl="1">
              <a:spcBef>
                <a:spcPts val="1200"/>
              </a:spcBef>
            </a:pPr>
            <a:r>
              <a:rPr lang="ja-JP" altLang="en-US" sz="2800" dirty="0">
                <a:solidFill>
                  <a:srgbClr val="0000FF"/>
                </a:solidFill>
              </a:rPr>
              <a:t>組織的</a:t>
            </a:r>
            <a:r>
              <a:rPr lang="ja-JP" altLang="en-US" sz="2800" dirty="0"/>
              <a:t>：分業と調整が</a:t>
            </a:r>
            <a:r>
              <a:rPr lang="ja-JP" altLang="en-US" sz="2800" dirty="0">
                <a:solidFill>
                  <a:srgbClr val="0000FF"/>
                </a:solidFill>
              </a:rPr>
              <a:t>意識的</a:t>
            </a:r>
            <a:r>
              <a:rPr lang="ja-JP" altLang="en-US" sz="2800" dirty="0"/>
              <a:t>に行われる状況</a:t>
            </a:r>
            <a:endParaRPr lang="en-US" altLang="ja-JP" sz="2800" dirty="0"/>
          </a:p>
          <a:p>
            <a:pPr lvl="1">
              <a:spcBef>
                <a:spcPts val="1200"/>
              </a:spcBef>
            </a:pPr>
            <a:r>
              <a:rPr lang="ja-JP" altLang="en-US" sz="2800" dirty="0"/>
              <a:t>大規模組織：</a:t>
            </a:r>
            <a:r>
              <a:rPr lang="ja-JP" altLang="en-US" sz="2800" dirty="0">
                <a:solidFill>
                  <a:srgbClr val="0000FF"/>
                </a:solidFill>
              </a:rPr>
              <a:t>組織的</a:t>
            </a:r>
            <a:r>
              <a:rPr lang="ja-JP" altLang="en-US" sz="2800" dirty="0"/>
              <a:t>な典型</a:t>
            </a:r>
            <a:endParaRPr lang="en-US" altLang="ja-JP" sz="2800" dirty="0"/>
          </a:p>
          <a:p>
            <a:pPr lvl="2">
              <a:spcBef>
                <a:spcPts val="1200"/>
              </a:spcBef>
            </a:pPr>
            <a:r>
              <a:rPr lang="ja-JP" altLang="en-US" sz="2400" dirty="0"/>
              <a:t>ヤマト運輸の</a:t>
            </a:r>
            <a:r>
              <a:rPr lang="ja-JP" altLang="en-US" sz="2400" dirty="0">
                <a:solidFill>
                  <a:srgbClr val="0000FF"/>
                </a:solidFill>
              </a:rPr>
              <a:t>宅急便</a:t>
            </a:r>
            <a:r>
              <a:rPr lang="ja-JP" altLang="en-US" sz="2400" dirty="0"/>
              <a:t>：分業と調整のメカニズムを用意</a:t>
            </a:r>
            <a:endParaRPr lang="en-US" altLang="ja-JP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4860032" y="142875"/>
            <a:ext cx="3924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序章：組織デザインとは何か</a:t>
            </a:r>
          </a:p>
        </p:txBody>
      </p:sp>
    </p:spTree>
    <p:extLst>
      <p:ext uri="{BB962C8B-B14F-4D97-AF65-F5344CB8AC3E}">
        <p14:creationId xmlns:p14="http://schemas.microsoft.com/office/powerpoint/2010/main" val="15243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5888"/>
            <a:ext cx="8712968" cy="1216025"/>
          </a:xfrm>
        </p:spPr>
        <p:txBody>
          <a:bodyPr/>
          <a:lstStyle/>
          <a:p>
            <a:r>
              <a:rPr lang="ja-JP" altLang="en-US" sz="4500" dirty="0"/>
              <a:t>１</a:t>
            </a:r>
            <a:r>
              <a:rPr lang="en-US" altLang="ja-JP" sz="4500" dirty="0"/>
              <a:t>  </a:t>
            </a:r>
            <a:r>
              <a:rPr lang="ja-JP" altLang="en-US" sz="4500" dirty="0"/>
              <a:t>「組織的」とはどういうことか</a:t>
            </a:r>
            <a:r>
              <a:rPr lang="en-US" altLang="ja-JP" sz="4500" dirty="0"/>
              <a:t>-3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738" y="1700807"/>
            <a:ext cx="8577262" cy="48245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dirty="0"/>
              <a:t>分業</a:t>
            </a:r>
            <a:endParaRPr lang="en-US" altLang="ja-JP" dirty="0"/>
          </a:p>
          <a:p>
            <a:pPr lvl="1">
              <a:spcBef>
                <a:spcPts val="1200"/>
              </a:spcBef>
            </a:pPr>
            <a:r>
              <a:rPr lang="ja-JP" altLang="en-US" dirty="0">
                <a:solidFill>
                  <a:srgbClr val="0000FF"/>
                </a:solidFill>
              </a:rPr>
              <a:t>役割を分け</a:t>
            </a:r>
            <a:r>
              <a:rPr lang="ja-JP" altLang="en-US" dirty="0"/>
              <a:t>、</a:t>
            </a:r>
            <a:r>
              <a:rPr lang="ja-JP" altLang="en-US" dirty="0">
                <a:solidFill>
                  <a:srgbClr val="0000FF"/>
                </a:solidFill>
              </a:rPr>
              <a:t>専門性</a:t>
            </a:r>
            <a:r>
              <a:rPr lang="ja-JP" altLang="en-US" dirty="0"/>
              <a:t>を発揮などのメリットを追求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lang="ja-JP" altLang="en-US" dirty="0"/>
              <a:t>調整</a:t>
            </a:r>
            <a:endParaRPr lang="en-US" altLang="ja-JP" dirty="0"/>
          </a:p>
          <a:p>
            <a:pPr lvl="1">
              <a:spcBef>
                <a:spcPts val="1200"/>
              </a:spcBef>
            </a:pPr>
            <a:r>
              <a:rPr lang="ja-JP" altLang="en-US" dirty="0"/>
              <a:t>分業の活動が時間的・空間的に</a:t>
            </a:r>
            <a:r>
              <a:rPr lang="ja-JP" altLang="en-US" dirty="0">
                <a:solidFill>
                  <a:srgbClr val="0000FF"/>
                </a:solidFill>
              </a:rPr>
              <a:t>調整</a:t>
            </a:r>
            <a:r>
              <a:rPr lang="ja-JP" altLang="en-US" dirty="0"/>
              <a:t>され、あたかも</a:t>
            </a:r>
            <a:r>
              <a:rPr lang="en-US" altLang="ja-JP" dirty="0">
                <a:solidFill>
                  <a:srgbClr val="0000FF"/>
                </a:solidFill>
              </a:rPr>
              <a:t>1</a:t>
            </a:r>
            <a:r>
              <a:rPr lang="ja-JP" altLang="en-US" dirty="0" err="1">
                <a:solidFill>
                  <a:srgbClr val="0000FF"/>
                </a:solidFill>
              </a:rPr>
              <a:t>つの</a:t>
            </a:r>
            <a:r>
              <a:rPr lang="ja-JP" altLang="en-US" dirty="0">
                <a:solidFill>
                  <a:srgbClr val="0000FF"/>
                </a:solidFill>
              </a:rPr>
              <a:t>全体</a:t>
            </a:r>
            <a:r>
              <a:rPr lang="ja-JP" altLang="en-US" dirty="0"/>
              <a:t>であるかのように</a:t>
            </a:r>
            <a:r>
              <a:rPr lang="ja-JP" altLang="en-US" dirty="0">
                <a:solidFill>
                  <a:srgbClr val="0000FF"/>
                </a:solidFill>
              </a:rPr>
              <a:t>連動</a:t>
            </a:r>
            <a:r>
              <a:rPr lang="ja-JP" altLang="en-US" dirty="0"/>
              <a:t>して動くようになること（なるように努力していること）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4860032" y="142875"/>
            <a:ext cx="3924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序章：組織デザインとは何か</a:t>
            </a:r>
          </a:p>
        </p:txBody>
      </p:sp>
    </p:spTree>
    <p:extLst>
      <p:ext uri="{BB962C8B-B14F-4D97-AF65-F5344CB8AC3E}">
        <p14:creationId xmlns:p14="http://schemas.microsoft.com/office/powerpoint/2010/main" val="27952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5888"/>
            <a:ext cx="8640960" cy="1216025"/>
          </a:xfrm>
        </p:spPr>
        <p:txBody>
          <a:bodyPr/>
          <a:lstStyle/>
          <a:p>
            <a:r>
              <a:rPr lang="ja-JP" altLang="en-US" sz="4500" spc="-100" dirty="0"/>
              <a:t>２</a:t>
            </a:r>
            <a:r>
              <a:rPr lang="en-US" altLang="ja-JP" sz="4500" spc="-100" dirty="0"/>
              <a:t>  </a:t>
            </a:r>
            <a:r>
              <a:rPr lang="ja-JP" altLang="en-US" sz="4500" spc="-100" dirty="0"/>
              <a:t>組織デザインの手順とポイント</a:t>
            </a:r>
            <a:r>
              <a:rPr lang="en-US" altLang="ja-JP" sz="4500" spc="-100" dirty="0"/>
              <a:t>-1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700807"/>
            <a:ext cx="8676456" cy="48245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/>
              <a:t>組織デザインのプロセス</a:t>
            </a:r>
            <a:endParaRPr lang="en-US" altLang="ja-JP" sz="2800" dirty="0"/>
          </a:p>
          <a:p>
            <a:pPr lvl="1">
              <a:spcBef>
                <a:spcPts val="12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オペレーション</a:t>
            </a:r>
            <a:r>
              <a:rPr lang="ja-JP" altLang="en-US" sz="2400" dirty="0"/>
              <a:t>と</a:t>
            </a:r>
            <a:r>
              <a:rPr lang="ja-JP" altLang="en-US" sz="2400" dirty="0">
                <a:solidFill>
                  <a:srgbClr val="0000FF"/>
                </a:solidFill>
              </a:rPr>
              <a:t>例外処理</a:t>
            </a:r>
            <a:br>
              <a:rPr lang="en-US" altLang="ja-JP" sz="2400" dirty="0"/>
            </a:br>
            <a:r>
              <a:rPr lang="ja-JP" altLang="en-US" sz="2400" dirty="0"/>
              <a:t>の組織デザイン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その他の配慮事項</a:t>
            </a:r>
            <a:r>
              <a:rPr lang="ja-JP" altLang="en-US" sz="2400" dirty="0"/>
              <a:t>に関す</a:t>
            </a:r>
            <a:br>
              <a:rPr lang="en-US" altLang="ja-JP" sz="2400" dirty="0"/>
            </a:br>
            <a:r>
              <a:rPr lang="ja-JP" altLang="en-US" sz="2400" dirty="0"/>
              <a:t>る種々の修正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800" dirty="0"/>
              <a:t>本書の組織デザインの解説</a:t>
            </a:r>
            <a:r>
              <a:rPr lang="en-US" altLang="ja-JP" sz="2800" dirty="0"/>
              <a:t>-1</a:t>
            </a:r>
          </a:p>
          <a:p>
            <a:pPr lvl="1">
              <a:spcBef>
                <a:spcPts val="1200"/>
              </a:spcBef>
            </a:pPr>
            <a:r>
              <a:rPr lang="ja-JP" altLang="en-US" sz="2400" dirty="0"/>
              <a:t>組織の</a:t>
            </a:r>
            <a:r>
              <a:rPr lang="ja-JP" altLang="en-US" sz="2400" dirty="0">
                <a:solidFill>
                  <a:srgbClr val="0000FF"/>
                </a:solidFill>
              </a:rPr>
              <a:t>基本形態</a:t>
            </a:r>
            <a:r>
              <a:rPr lang="ja-JP" altLang="en-US" sz="2400" dirty="0"/>
              <a:t>の理解（</a:t>
            </a:r>
            <a:r>
              <a:rPr lang="en-US" altLang="ja-JP" sz="2400" dirty="0"/>
              <a:t>Ⅰ</a:t>
            </a:r>
            <a:r>
              <a:rPr lang="ja-JP" altLang="en-US" sz="2400" dirty="0"/>
              <a:t>章）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分業のタイプ</a:t>
            </a:r>
            <a:r>
              <a:rPr lang="ja-JP" altLang="en-US" sz="2400" dirty="0"/>
              <a:t>とメリット（</a:t>
            </a:r>
            <a:r>
              <a:rPr lang="en-US" altLang="ja-JP" sz="2400" dirty="0"/>
              <a:t>Ⅱ</a:t>
            </a:r>
            <a:r>
              <a:rPr lang="ja-JP" altLang="en-US" sz="2400" dirty="0"/>
              <a:t>章）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調整の手段</a:t>
            </a:r>
            <a:r>
              <a:rPr lang="ja-JP" altLang="en-US" sz="2400" dirty="0"/>
              <a:t>の強味と弱み（</a:t>
            </a:r>
            <a:r>
              <a:rPr lang="en-US" altLang="ja-JP" sz="2400" dirty="0"/>
              <a:t>Ⅲ</a:t>
            </a:r>
            <a:r>
              <a:rPr lang="ja-JP" altLang="en-US" sz="2400" dirty="0"/>
              <a:t>・</a:t>
            </a:r>
            <a:r>
              <a:rPr lang="en-US" altLang="ja-JP" sz="2400" dirty="0"/>
              <a:t>Ⅳ</a:t>
            </a:r>
            <a:r>
              <a:rPr lang="ja-JP" altLang="en-US" sz="2400" dirty="0"/>
              <a:t>章）</a:t>
            </a:r>
            <a:endParaRPr lang="en-US" altLang="ja-JP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grpSp>
        <p:nvGrpSpPr>
          <p:cNvPr id="11" name="グループ化 10"/>
          <p:cNvGrpSpPr/>
          <p:nvPr/>
        </p:nvGrpSpPr>
        <p:grpSpPr>
          <a:xfrm>
            <a:off x="6305162" y="1546710"/>
            <a:ext cx="2371294" cy="4705891"/>
            <a:chOff x="6163106" y="1546710"/>
            <a:chExt cx="2371294" cy="470589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3107" y="1556792"/>
              <a:ext cx="2371293" cy="4695809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6163107" y="5517232"/>
              <a:ext cx="2371293" cy="73536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163106" y="1546710"/>
              <a:ext cx="2371293" cy="3706128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6"/>
          <p:cNvSpPr txBox="1">
            <a:spLocks noChangeArrowheads="1"/>
          </p:cNvSpPr>
          <p:nvPr/>
        </p:nvSpPr>
        <p:spPr bwMode="auto">
          <a:xfrm>
            <a:off x="4860032" y="142875"/>
            <a:ext cx="3924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序章：組織デザインとは何か</a:t>
            </a:r>
          </a:p>
        </p:txBody>
      </p:sp>
    </p:spTree>
    <p:extLst>
      <p:ext uri="{BB962C8B-B14F-4D97-AF65-F5344CB8AC3E}">
        <p14:creationId xmlns:p14="http://schemas.microsoft.com/office/powerpoint/2010/main" val="5999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5888"/>
            <a:ext cx="8640960" cy="1216025"/>
          </a:xfrm>
        </p:spPr>
        <p:txBody>
          <a:bodyPr/>
          <a:lstStyle/>
          <a:p>
            <a:r>
              <a:rPr lang="ja-JP" altLang="en-US" sz="4500" spc="-100" dirty="0"/>
              <a:t>２</a:t>
            </a:r>
            <a:r>
              <a:rPr lang="en-US" altLang="ja-JP" sz="4500" spc="-100" dirty="0"/>
              <a:t>  </a:t>
            </a:r>
            <a:r>
              <a:rPr lang="ja-JP" altLang="en-US" sz="4500" spc="-100" dirty="0"/>
              <a:t>組織デザインの手順とポイント</a:t>
            </a:r>
            <a:r>
              <a:rPr lang="en-US" altLang="ja-JP" sz="4500" spc="-100" dirty="0"/>
              <a:t>-2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700807"/>
            <a:ext cx="8676456" cy="48245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800" dirty="0"/>
              <a:t>本書の組織デザインの解説</a:t>
            </a:r>
            <a:r>
              <a:rPr lang="en-US" altLang="ja-JP" sz="2800" dirty="0"/>
              <a:t>-2</a:t>
            </a:r>
          </a:p>
          <a:p>
            <a:pPr lvl="1">
              <a:spcBef>
                <a:spcPts val="1200"/>
              </a:spcBef>
            </a:pPr>
            <a:r>
              <a:rPr lang="ja-JP" altLang="en-US" sz="2400" dirty="0">
                <a:solidFill>
                  <a:srgbClr val="0000FF"/>
                </a:solidFill>
              </a:rPr>
              <a:t>ポートフォリオ</a:t>
            </a:r>
            <a:r>
              <a:rPr lang="ja-JP" altLang="en-US" sz="2400" dirty="0"/>
              <a:t>作成（終章）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lang="ja-JP" altLang="en-US" sz="2400" spc="-60" dirty="0">
                <a:solidFill>
                  <a:srgbClr val="0000FF"/>
                </a:solidFill>
              </a:rPr>
              <a:t>その他の配慮事項</a:t>
            </a:r>
            <a:r>
              <a:rPr lang="ja-JP" altLang="en-US" sz="2400" spc="-60" dirty="0"/>
              <a:t>に関する種々の修正</a:t>
            </a:r>
            <a:endParaRPr lang="en-US" altLang="ja-JP" sz="2400" spc="-60" dirty="0"/>
          </a:p>
          <a:p>
            <a:pPr lvl="2">
              <a:spcBef>
                <a:spcPts val="1200"/>
              </a:spcBef>
            </a:pPr>
            <a:r>
              <a:rPr lang="ja-JP" altLang="en-US" sz="2200" dirty="0">
                <a:solidFill>
                  <a:srgbClr val="0000FF"/>
                </a:solidFill>
              </a:rPr>
              <a:t>人材育成</a:t>
            </a:r>
            <a:r>
              <a:rPr lang="ja-JP" altLang="en-US" sz="2200" dirty="0"/>
              <a:t>効果と</a:t>
            </a:r>
            <a:r>
              <a:rPr lang="ja-JP" altLang="en-US" sz="2200" dirty="0">
                <a:solidFill>
                  <a:srgbClr val="0000FF"/>
                </a:solidFill>
              </a:rPr>
              <a:t>戦略創発</a:t>
            </a:r>
            <a:r>
              <a:rPr lang="ja-JP" altLang="en-US" sz="2200" dirty="0"/>
              <a:t>効果</a:t>
            </a:r>
            <a:endParaRPr lang="en-US" altLang="ja-JP" sz="2200" dirty="0"/>
          </a:p>
          <a:p>
            <a:pPr>
              <a:spcBef>
                <a:spcPts val="1200"/>
              </a:spcBef>
            </a:pPr>
            <a:r>
              <a:rPr lang="ja-JP" altLang="en-US" sz="3000" dirty="0"/>
              <a:t>組織デザイン</a:t>
            </a:r>
            <a:endParaRPr lang="en-US" altLang="ja-JP" sz="3000" dirty="0"/>
          </a:p>
          <a:p>
            <a:pPr lvl="1">
              <a:spcBef>
                <a:spcPts val="1200"/>
              </a:spcBef>
            </a:pPr>
            <a:r>
              <a:rPr lang="ja-JP" altLang="en-US" sz="2600" dirty="0"/>
              <a:t>多様なトレードオフ関係の中で</a:t>
            </a:r>
            <a:br>
              <a:rPr lang="en-US" altLang="ja-JP" sz="2600" dirty="0"/>
            </a:br>
            <a:r>
              <a:rPr lang="ja-JP" altLang="en-US" sz="2600" dirty="0">
                <a:solidFill>
                  <a:srgbClr val="0000FF"/>
                </a:solidFill>
              </a:rPr>
              <a:t>現実的なバランス</a:t>
            </a:r>
            <a:r>
              <a:rPr lang="ja-JP" altLang="en-US" sz="2600" dirty="0"/>
              <a:t>をとる作業</a:t>
            </a:r>
            <a:endParaRPr lang="en-US" altLang="ja-JP" sz="2600" dirty="0"/>
          </a:p>
          <a:p>
            <a:pPr lvl="1">
              <a:spcBef>
                <a:spcPts val="1200"/>
              </a:spcBef>
            </a:pPr>
            <a:r>
              <a:rPr lang="ja-JP" altLang="en-US" sz="2600" dirty="0">
                <a:solidFill>
                  <a:srgbClr val="0000FF"/>
                </a:solidFill>
              </a:rPr>
              <a:t>原理原則</a:t>
            </a:r>
            <a:r>
              <a:rPr lang="ja-JP" altLang="en-US" sz="2600" dirty="0"/>
              <a:t>に通じた</a:t>
            </a:r>
            <a:r>
              <a:rPr lang="ja-JP" altLang="en-US" sz="2600" dirty="0">
                <a:solidFill>
                  <a:srgbClr val="0000FF"/>
                </a:solidFill>
              </a:rPr>
              <a:t>現実主義者</a:t>
            </a:r>
            <a:br>
              <a:rPr lang="en-US" altLang="ja-JP" sz="2600" dirty="0"/>
            </a:br>
            <a:r>
              <a:rPr lang="ja-JP" altLang="en-US" sz="2600" dirty="0"/>
              <a:t>にならなければならない</a:t>
            </a:r>
            <a:endParaRPr lang="en-US" altLang="ja-JP" sz="2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「組織論」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7566C-4E79-4590-91A7-EC8251760E0A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序章　組織デザインとは何か</a:t>
            </a:r>
            <a:endParaRPr lang="en-US" altLang="ja-JP"/>
          </a:p>
        </p:txBody>
      </p:sp>
      <p:sp>
        <p:nvSpPr>
          <p:cNvPr id="12" name="テキスト ボックス 6"/>
          <p:cNvSpPr txBox="1">
            <a:spLocks noChangeArrowheads="1"/>
          </p:cNvSpPr>
          <p:nvPr/>
        </p:nvSpPr>
        <p:spPr bwMode="auto">
          <a:xfrm>
            <a:off x="4860032" y="142875"/>
            <a:ext cx="3924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序章：組織デザインとは何か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6593194" y="1546710"/>
            <a:ext cx="2371294" cy="4705891"/>
            <a:chOff x="6163106" y="1546710"/>
            <a:chExt cx="2371294" cy="470589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3107" y="1556792"/>
              <a:ext cx="2371293" cy="4695809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6163107" y="5517232"/>
              <a:ext cx="2371293" cy="73536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163106" y="1546710"/>
              <a:ext cx="2371293" cy="3706128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26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33&quot;&gt;&lt;/object&gt;&lt;object type=&quot;2&quot; unique_id=&quot;10134&quot;&gt;&lt;object type=&quot;3&quot; unique_id=&quot;10135&quot;&gt;&lt;property id=&quot;20148&quot; value=&quot;5&quot;/&gt;&lt;property id=&quot;20300&quot; value=&quot;スライド 1 - &amp;quot;「組織論」（説明3）&amp;#x0D;&amp;#x0A;序章：組織デザインとは何か&amp;quot;&quot;/&gt;&lt;property id=&quot;20307&quot; value=&quot;256&quot;/&gt;&lt;/object&gt;&lt;object type=&quot;3&quot; unique_id=&quot;10136&quot;&gt;&lt;property id=&quot;20148&quot; value=&quot;5&quot;/&gt;&lt;property id=&quot;20300&quot; value=&quot;スライド 2 - &amp;quot;序章の構成&amp;quot;&quot;/&gt;&lt;property id=&quot;20307&quot; value=&quot;311&quot;/&gt;&lt;/object&gt;&lt;object type=&quot;3&quot; unique_id=&quot;10137&quot;&gt;&lt;property id=&quot;20148&quot; value=&quot;5&quot;/&gt;&lt;property id=&quot;20300&quot; value=&quot;スライド 3 - &amp;quot;１  「組織的」とはどういうことか-1&amp;quot;&quot;/&gt;&lt;property id=&quot;20307&quot; value=&quot;332&quot;/&gt;&lt;/object&gt;&lt;object type=&quot;3&quot; unique_id=&quot;10138&quot;&gt;&lt;property id=&quot;20148&quot; value=&quot;5&quot;/&gt;&lt;property id=&quot;20300&quot; value=&quot;スライド 4 - &amp;quot;１  「組織的」とはどういうことか-2&amp;quot;&quot;/&gt;&lt;property id=&quot;20307&quot; value=&quot;333&quot;/&gt;&lt;/object&gt;&lt;object type=&quot;3&quot; unique_id=&quot;10139&quot;&gt;&lt;property id=&quot;20148&quot; value=&quot;5&quot;/&gt;&lt;property id=&quot;20300&quot; value=&quot;スライド 5 - &amp;quot;１  「組織的」とはどういうことか-3&amp;quot;&quot;/&gt;&lt;property id=&quot;20307&quot; value=&quot;334&quot;/&gt;&lt;/object&gt;&lt;object type=&quot;3&quot; unique_id=&quot;10140&quot;&gt;&lt;property id=&quot;20148&quot; value=&quot;5&quot;/&gt;&lt;property id=&quot;20300&quot; value=&quot;スライド 6 - &amp;quot;２  組織デザインの手順とポイント-1&amp;quot;&quot;/&gt;&lt;property id=&quot;20307&quot; value=&quot;335&quot;/&gt;&lt;/object&gt;&lt;object type=&quot;3&quot; unique_id=&quot;10141&quot;&gt;&lt;property id=&quot;20148&quot; value=&quot;5&quot;/&gt;&lt;property id=&quot;20300&quot; value=&quot;スライド 7 - &amp;quot;２  組織デザインの手順とポイント-2&amp;quot;&quot;/&gt;&lt;property id=&quot;20307&quot; value=&quot;336&quot;/&gt;&lt;/object&gt;&lt;object type=&quot;3&quot; unique_id=&quot;10214&quot;&gt;&lt;property id=&quot;20148&quot; value=&quot;5&quot;/&gt;&lt;property id=&quot;20300&quot; value=&quot;スライド 8 - &amp;quot;「組織論」（説明4）&amp;#x0D;&amp;#x0A;Ⅰ章：組織形態の基本型&amp;quot;&quot;/&gt;&lt;property id=&quot;20307&quot; value=&quot;337&quot;/&gt;&lt;/object&gt;&lt;object type=&quot;3&quot; unique_id=&quot;10215&quot;&gt;&lt;property id=&quot;20148&quot; value=&quot;5&quot;/&gt;&lt;property id=&quot;20300&quot; value=&quot;スライド 9 - &amp;quot;Ⅰ章の構成&amp;quot;&quot;/&gt;&lt;property id=&quot;20307&quot; value=&quot;338&quot;/&gt;&lt;/object&gt;&lt;object type=&quot;3&quot; unique_id=&quot;10216&quot;&gt;&lt;property id=&quot;20148&quot; value=&quot;5&quot;/&gt;&lt;property id=&quot;20300&quot; value=&quot;スライド 10 - &amp;quot;はじめに&amp;quot;&quot;/&gt;&lt;property id=&quot;20307&quot; value=&quot;339&quot;/&gt;&lt;/object&gt;&lt;object type=&quot;3&quot; unique_id=&quot;10217&quot;&gt;&lt;property id=&quot;20148&quot; value=&quot;5&quot;/&gt;&lt;property id=&quot;20300&quot; value=&quot;スライド 11 - &amp;quot;１　組織形態の基本型を学ぶ-1&amp;quot;&quot;/&gt;&lt;property id=&quot;20307&quot; value=&quot;340&quot;/&gt;&lt;/object&gt;&lt;object type=&quot;3&quot; unique_id=&quot;10218&quot;&gt;&lt;property id=&quot;20148&quot; value=&quot;5&quot;/&gt;&lt;property id=&quot;20300&quot; value=&quot;スライド 12 - &amp;quot;１　組織形態の基本型を学ぶ-2&amp;quot;&quot;/&gt;&lt;property id=&quot;20307&quot; value=&quot;341&quot;/&gt;&lt;/object&gt;&lt;object type=&quot;3&quot; unique_id=&quot;10219&quot;&gt;&lt;property id=&quot;20148&quot; value=&quot;5&quot;/&gt;&lt;property id=&quot;20300&quot; value=&quot;スライド 13 - &amp;quot;１　組織形態の基本型を学ぶ-3&amp;quot;&quot;/&gt;&lt;property id=&quot;20307&quot; value=&quot;342&quot;/&gt;&lt;/object&gt;&lt;object type=&quot;3&quot; unique_id=&quot;10220&quot;&gt;&lt;property id=&quot;20148&quot; value=&quot;5&quot;/&gt;&lt;property id=&quot;20300&quot; value=&quot;スライド 14 - &amp;quot;１　組織形態の基本型を学ぶ-4&amp;quot;&quot;/&gt;&lt;property id=&quot;20307&quot; value=&quot;343&quot;/&gt;&lt;/object&gt;&lt;object type=&quot;3&quot; unique_id=&quot;10221&quot;&gt;&lt;property id=&quot;20148&quot; value=&quot;5&quot;/&gt;&lt;property id=&quot;20300&quot; value=&quot;スライド 15 - &amp;quot;１　組織形態の基本型を学ぶ-5&amp;quot;&quot;/&gt;&lt;property id=&quot;20307&quot; value=&quot;344&quot;/&gt;&lt;/object&gt;&lt;object type=&quot;3&quot; unique_id=&quot;10222&quot;&gt;&lt;property id=&quot;20148&quot; value=&quot;5&quot;/&gt;&lt;property id=&quot;20300&quot; value=&quot;スライド 16 - &amp;quot;2　基本型のバリエーションを理解する-1&amp;quot;&quot;/&gt;&lt;property id=&quot;20307&quot; value=&quot;345&quot;/&gt;&lt;/object&gt;&lt;object type=&quot;3&quot; unique_id=&quot;10223&quot;&gt;&lt;property id=&quot;20148&quot; value=&quot;5&quot;/&gt;&lt;property id=&quot;20300&quot; value=&quot;スライド 17 - &amp;quot;2　基本型のバリエーションを理解する-2&amp;quot;&quot;/&gt;&lt;property id=&quot;20307&quot; value=&quot;346&quot;/&gt;&lt;/object&gt;&lt;object type=&quot;3&quot; unique_id=&quot;10224&quot;&gt;&lt;property id=&quot;20148&quot; value=&quot;5&quot;/&gt;&lt;property id=&quot;20300&quot; value=&quot;スライド 18 - &amp;quot;2　基本型のバリエーションを理解する-3&amp;quot;&quot;/&gt;&lt;property id=&quot;20307&quot; value=&quot;347&quot;/&gt;&lt;/object&gt;&lt;object type=&quot;3&quot; unique_id=&quot;10225&quot;&gt;&lt;property id=&quot;20148&quot; value=&quot;5&quot;/&gt;&lt;property id=&quot;20300&quot; value=&quot;スライド 19 - &amp;quot;2　基本型のバリエーションを理解する-4&amp;quot;&quot;/&gt;&lt;property id=&quot;20307&quot; value=&quot;34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1675</TotalTime>
  <Words>518</Words>
  <Application>Microsoft Office PowerPoint</Application>
  <PresentationFormat>画面に合わせる (4:3)</PresentationFormat>
  <Paragraphs>69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Verdana</vt:lpstr>
      <vt:lpstr>Wingdings</vt:lpstr>
      <vt:lpstr>Profile</vt:lpstr>
      <vt:lpstr>「組織論」（説明3） 序章：組織デザインとは何か</vt:lpstr>
      <vt:lpstr>序章の構成</vt:lpstr>
      <vt:lpstr>１  「組織的」とはどういうことか-1</vt:lpstr>
      <vt:lpstr>１  「組織的」とはどういうことか-2</vt:lpstr>
      <vt:lpstr>１  「組織的」とはどういうことか-3</vt:lpstr>
      <vt:lpstr>２  組織デザインの手順とポイント-1</vt:lpstr>
      <vt:lpstr>２  組織デザインの手順とポイント-2</vt:lpstr>
    </vt:vector>
  </TitlesOfParts>
  <Company>伊東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開放科目「ｅビジネス」</dc:title>
  <dc:creator>伊東</dc:creator>
  <cp:lastModifiedBy>俊彦 伊東</cp:lastModifiedBy>
  <cp:revision>161</cp:revision>
  <cp:lastPrinted>2019-10-10T16:16:56Z</cp:lastPrinted>
  <dcterms:created xsi:type="dcterms:W3CDTF">2004-04-17T03:41:15Z</dcterms:created>
  <dcterms:modified xsi:type="dcterms:W3CDTF">2020-10-10T04:02:04Z</dcterms:modified>
</cp:coreProperties>
</file>