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</p:sldMasterIdLst>
  <p:notesMasterIdLst>
    <p:notesMasterId r:id="rId18"/>
  </p:notesMasterIdLst>
  <p:handoutMasterIdLst>
    <p:handoutMasterId r:id="rId19"/>
  </p:handoutMasterIdLst>
  <p:sldIdLst>
    <p:sldId id="435" r:id="rId2"/>
    <p:sldId id="444" r:id="rId3"/>
    <p:sldId id="446" r:id="rId4"/>
    <p:sldId id="445" r:id="rId5"/>
    <p:sldId id="447" r:id="rId6"/>
    <p:sldId id="258" r:id="rId7"/>
    <p:sldId id="283" r:id="rId8"/>
    <p:sldId id="304" r:id="rId9"/>
    <p:sldId id="305" r:id="rId10"/>
    <p:sldId id="285" r:id="rId11"/>
    <p:sldId id="448" r:id="rId12"/>
    <p:sldId id="431" r:id="rId13"/>
    <p:sldId id="459" r:id="rId14"/>
    <p:sldId id="450" r:id="rId15"/>
    <p:sldId id="449" r:id="rId16"/>
    <p:sldId id="451" r:id="rId17"/>
  </p:sldIdLst>
  <p:sldSz cx="9144000" cy="6858000" type="screen4x3"/>
  <p:notesSz cx="6888163" cy="10020300"/>
  <p:custDataLst>
    <p:tags r:id="rId20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CenturyOldst" pitchFamily="18" charset="0"/>
        <a:ea typeface="ＭＳ Ｐゴシック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CenturyOldst" pitchFamily="18" charset="0"/>
        <a:ea typeface="ＭＳ Ｐゴシック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CenturyOldst" pitchFamily="18" charset="0"/>
        <a:ea typeface="ＭＳ Ｐゴシック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CenturyOldst" pitchFamily="18" charset="0"/>
        <a:ea typeface="ＭＳ Ｐゴシック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CenturyOldst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1600" kern="1200">
        <a:solidFill>
          <a:schemeClr val="tx1"/>
        </a:solidFill>
        <a:latin typeface="CenturyOldst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1600" kern="1200">
        <a:solidFill>
          <a:schemeClr val="tx1"/>
        </a:solidFill>
        <a:latin typeface="CenturyOldst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1600" kern="1200">
        <a:solidFill>
          <a:schemeClr val="tx1"/>
        </a:solidFill>
        <a:latin typeface="CenturyOldst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1600" kern="1200">
        <a:solidFill>
          <a:schemeClr val="tx1"/>
        </a:solidFill>
        <a:latin typeface="CenturyOldst" pitchFamily="18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FF9933"/>
    <a:srgbClr val="FFCCCC"/>
    <a:srgbClr val="CCFFCC"/>
    <a:srgbClr val="FFFF99"/>
    <a:srgbClr val="FF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7" autoAdjust="0"/>
    <p:restoredTop sz="94654" autoAdjust="0"/>
  </p:normalViewPr>
  <p:slideViewPr>
    <p:cSldViewPr>
      <p:cViewPr varScale="1">
        <p:scale>
          <a:sx n="76" d="100"/>
          <a:sy n="76" d="100"/>
        </p:scale>
        <p:origin x="1018" y="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148" y="60"/>
      </p:cViewPr>
      <p:guideLst>
        <p:guide orient="horz" pos="3157"/>
        <p:guide pos="217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68622" y="156244"/>
            <a:ext cx="2985054" cy="50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6" tIns="46003" rIns="92006" bIns="4600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 algn="l"/>
            <a:endParaRPr lang="ja-JP" alt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6946" y="156244"/>
            <a:ext cx="2985053" cy="50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6" tIns="46003" rIns="92006" bIns="4600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58428" y="9375476"/>
            <a:ext cx="2985054" cy="50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6" tIns="46003" rIns="92006" bIns="46003" numCol="1" anchor="b" anchorCtr="0" compatLnSpc="1">
            <a:prstTxWarp prst="textNoShape">
              <a:avLst/>
            </a:prstTxWarp>
          </a:bodyPr>
          <a:lstStyle>
            <a:lvl1pPr algn="l">
              <a:defRPr kumimoji="0" sz="1000">
                <a:latin typeface="Verdana" pitchFamily="34" charset="0"/>
              </a:defRPr>
            </a:lvl1pPr>
          </a:lstStyle>
          <a:p>
            <a:endParaRPr lang="ja-JP" altLang="en-US" sz="1200" dirty="0">
              <a:latin typeface="Arial" charset="0"/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8116" y="9350133"/>
            <a:ext cx="2985053" cy="50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6" tIns="46003" rIns="92006" bIns="46003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DB1E4366-00A2-4700-8449-0C43F20366F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8873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85054" cy="50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6" tIns="46003" rIns="92006" bIns="46003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11" y="1"/>
            <a:ext cx="2985053" cy="50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6" tIns="46003" rIns="92006" bIns="4600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9CA2CF2-96C1-4E1D-ADFF-9CB47179BB60}" type="datetimeFigureOut">
              <a:rPr lang="en-US" altLang="ja-JP"/>
              <a:pPr>
                <a:defRPr/>
              </a:pPr>
              <a:t>9/26/2020</a:t>
            </a:fld>
            <a:endParaRPr lang="en-US" altLang="ja-JP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2475"/>
            <a:ext cx="5006975" cy="3756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9366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6" tIns="46003" rIns="92006" bIns="460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516967"/>
            <a:ext cx="2985054" cy="50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6" tIns="46003" rIns="92006" bIns="46003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/>
              <a:t>情報と企業変容７月度研究会発表資料：伊東俊彦</a:t>
            </a: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11" y="9516967"/>
            <a:ext cx="2985053" cy="50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6" tIns="46003" rIns="92006" bIns="4600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AB5E34E-0A4C-46EE-A494-66A861795D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945241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C101A6-57AB-475C-9877-593672B86B70}" type="slidenum">
              <a:rPr lang="en-US" altLang="ja-JP" smtClean="0"/>
              <a:pPr/>
              <a:t>1</a:t>
            </a:fld>
            <a:endParaRPr lang="en-US" altLang="ja-JP"/>
          </a:p>
        </p:txBody>
      </p:sp>
      <p:sp>
        <p:nvSpPr>
          <p:cNvPr id="122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ja-JP"/>
              <a:t>情報と企業変容７月度研究会発表資料：伊東俊彦</a:t>
            </a:r>
          </a:p>
        </p:txBody>
      </p:sp>
      <p:sp>
        <p:nvSpPr>
          <p:cNvPr id="12292" name="Rectangle 7"/>
          <p:cNvSpPr txBox="1">
            <a:spLocks noGrp="1" noChangeArrowheads="1"/>
          </p:cNvSpPr>
          <p:nvPr/>
        </p:nvSpPr>
        <p:spPr bwMode="auto">
          <a:xfrm>
            <a:off x="3902011" y="9516967"/>
            <a:ext cx="2985053" cy="50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06" tIns="46003" rIns="92006" bIns="46003" anchor="b"/>
          <a:lstStyle/>
          <a:p>
            <a:pPr algn="r"/>
            <a:fld id="{61F4E838-F535-4764-8171-2E159DDEA157}" type="slidenum">
              <a:rPr lang="en-US" altLang="ja-JP" sz="1200">
                <a:latin typeface="Arial" charset="0"/>
              </a:rPr>
              <a:pPr algn="r"/>
              <a:t>1</a:t>
            </a:fld>
            <a:endParaRPr lang="en-US" altLang="ja-JP" sz="1200">
              <a:latin typeface="Arial" charset="0"/>
            </a:endParaRPr>
          </a:p>
        </p:txBody>
      </p:sp>
      <p:sp>
        <p:nvSpPr>
          <p:cNvPr id="122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242301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E046A-500B-4161-98C9-5F291F1CE84C}" type="slidenum">
              <a:rPr lang="en-US" altLang="ja-JP" smtClean="0"/>
              <a:pPr/>
              <a:t>6</a:t>
            </a:fld>
            <a:endParaRPr lang="en-US" altLang="ja-JP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76542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B5B3A9-2071-47FA-9AD6-B054F37DD7AE}" type="slidenum">
              <a:rPr lang="en-US" altLang="ja-JP" smtClean="0"/>
              <a:pPr/>
              <a:t>7</a:t>
            </a:fld>
            <a:endParaRPr lang="en-US" altLang="ja-JP" dirty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077182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7F2DD3-80DC-4EB0-81C4-5F2C6031FFE9}" type="slidenum">
              <a:rPr lang="en-US" altLang="ja-JP" smtClean="0"/>
              <a:pPr/>
              <a:t>8</a:t>
            </a:fld>
            <a:endParaRPr lang="en-US" altLang="ja-JP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00987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7F2DD3-80DC-4EB0-81C4-5F2C6031FFE9}" type="slidenum">
              <a:rPr lang="en-US" altLang="ja-JP" smtClean="0"/>
              <a:pPr/>
              <a:t>9</a:t>
            </a:fld>
            <a:endParaRPr lang="en-US" altLang="ja-JP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895314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7F2DD3-80DC-4EB0-81C4-5F2C6031FFE9}" type="slidenum">
              <a:rPr lang="en-US" altLang="ja-JP" smtClean="0"/>
              <a:pPr/>
              <a:t>10</a:t>
            </a:fld>
            <a:endParaRPr lang="en-US" altLang="ja-JP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641804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6C0EE-A50D-4077-BF97-305F3EA9660D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606336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9E9E3C-9D0D-488B-A9EF-CE8FE5E3336F}" type="slidenum">
              <a:rPr lang="en-US" altLang="ja-JP" smtClean="0">
                <a:ea typeface="ＭＳ Ｐゴシック" charset="-128"/>
              </a:rPr>
              <a:pPr/>
              <a:t>13</a:t>
            </a:fld>
            <a:endParaRPr lang="en-US" altLang="ja-JP">
              <a:ea typeface="ＭＳ Ｐゴシック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6316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情報と企業変容７月度研究会発表資料：伊東俊彦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B5E34E-0A4C-46EE-A494-66A861795D54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36614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28600" y="3092372"/>
            <a:ext cx="86106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sz="1400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rgbClr val="CC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sz="1400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sz="1400"/>
            </a:p>
          </p:txBody>
        </p:sp>
      </p:grpSp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06695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B67B2-1443-4FF2-982B-34F44875C81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404813"/>
            <a:ext cx="2057400" cy="5726112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404813"/>
            <a:ext cx="6019800" cy="5726112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6A6B7-360C-4A48-8451-71E7D7B2D1D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0128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F6E02-9FDC-4E4A-9917-FA68395C30D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0128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B68F2-5227-4315-9633-F11E6BE9CC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A98E9-185B-43CD-B6C9-2B51A30404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1550" y="6302170"/>
            <a:ext cx="226959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800">
                <a:latin typeface="+mj-lt"/>
              </a:defRPr>
            </a:lvl1pPr>
          </a:lstStyle>
          <a:p>
            <a:pPr>
              <a:defRPr/>
            </a:pPr>
            <a:r>
              <a:rPr lang="ja-JP" altLang="en-US"/>
              <a:t>「組織論」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51820" y="6309320"/>
            <a:ext cx="45905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800">
                <a:latin typeface="+mj-lt"/>
              </a:defRPr>
            </a:lvl1pPr>
          </a:lstStyle>
          <a:p>
            <a:pPr>
              <a:defRPr/>
            </a:pPr>
            <a:r>
              <a:rPr lang="ja-JP" altLang="en-US"/>
              <a:t>オリエンテーション　～組織論の学習目的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413F1-419D-47E3-83A0-AE1C03BAD91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A10BD-E855-422A-A9F5-89474F61846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8ABEA-4B92-4FD0-BD38-2C13BFEDCA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A07E2-17EF-4266-A55C-3A155D06BA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68A67-F599-4B40-9CB9-44369096027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E08AD-7D83-4E2F-AD2D-2CC4FB451E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4471E-5373-4D28-A267-DFCCB9202CB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68300"/>
            <a:ext cx="82296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39075" y="6354763"/>
            <a:ext cx="10985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2000">
                <a:latin typeface="ＭＳ Ｐゴシック" pitchFamily="50" charset="-128"/>
              </a:defRPr>
            </a:lvl1pPr>
          </a:lstStyle>
          <a:p>
            <a:pPr>
              <a:defRPr/>
            </a:pPr>
            <a:fld id="{20BC4804-825F-4A6A-B2A2-EFA9F7553C6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ja-JP" altLang="ja-JP" sz="2400">
              <a:latin typeface="Times New Roman" pitchFamily="18" charset="0"/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457200" y="1313765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 sz="1400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ja-JP" altLang="ja-JP" sz="2400">
              <a:latin typeface="Times New Roman" pitchFamily="18" charset="0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ja-JP" altLang="ja-JP" sz="2400">
              <a:latin typeface="Times New Roman" pitchFamily="18" charset="0"/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1550" y="6302170"/>
            <a:ext cx="226959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800">
                <a:latin typeface="+mj-lt"/>
              </a:defRPr>
            </a:lvl1pPr>
          </a:lstStyle>
          <a:p>
            <a:pPr>
              <a:defRPr/>
            </a:pPr>
            <a:r>
              <a:rPr lang="ja-JP" altLang="en-US"/>
              <a:t>「組織論」</a:t>
            </a:r>
            <a:endParaRPr lang="en-US" altLang="ja-JP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51820" y="6309320"/>
            <a:ext cx="45905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800">
                <a:latin typeface="+mj-lt"/>
              </a:defRPr>
            </a:lvl1pPr>
          </a:lstStyle>
          <a:p>
            <a:pPr>
              <a:defRPr/>
            </a:pPr>
            <a:r>
              <a:rPr lang="ja-JP" altLang="en-US" dirty="0"/>
              <a:t>オリエンテーション　～組織論の学習目的</a:t>
            </a:r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Garamond" pitchFamily="18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Garamond" pitchFamily="18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Garamond" pitchFamily="18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Garamond" pitchFamily="18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Garamond" pitchFamily="18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Garamond" pitchFamily="18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Garamond" pitchFamily="18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Garamond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oko-ito-yama@k5.dion.ne.jp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slide" Target="slide12.xml"/><Relationship Id="rId4" Type="http://schemas.openxmlformats.org/officeDocument/2006/relationships/hyperlink" Target="http://ito-yamato-lab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pip-maker.com/studio2018/editor/?pid=15375286836097687435" TargetMode="External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3520393"/>
            <a:ext cx="8370930" cy="3328987"/>
          </a:xfrm>
        </p:spPr>
        <p:txBody>
          <a:bodyPr/>
          <a:lstStyle/>
          <a:p>
            <a:pPr algn="l">
              <a:spcBef>
                <a:spcPts val="600"/>
              </a:spcBef>
              <a:defRPr/>
            </a:pPr>
            <a:r>
              <a:rPr lang="ja-JP" altLang="en-US" sz="3200" dirty="0">
                <a:latin typeface="Arial" charset="0"/>
              </a:rPr>
              <a:t>城西国際大学</a:t>
            </a:r>
            <a:br>
              <a:rPr lang="en-US" altLang="ja-JP" sz="3200" dirty="0">
                <a:latin typeface="Arial" charset="0"/>
              </a:rPr>
            </a:br>
            <a:r>
              <a:rPr lang="ja-JP" altLang="en-US" sz="3200" dirty="0">
                <a:latin typeface="Arial" charset="0"/>
              </a:rPr>
              <a:t>大学院ビジネスデザイン研究科</a:t>
            </a:r>
            <a:br>
              <a:rPr lang="en-US" altLang="ja-JP" sz="3200" dirty="0">
                <a:latin typeface="Arial" charset="0"/>
              </a:rPr>
            </a:br>
            <a:r>
              <a:rPr lang="ja-JP" altLang="en-US" sz="3600" dirty="0"/>
              <a:t>経営学博士：伊東俊彦</a:t>
            </a:r>
            <a:endParaRPr lang="en-US" altLang="ja-JP" sz="3600" dirty="0"/>
          </a:p>
          <a:p>
            <a:pPr algn="l">
              <a:spcBef>
                <a:spcPts val="600"/>
              </a:spcBef>
              <a:defRPr/>
            </a:pPr>
            <a:r>
              <a:rPr lang="ja-JP" altLang="en-US" sz="2800" dirty="0"/>
              <a:t>　</a:t>
            </a:r>
            <a:r>
              <a:rPr lang="en-US" altLang="ja-JP" sz="2400" dirty="0"/>
              <a:t>Mail</a:t>
            </a:r>
            <a:r>
              <a:rPr lang="ja-JP" altLang="en-US" sz="2400" dirty="0"/>
              <a:t>：</a:t>
            </a:r>
            <a:r>
              <a:rPr lang="en-US" altLang="ja-JP" sz="2400" dirty="0">
                <a:hlinkClick r:id="rId3"/>
              </a:rPr>
              <a:t>toko-ito-yama@k5.dion.ne.jp</a:t>
            </a:r>
            <a:br>
              <a:rPr lang="en-US" altLang="ja-JP" sz="2400" dirty="0"/>
            </a:br>
            <a:r>
              <a:rPr lang="ja-JP" altLang="en-US" sz="2400" dirty="0"/>
              <a:t>　</a:t>
            </a:r>
            <a:r>
              <a:rPr lang="en-US" altLang="ja-JP" sz="2400" dirty="0"/>
              <a:t>Web</a:t>
            </a:r>
            <a:r>
              <a:rPr lang="ja-JP" altLang="en-US" sz="2400" dirty="0"/>
              <a:t>：</a:t>
            </a:r>
            <a:r>
              <a:rPr lang="en-US" altLang="ja-JP" sz="2400" dirty="0"/>
              <a:t> </a:t>
            </a:r>
            <a:r>
              <a:rPr lang="en-US" altLang="ja-JP" sz="2400" dirty="0">
                <a:hlinkClick r:id="rId4"/>
              </a:rPr>
              <a:t>http://ito-yamato-lab.com/</a:t>
            </a:r>
            <a:endParaRPr lang="en-US" altLang="ja-JP" sz="2400" dirty="0"/>
          </a:p>
          <a:p>
            <a:pPr algn="l">
              <a:spcBef>
                <a:spcPts val="600"/>
              </a:spcBef>
              <a:defRPr/>
            </a:pPr>
            <a:r>
              <a:rPr lang="ja-JP" altLang="en-US" sz="2000" dirty="0"/>
              <a:t>教科書：</a:t>
            </a:r>
            <a:r>
              <a:rPr lang="en-US" altLang="ja-JP" sz="2000" dirty="0"/>
              <a:t> 『</a:t>
            </a:r>
            <a:r>
              <a:rPr lang="ja-JP" altLang="en-US" sz="2000" dirty="0">
                <a:solidFill>
                  <a:srgbClr val="0000FF"/>
                </a:solidFill>
              </a:rPr>
              <a:t>組織デザイン</a:t>
            </a:r>
            <a:r>
              <a:rPr lang="en-US" altLang="ja-JP" sz="2000" dirty="0"/>
              <a:t>』</a:t>
            </a:r>
            <a:r>
              <a:rPr lang="ja-JP" altLang="en-US" sz="2000" dirty="0"/>
              <a:t>沼上幹</a:t>
            </a:r>
            <a:r>
              <a:rPr lang="en-US" altLang="ja-JP" sz="2000" dirty="0"/>
              <a:t>､</a:t>
            </a:r>
            <a:r>
              <a:rPr lang="ja-JP" altLang="en-US" sz="2000" dirty="0"/>
              <a:t>日本経済新聞社</a:t>
            </a:r>
            <a:r>
              <a:rPr lang="en-US" altLang="ja-JP" sz="2000" dirty="0"/>
              <a:t>､2006</a:t>
            </a:r>
            <a:r>
              <a:rPr lang="ja-JP" altLang="en-US" sz="2000" dirty="0"/>
              <a:t>年</a:t>
            </a:r>
            <a:endParaRPr lang="en-US" altLang="ja-JP" sz="2000" dirty="0"/>
          </a:p>
        </p:txBody>
      </p:sp>
      <p:sp>
        <p:nvSpPr>
          <p:cNvPr id="3075" name="タイトル 8"/>
          <p:cNvSpPr>
            <a:spLocks noGrp="1"/>
          </p:cNvSpPr>
          <p:nvPr>
            <p:ph type="ctrTitle"/>
          </p:nvPr>
        </p:nvSpPr>
        <p:spPr>
          <a:xfrm>
            <a:off x="611560" y="354540"/>
            <a:ext cx="7975501" cy="266941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ja-JP" altLang="en-US" sz="6000" dirty="0"/>
              <a:t>組織論</a:t>
            </a:r>
            <a:r>
              <a:rPr lang="ja-JP" altLang="en-US" sz="5400" dirty="0"/>
              <a:t>（説明</a:t>
            </a:r>
            <a:r>
              <a:rPr lang="en-US" altLang="ja-JP" sz="5400" dirty="0"/>
              <a:t>1</a:t>
            </a:r>
            <a:r>
              <a:rPr lang="ja-JP" altLang="en-US" sz="5400" dirty="0"/>
              <a:t>）</a:t>
            </a:r>
            <a:br>
              <a:rPr lang="ja-JP" altLang="en-US" sz="9600" dirty="0"/>
            </a:br>
            <a:r>
              <a:rPr lang="ja-JP" altLang="en-US" sz="5700" dirty="0"/>
              <a:t>オリエンテーション</a:t>
            </a:r>
            <a:br>
              <a:rPr lang="en-US" altLang="ja-JP" sz="6600" dirty="0"/>
            </a:br>
            <a:r>
              <a:rPr lang="ja-JP" altLang="en-US" sz="4800" dirty="0"/>
              <a:t>授業紹介と組織論の学習目的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1530" y="6420816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ＭＳ Ｐゴシック" pitchFamily="50" charset="-128"/>
              </a:rPr>
              <a:t>organization-orientation-t.pptx</a:t>
            </a:r>
            <a:endParaRPr kumimoji="1" lang="ja-JP" altLang="en-US" dirty="0">
              <a:latin typeface="ＭＳ Ｐゴシック" pitchFamily="50" charset="-128"/>
            </a:endParaRPr>
          </a:p>
        </p:txBody>
      </p:sp>
      <p:pic>
        <p:nvPicPr>
          <p:cNvPr id="7" name="Picture 11" descr="C:\Documents and Settings\toshihiko\デスクトップ\氷海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7285" y="3609020"/>
            <a:ext cx="1665287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C:\Documents and Settings\toshihiko\デスクトップ\ハンマー.bmp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34983" y="3609020"/>
            <a:ext cx="1297083" cy="72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日付プレースホルダ 3"/>
          <p:cNvSpPr>
            <a:spLocks noGrp="1"/>
          </p:cNvSpPr>
          <p:nvPr>
            <p:ph type="dt" sz="quarter" idx="10"/>
          </p:nvPr>
        </p:nvSpPr>
        <p:spPr>
          <a:xfrm>
            <a:off x="783196" y="6309553"/>
            <a:ext cx="1358534" cy="404812"/>
          </a:xfrm>
          <a:noFill/>
        </p:spPr>
        <p:txBody>
          <a:bodyPr/>
          <a:lstStyle/>
          <a:p>
            <a:r>
              <a:rPr lang="ja-JP" altLang="en-US" sz="1800" dirty="0"/>
              <a:t>「組織論」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00808"/>
            <a:ext cx="8676455" cy="4752528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ja-JP" altLang="en-US" dirty="0"/>
              <a:t>経営者、管理者として</a:t>
            </a:r>
            <a:endParaRPr lang="en-US" altLang="ja-JP" dirty="0"/>
          </a:p>
          <a:p>
            <a:pPr lvl="1" eaLnBrk="1" hangingPunct="1">
              <a:spcBef>
                <a:spcPts val="600"/>
              </a:spcBef>
            </a:pPr>
            <a:r>
              <a:rPr lang="ja-JP" altLang="en-US" dirty="0">
                <a:solidFill>
                  <a:srgbClr val="FF0000"/>
                </a:solidFill>
              </a:rPr>
              <a:t>経営管理</a:t>
            </a:r>
            <a:r>
              <a:rPr lang="ja-JP" altLang="en-US" dirty="0"/>
              <a:t>とは、業務が円滑・かつ能率的に遂行</a:t>
            </a:r>
            <a:br>
              <a:rPr lang="en-US" altLang="ja-JP" dirty="0"/>
            </a:br>
            <a:r>
              <a:rPr lang="ja-JP" altLang="en-US" dirty="0"/>
              <a:t>されるように、諸資源の貯蓄・配分をする際の</a:t>
            </a:r>
            <a:br>
              <a:rPr lang="en-US" altLang="ja-JP" dirty="0"/>
            </a:br>
            <a:r>
              <a:rPr lang="ja-JP" altLang="en-US" dirty="0">
                <a:solidFill>
                  <a:srgbClr val="FF0000"/>
                </a:solidFill>
              </a:rPr>
              <a:t>意思決定</a:t>
            </a:r>
            <a:r>
              <a:rPr lang="ja-JP" altLang="en-US" dirty="0"/>
              <a:t>および行動を意味する</a:t>
            </a:r>
            <a:endParaRPr lang="en-US" altLang="ja-JP" dirty="0"/>
          </a:p>
          <a:p>
            <a:pPr lvl="1" eaLnBrk="1" hangingPunct="1">
              <a:spcBef>
                <a:spcPts val="600"/>
              </a:spcBef>
            </a:pPr>
            <a:r>
              <a:rPr lang="ja-JP" altLang="en-US" dirty="0">
                <a:solidFill>
                  <a:srgbClr val="FF0000"/>
                </a:solidFill>
              </a:rPr>
              <a:t>官僚制</a:t>
            </a:r>
            <a:r>
              <a:rPr lang="ja-JP" altLang="en-US" dirty="0"/>
              <a:t>は</a:t>
            </a:r>
            <a:r>
              <a:rPr lang="ja-JP" altLang="en-US" dirty="0">
                <a:solidFill>
                  <a:srgbClr val="FF0000"/>
                </a:solidFill>
              </a:rPr>
              <a:t>技術的合理</a:t>
            </a:r>
            <a:r>
              <a:rPr lang="ja-JP" altLang="en-US" dirty="0"/>
              <a:t>性にもとづくひとつの解決策</a:t>
            </a:r>
            <a:endParaRPr lang="en-US" altLang="ja-JP" dirty="0"/>
          </a:p>
          <a:p>
            <a:pPr lvl="1" eaLnBrk="1" hangingPunct="1">
              <a:spcBef>
                <a:spcPts val="600"/>
              </a:spcBef>
            </a:pPr>
            <a:r>
              <a:rPr lang="ja-JP" altLang="en-US" dirty="0"/>
              <a:t>経営者は</a:t>
            </a:r>
            <a:r>
              <a:rPr lang="ja-JP" altLang="en-US" dirty="0">
                <a:solidFill>
                  <a:srgbClr val="FF0000"/>
                </a:solidFill>
              </a:rPr>
              <a:t>公式組織</a:t>
            </a:r>
            <a:r>
              <a:rPr lang="ja-JP" altLang="en-US" dirty="0"/>
              <a:t>の本質を理解する必要がある</a:t>
            </a:r>
            <a:endParaRPr lang="en-US" altLang="ja-JP" dirty="0"/>
          </a:p>
          <a:p>
            <a:pPr lvl="1" eaLnBrk="1" hangingPunct="1">
              <a:spcBef>
                <a:spcPts val="600"/>
              </a:spcBef>
            </a:pPr>
            <a:r>
              <a:rPr lang="ja-JP" altLang="en-US" dirty="0"/>
              <a:t>組織は経営者の</a:t>
            </a:r>
            <a:r>
              <a:rPr lang="ja-JP" altLang="en-US" dirty="0">
                <a:solidFill>
                  <a:srgbClr val="FF0000"/>
                </a:solidFill>
              </a:rPr>
              <a:t>イニシャティブ</a:t>
            </a:r>
            <a:r>
              <a:rPr lang="ja-JP" altLang="en-US" dirty="0"/>
              <a:t>により形成される</a:t>
            </a:r>
            <a:br>
              <a:rPr lang="en-US" altLang="ja-JP" dirty="0"/>
            </a:br>
            <a:r>
              <a:rPr lang="ja-JP" altLang="en-US" dirty="0"/>
              <a:t>人工的な存在</a:t>
            </a:r>
            <a:endParaRPr lang="en-US" altLang="ja-JP" dirty="0"/>
          </a:p>
          <a:p>
            <a:pPr lvl="1" eaLnBrk="1" hangingPunct="1">
              <a:spcBef>
                <a:spcPts val="600"/>
              </a:spcBef>
            </a:pPr>
            <a:r>
              <a:rPr lang="ja-JP" altLang="en-US" dirty="0"/>
              <a:t>組織を形成し維持していくためには</a:t>
            </a:r>
            <a:r>
              <a:rPr lang="ja-JP" altLang="en-US" dirty="0">
                <a:solidFill>
                  <a:srgbClr val="FF0000"/>
                </a:solidFill>
              </a:rPr>
              <a:t>経営管理能力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 dirty="0"/>
              <a:t>が必要</a:t>
            </a: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BF4A7FCB-CE3A-424F-8C81-1188535F2472}"/>
              </a:ext>
            </a:extLst>
          </p:cNvPr>
          <p:cNvSpPr txBox="1">
            <a:spLocks/>
          </p:cNvSpPr>
          <p:nvPr/>
        </p:nvSpPr>
        <p:spPr bwMode="auto">
          <a:xfrm>
            <a:off x="7839075" y="6354763"/>
            <a:ext cx="10985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20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A0BA98E9-185B-43CD-B6C9-2B51A304045A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sp>
        <p:nvSpPr>
          <p:cNvPr id="9" name="フッター プレースホルダー 5">
            <a:extLst>
              <a:ext uri="{FF2B5EF4-FFF2-40B4-BE49-F238E27FC236}">
                <a16:creationId xmlns:a16="http://schemas.microsoft.com/office/drawing/2014/main" id="{EE62A102-2D51-48DC-A2AA-BEBC4A3E2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1820" y="6264315"/>
            <a:ext cx="4590510" cy="457200"/>
          </a:xfrm>
        </p:spPr>
        <p:txBody>
          <a:bodyPr/>
          <a:lstStyle/>
          <a:p>
            <a:pPr>
              <a:defRPr/>
            </a:pPr>
            <a:r>
              <a:rPr lang="ja-JP" altLang="en-US" dirty="0"/>
              <a:t>オリエンテーション　～組織論の学習目的</a:t>
            </a:r>
            <a:endParaRPr lang="en-US" altLang="ja-JP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1B47838-ED20-422E-9846-013AFA834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515" y="233645"/>
            <a:ext cx="8937485" cy="1012825"/>
          </a:xfrm>
        </p:spPr>
        <p:txBody>
          <a:bodyPr/>
          <a:lstStyle/>
          <a:p>
            <a:pPr eaLnBrk="1" hangingPunct="1"/>
            <a:r>
              <a:rPr lang="ja-JP" altLang="en-US" sz="4000" spc="-60" dirty="0"/>
              <a:t>組織論の学習目的：組織が与える影響</a:t>
            </a:r>
            <a:r>
              <a:rPr lang="en-US" altLang="ja-JP" sz="4000" spc="-60" dirty="0"/>
              <a:t>-3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244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12825"/>
          </a:xfrm>
        </p:spPr>
        <p:txBody>
          <a:bodyPr/>
          <a:lstStyle/>
          <a:p>
            <a:r>
              <a:rPr lang="ja-JP" altLang="en-US" dirty="0"/>
              <a:t>アンケート</a:t>
            </a:r>
            <a:r>
              <a:rPr lang="en-US" altLang="ja-JP" dirty="0"/>
              <a:t>(</a:t>
            </a:r>
            <a:r>
              <a:rPr lang="ja-JP" altLang="en-US" dirty="0"/>
              <a:t>希望者のみ）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6564" y="1538790"/>
            <a:ext cx="8030235" cy="4815973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ja-JP" altLang="en-US" sz="3200" dirty="0"/>
              <a:t>アンケート実施</a:t>
            </a:r>
          </a:p>
          <a:p>
            <a:pPr lvl="1" eaLnBrk="1" hangingPunct="1">
              <a:spcBef>
                <a:spcPts val="1200"/>
              </a:spcBef>
            </a:pPr>
            <a:r>
              <a:rPr lang="ja-JP" altLang="en-US" sz="3200" dirty="0"/>
              <a:t>メールで回答</a:t>
            </a:r>
            <a:endParaRPr lang="ja-JP" altLang="en-US" sz="3600" dirty="0"/>
          </a:p>
          <a:p>
            <a:pPr lvl="1" eaLnBrk="1" hangingPunct="1">
              <a:spcBef>
                <a:spcPts val="1200"/>
              </a:spcBef>
            </a:pPr>
            <a:r>
              <a:rPr lang="ja-JP" altLang="en-US" sz="2800" dirty="0"/>
              <a:t>１．この授業に参加した</a:t>
            </a:r>
            <a:r>
              <a:rPr lang="ja-JP" altLang="en-US" sz="2800" dirty="0">
                <a:solidFill>
                  <a:srgbClr val="FF0000"/>
                </a:solidFill>
              </a:rPr>
              <a:t>目的</a:t>
            </a:r>
            <a:r>
              <a:rPr lang="ja-JP" altLang="en-US" sz="2800" dirty="0"/>
              <a:t>（単位取得以外）</a:t>
            </a:r>
            <a:endParaRPr lang="en-US" altLang="ja-JP" sz="2800" dirty="0"/>
          </a:p>
          <a:p>
            <a:pPr lvl="1" eaLnBrk="1" hangingPunct="1">
              <a:spcBef>
                <a:spcPts val="1200"/>
              </a:spcBef>
            </a:pPr>
            <a:r>
              <a:rPr lang="ja-JP" altLang="en-US" sz="2800" dirty="0"/>
              <a:t>２．この授業で、特に</a:t>
            </a:r>
            <a:r>
              <a:rPr lang="ja-JP" altLang="en-US" sz="2800" dirty="0">
                <a:solidFill>
                  <a:srgbClr val="FF0000"/>
                </a:solidFill>
              </a:rPr>
              <a:t>学びたい</a:t>
            </a:r>
            <a:r>
              <a:rPr lang="ja-JP" altLang="en-US" sz="2800" dirty="0"/>
              <a:t>項目</a:t>
            </a:r>
          </a:p>
          <a:p>
            <a:pPr lvl="1" eaLnBrk="1" hangingPunct="1">
              <a:spcBef>
                <a:spcPts val="1200"/>
              </a:spcBef>
            </a:pPr>
            <a:r>
              <a:rPr lang="ja-JP" altLang="en-US" sz="2800" dirty="0"/>
              <a:t>３．授業の</a:t>
            </a:r>
            <a:r>
              <a:rPr lang="ja-JP" altLang="en-US" sz="2800" dirty="0">
                <a:solidFill>
                  <a:srgbClr val="FF0000"/>
                </a:solidFill>
              </a:rPr>
              <a:t>進め方</a:t>
            </a:r>
            <a:r>
              <a:rPr lang="ja-JP" altLang="en-US" sz="2800" dirty="0"/>
              <a:t>などに関する質問</a:t>
            </a:r>
            <a:endParaRPr lang="en-US" altLang="ja-JP" sz="2800" dirty="0"/>
          </a:p>
          <a:p>
            <a:pPr lvl="1" eaLnBrk="1" hangingPunct="1">
              <a:spcBef>
                <a:spcPts val="1200"/>
              </a:spcBef>
            </a:pPr>
            <a:r>
              <a:rPr lang="ja-JP" altLang="en-US" sz="2800" dirty="0"/>
              <a:t>４．その他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A98E9-185B-43CD-B6C9-2B51A304045A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「組織論」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/>
              <a:t>オリエンテーション　～組織論の学習目的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908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" y="-13883"/>
            <a:ext cx="9151017" cy="6863263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 bwMode="auto">
          <a:xfrm>
            <a:off x="2681790" y="-36385"/>
            <a:ext cx="1977434" cy="405907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Oldst" pitchFamily="18" charset="0"/>
              <a:ea typeface="ＭＳ Ｐゴシック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 bwMode="auto">
          <a:xfrm>
            <a:off x="-18510" y="6002905"/>
            <a:ext cx="4572000" cy="85509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Oldst" pitchFamily="18" charset="0"/>
              <a:ea typeface="ＭＳ Ｐゴシック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6507214" y="-36385"/>
            <a:ext cx="2655295" cy="387043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Oldst" pitchFamily="18" charset="0"/>
              <a:ea typeface="ＭＳ Ｐゴシック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3761910" y="5094185"/>
            <a:ext cx="3015335" cy="176841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Oldst" pitchFamily="18" charset="0"/>
              <a:ea typeface="ＭＳ Ｐゴシック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7740860" y="3734461"/>
            <a:ext cx="1421650" cy="153974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Oldst" pitchFamily="18" charset="0"/>
              <a:ea typeface="ＭＳ Ｐゴシック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-6880" y="3519010"/>
            <a:ext cx="3064430" cy="248389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Oldst" pitchFamily="18" charset="0"/>
              <a:ea typeface="ＭＳ Ｐゴシック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073769" y="5802650"/>
            <a:ext cx="1683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FF66"/>
                </a:solidFill>
              </a:rPr>
              <a:t>西安</a:t>
            </a:r>
          </a:p>
        </p:txBody>
      </p:sp>
      <p:sp>
        <p:nvSpPr>
          <p:cNvPr id="9" name="正方形/長方形 8"/>
          <p:cNvSpPr/>
          <p:nvPr/>
        </p:nvSpPr>
        <p:spPr bwMode="auto">
          <a:xfrm>
            <a:off x="7722349" y="5017564"/>
            <a:ext cx="1421649" cy="183181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Oldst" pitchFamily="18" charset="0"/>
              <a:ea typeface="ＭＳ Ｐゴシック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-6881" y="-18192"/>
            <a:ext cx="2958697" cy="376222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Oldst" pitchFamily="18" charset="0"/>
              <a:ea typeface="ＭＳ Ｐゴシック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3761911" y="2978950"/>
            <a:ext cx="4140459" cy="391543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Oldst" pitchFamily="18" charset="0"/>
              <a:ea typeface="ＭＳ Ｐゴシック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3536885" y="-22313"/>
            <a:ext cx="3536884" cy="387886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Oldst" pitchFamily="18" charset="0"/>
              <a:ea typeface="ＭＳ Ｐゴシック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3057550" y="3762227"/>
            <a:ext cx="839375" cy="248389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Oldst" pitchFamily="18" charset="0"/>
              <a:ea typeface="ＭＳ Ｐゴシック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3590422" y="2533208"/>
            <a:ext cx="2566722" cy="247096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Oldst" pitchFamily="18" charset="0"/>
              <a:ea typeface="ＭＳ Ｐゴシック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2" grpId="0"/>
      <p:bldP spid="9" grpId="0" animBg="1"/>
      <p:bldP spid="11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68300"/>
            <a:ext cx="8480285" cy="1012825"/>
          </a:xfrm>
        </p:spPr>
        <p:txBody>
          <a:bodyPr/>
          <a:lstStyle/>
          <a:p>
            <a:pPr eaLnBrk="1" hangingPunct="1"/>
            <a:r>
              <a:rPr lang="ja-JP" altLang="en-US" dirty="0"/>
              <a:t>講師の自己紹介（自我介绍）</a:t>
            </a:r>
            <a:r>
              <a:rPr lang="en-US" altLang="ja-JP" dirty="0"/>
              <a:t>-</a:t>
            </a:r>
            <a:r>
              <a:rPr lang="en-US" altLang="ja-JP" dirty="0">
                <a:hlinkClick r:id="rId3"/>
              </a:rPr>
              <a:t>1</a:t>
            </a:r>
            <a:endParaRPr lang="ja-JP" altLang="en-US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>
          <a:xfrm>
            <a:off x="386535" y="1467643"/>
            <a:ext cx="8667751" cy="5381737"/>
          </a:xfrm>
        </p:spPr>
        <p:txBody>
          <a:bodyPr/>
          <a:lstStyle/>
          <a:p>
            <a:pPr eaLnBrk="1" hangingPunct="1">
              <a:spcBef>
                <a:spcPts val="800"/>
              </a:spcBef>
            </a:pPr>
            <a:r>
              <a:rPr lang="ja-JP" altLang="en-US" dirty="0"/>
              <a:t>我叫</a:t>
            </a:r>
            <a:r>
              <a:rPr lang="ja-JP" altLang="en-US" dirty="0">
                <a:solidFill>
                  <a:srgbClr val="FF0000"/>
                </a:solidFill>
              </a:rPr>
              <a:t>伊東俊彦</a:t>
            </a:r>
            <a:endParaRPr lang="en-US" altLang="ja-JP" dirty="0"/>
          </a:p>
          <a:p>
            <a:pPr eaLnBrk="1" hangingPunct="1">
              <a:spcBef>
                <a:spcPts val="800"/>
              </a:spcBef>
            </a:pPr>
            <a:r>
              <a:rPr lang="ja-JP" altLang="en-US" dirty="0"/>
              <a:t>我今年七十三</a:t>
            </a:r>
            <a:r>
              <a:rPr lang="zh-CN" altLang="en-US" dirty="0"/>
              <a:t>岁</a:t>
            </a:r>
            <a:r>
              <a:rPr lang="ja-JP" altLang="en-US" dirty="0"/>
              <a:t>了</a:t>
            </a:r>
            <a:endParaRPr lang="en-US" altLang="ja-JP" dirty="0"/>
          </a:p>
          <a:p>
            <a:pPr eaLnBrk="1" hangingPunct="1">
              <a:spcBef>
                <a:spcPts val="800"/>
              </a:spcBef>
            </a:pPr>
            <a:r>
              <a:rPr lang="ja-JP" altLang="en-US" dirty="0"/>
              <a:t>現在我住在神奈川県</a:t>
            </a:r>
            <a:r>
              <a:rPr lang="ja-JP" altLang="en-US" dirty="0">
                <a:solidFill>
                  <a:srgbClr val="FF0000"/>
                </a:solidFill>
              </a:rPr>
              <a:t>大和市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 dirty="0">
                <a:solidFill>
                  <a:srgbClr val="FF0000"/>
                </a:solidFill>
              </a:rPr>
              <a:t>厚木机场</a:t>
            </a:r>
            <a:r>
              <a:rPr lang="ja-JP" altLang="en-US" dirty="0"/>
              <a:t>的附近</a:t>
            </a:r>
          </a:p>
          <a:p>
            <a:pPr eaLnBrk="1" hangingPunct="1">
              <a:spcBef>
                <a:spcPts val="800"/>
              </a:spcBef>
            </a:pPr>
            <a:r>
              <a:rPr lang="ja-JP" altLang="en-US" dirty="0"/>
              <a:t>我的爱好很多</a:t>
            </a:r>
            <a:endParaRPr lang="en-US" altLang="ja-JP" dirty="0"/>
          </a:p>
          <a:p>
            <a:pPr marL="0" indent="0" eaLnBrk="1" hangingPunct="1">
              <a:buNone/>
            </a:pPr>
            <a:r>
              <a:rPr kumimoji="1" lang="ja-JP" altLang="en-US" sz="28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 </a:t>
            </a:r>
            <a:r>
              <a:rPr kumimoji="1" lang="ja-JP" altLang="ja-JP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我喜</a:t>
            </a:r>
            <a:r>
              <a:rPr kumimoji="1" lang="zh-CN" altLang="ja-JP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欢</a:t>
            </a:r>
            <a:r>
              <a:rPr kumimoji="1" lang="ja-JP" altLang="ja-JP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打</a:t>
            </a:r>
            <a:r>
              <a:rPr kumimoji="1" lang="ja-JP" altLang="ja-JP" sz="2400" dirty="0"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太</a:t>
            </a:r>
            <a:r>
              <a:rPr lang="ja-JP" altLang="en-US" sz="2400" dirty="0">
                <a:solidFill>
                  <a:srgbClr val="0000FF"/>
                </a:solidFill>
              </a:rPr>
              <a:t>极拳</a:t>
            </a:r>
            <a:endParaRPr kumimoji="1" lang="en-US" altLang="ja-JP" sz="24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eaLnBrk="1" fontAlgn="base" hangingPunct="1">
              <a:buNone/>
            </a:pPr>
            <a:r>
              <a:rPr kumimoji="1" lang="ja-JP" altLang="en-US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　</a:t>
            </a:r>
            <a:r>
              <a:rPr kumimoji="1" lang="ja-JP" altLang="ja-JP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我喜</a:t>
            </a:r>
            <a:r>
              <a:rPr kumimoji="1" lang="zh-CN" altLang="ja-JP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欢</a:t>
            </a:r>
            <a:r>
              <a:rPr kumimoji="1" lang="ja-JP" altLang="ja-JP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跳美国的</a:t>
            </a:r>
            <a:r>
              <a:rPr kumimoji="1" lang="ja-JP" altLang="ja-JP" sz="2400" dirty="0"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方</a:t>
            </a:r>
            <a:r>
              <a:rPr kumimoji="1" lang="zh-CN" altLang="ja-JP" sz="2400" dirty="0"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块</a:t>
            </a:r>
            <a:r>
              <a:rPr kumimoji="1" lang="ja-JP" altLang="ja-JP" sz="2400" dirty="0"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舞</a:t>
            </a:r>
            <a:endParaRPr lang="ja-JP" altLang="ja-JP" sz="2400" dirty="0">
              <a:effectLst/>
            </a:endParaRPr>
          </a:p>
          <a:p>
            <a:pPr marL="0" indent="0" rtl="0" eaLnBrk="1" fontAlgn="base" hangingPunct="1">
              <a:buNone/>
            </a:pPr>
            <a:r>
              <a:rPr kumimoji="1" lang="ja-JP" altLang="en-US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　</a:t>
            </a:r>
            <a:r>
              <a:rPr kumimoji="1" lang="ja-JP" altLang="ja-JP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我喜</a:t>
            </a:r>
            <a:r>
              <a:rPr kumimoji="1" lang="zh-CN" altLang="ja-JP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欢</a:t>
            </a:r>
            <a:r>
              <a:rPr kumimoji="1" lang="ja-JP" altLang="ja-JP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</a:t>
            </a:r>
            <a:r>
              <a:rPr kumimoji="1" lang="ja-JP" altLang="ja-JP" sz="2400" dirty="0"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美</a:t>
            </a:r>
            <a:r>
              <a:rPr kumimoji="1" lang="zh-CN" altLang="ja-JP" sz="2400" dirty="0"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术</a:t>
            </a:r>
            <a:r>
              <a:rPr kumimoji="1" lang="ja-JP" altLang="ja-JP" sz="2400" dirty="0"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展</a:t>
            </a:r>
            <a:endParaRPr lang="ja-JP" altLang="ja-JP" sz="2400" dirty="0">
              <a:effectLst/>
            </a:endParaRPr>
          </a:p>
          <a:p>
            <a:pPr marL="0" indent="0" rtl="0" eaLnBrk="1" fontAlgn="base" hangingPunct="1">
              <a:buNone/>
            </a:pPr>
            <a:r>
              <a:rPr kumimoji="1" lang="ja-JP" altLang="en-US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　</a:t>
            </a:r>
            <a:r>
              <a:rPr kumimoji="1" lang="ja-JP" altLang="ja-JP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我喜</a:t>
            </a:r>
            <a:r>
              <a:rPr kumimoji="1" lang="zh-CN" altLang="ja-JP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欢听</a:t>
            </a:r>
            <a:r>
              <a:rPr kumimoji="1" lang="ja-JP" altLang="ja-JP" sz="2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美国的</a:t>
            </a:r>
            <a:r>
              <a:rPr kumimoji="1" lang="ja-JP" altLang="ja-JP" sz="2400" dirty="0"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山岳音</a:t>
            </a:r>
            <a:r>
              <a:rPr kumimoji="1" lang="zh-CN" altLang="ja-JP" sz="2400" dirty="0"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乐</a:t>
            </a:r>
            <a:endParaRPr lang="ja-JP" altLang="ja-JP" dirty="0">
              <a:effectLst/>
            </a:endParaRPr>
          </a:p>
          <a:p>
            <a:pPr lvl="0" eaLnBrk="1" hangingPunct="1">
              <a:spcBef>
                <a:spcPts val="800"/>
              </a:spcBef>
            </a:pPr>
            <a:r>
              <a:rPr lang="zh-CN" altLang="en-US" dirty="0"/>
              <a:t>我在学习</a:t>
            </a:r>
            <a:r>
              <a:rPr lang="zh-CN" altLang="en-US" dirty="0">
                <a:solidFill>
                  <a:srgbClr val="0000FF"/>
                </a:solidFill>
              </a:rPr>
              <a:t>汉语</a:t>
            </a:r>
            <a:endParaRPr lang="en-US" altLang="ja-JP" dirty="0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508529" y="6471577"/>
            <a:ext cx="649288" cy="457200"/>
          </a:xfrm>
        </p:spPr>
        <p:txBody>
          <a:bodyPr/>
          <a:lstStyle/>
          <a:p>
            <a:pPr>
              <a:defRPr/>
            </a:pPr>
            <a:fld id="{AF9E6787-51A1-483B-936E-8F5D8339E105}" type="slidenum">
              <a:rPr lang="en-US" altLang="ja-JP">
                <a:latin typeface="+mn-ea"/>
                <a:ea typeface="+mn-ea"/>
              </a:rPr>
              <a:pPr>
                <a:defRPr/>
              </a:pPr>
              <a:t>13</a:t>
            </a:fld>
            <a:endParaRPr lang="en-US" altLang="ja-JP" dirty="0">
              <a:latin typeface="+mn-ea"/>
              <a:ea typeface="+mn-ea"/>
            </a:endParaRP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348916" y="6444335"/>
            <a:ext cx="1522784" cy="404812"/>
          </a:xfrm>
        </p:spPr>
        <p:txBody>
          <a:bodyPr/>
          <a:lstStyle/>
          <a:p>
            <a:pPr>
              <a:defRPr/>
            </a:pPr>
            <a:r>
              <a:rPr lang="ja-JP" altLang="en-US"/>
              <a:t>「組織論」</a:t>
            </a:r>
            <a:endParaRPr lang="en-US" altLang="ja-JP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19" y="1366882"/>
            <a:ext cx="1323015" cy="17020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164" y="2019730"/>
            <a:ext cx="1326489" cy="193017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452" y="2554403"/>
            <a:ext cx="2236661" cy="1569454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5706763" y="3949899"/>
            <a:ext cx="2239138" cy="1431000"/>
            <a:chOff x="5725978" y="4014065"/>
            <a:chExt cx="2239138" cy="14310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5978" y="4014065"/>
              <a:ext cx="1908000" cy="1431000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7360106" y="5044612"/>
              <a:ext cx="605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solidFill>
                    <a:srgbClr val="0000FF"/>
                  </a:solidFill>
                </a:rPr>
                <a:t>故宮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075" y="5303137"/>
            <a:ext cx="3338635" cy="1527380"/>
          </a:xfrm>
          <a:prstGeom prst="rect">
            <a:avLst/>
          </a:prstGeom>
        </p:spPr>
      </p:pic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BF3706C1-85DC-44C5-9CE2-C6AA0D0D3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0164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DC616875-32BC-446C-9CE4-379BCD47B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5" y="0"/>
            <a:ext cx="9144000" cy="6858000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233645"/>
            <a:ext cx="8686800" cy="1143000"/>
          </a:xfrm>
        </p:spPr>
        <p:txBody>
          <a:bodyPr>
            <a:noAutofit/>
          </a:bodyPr>
          <a:lstStyle/>
          <a:p>
            <a:r>
              <a:rPr lang="ja-JP" altLang="en-US" dirty="0"/>
              <a:t>講師の自己紹介</a:t>
            </a:r>
            <a:r>
              <a:rPr lang="en-US" altLang="ja-JP" dirty="0"/>
              <a:t>-2</a:t>
            </a:r>
            <a:r>
              <a:rPr lang="ja-JP" altLang="en-US" dirty="0"/>
              <a:t> </a:t>
            </a:r>
            <a:r>
              <a:rPr kumimoji="1" lang="ja-JP" altLang="en-US" dirty="0"/>
              <a:t>企業歴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881590" y="1397394"/>
            <a:ext cx="8686800" cy="4995787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altLang="ja-JP" sz="2800" dirty="0"/>
              <a:t>1999</a:t>
            </a:r>
            <a:r>
              <a:rPr lang="ja-JP" altLang="en-US" sz="2800" dirty="0"/>
              <a:t>年度～</a:t>
            </a:r>
            <a:r>
              <a:rPr lang="en-US" altLang="ja-JP" sz="2800" dirty="0">
                <a:solidFill>
                  <a:srgbClr val="FF0000"/>
                </a:solidFill>
              </a:rPr>
              <a:t>2020</a:t>
            </a:r>
            <a:r>
              <a:rPr lang="ja-JP" altLang="en-US" sz="2800" dirty="0">
                <a:solidFill>
                  <a:srgbClr val="FF0000"/>
                </a:solidFill>
              </a:rPr>
              <a:t>年</a:t>
            </a:r>
            <a:r>
              <a:rPr lang="ja-JP" altLang="en-US" sz="2800" dirty="0"/>
              <a:t>（現在）</a:t>
            </a:r>
            <a:endParaRPr lang="en-US" altLang="ja-JP" sz="2800" dirty="0"/>
          </a:p>
          <a:p>
            <a:pPr lvl="1">
              <a:spcBef>
                <a:spcPts val="1200"/>
              </a:spcBef>
            </a:pPr>
            <a:r>
              <a:rPr lang="en-US" altLang="ja-JP" sz="2400" dirty="0"/>
              <a:t>(</a:t>
            </a:r>
            <a:r>
              <a:rPr lang="ja-JP" altLang="en-US" sz="2400" dirty="0"/>
              <a:t>株</a:t>
            </a:r>
            <a:r>
              <a:rPr lang="en-US" altLang="ja-JP" sz="2400" dirty="0"/>
              <a:t>)</a:t>
            </a:r>
            <a:r>
              <a:rPr lang="ja-JP" altLang="en-US" sz="2400" dirty="0"/>
              <a:t>エスツー顧問</a:t>
            </a:r>
            <a:r>
              <a:rPr lang="en-US" altLang="ja-JP" sz="2400" dirty="0"/>
              <a:t>(</a:t>
            </a:r>
            <a:r>
              <a:rPr lang="ja-JP" altLang="en-US" sz="2400" dirty="0"/>
              <a:t>秋田県秋田市、宮城県仙台市）</a:t>
            </a:r>
            <a:endParaRPr lang="en-US" altLang="ja-JP" sz="2400" dirty="0"/>
          </a:p>
          <a:p>
            <a:pPr lvl="1">
              <a:spcBef>
                <a:spcPts val="1200"/>
              </a:spcBef>
            </a:pPr>
            <a:r>
              <a:rPr lang="ja-JP" altLang="en-US" dirty="0"/>
              <a:t>神奈川県大和市 ｼﾙﾊﾞｰ人材ｾﾝﾀｰ：パソコン楽々塾講師</a:t>
            </a:r>
            <a:endParaRPr lang="en-US" altLang="ja-JP" dirty="0"/>
          </a:p>
          <a:p>
            <a:pPr lvl="1">
              <a:spcBef>
                <a:spcPts val="1200"/>
              </a:spcBef>
            </a:pPr>
            <a:r>
              <a:rPr lang="ja-JP" altLang="en-US" dirty="0"/>
              <a:t>神奈川県大和市 生涯学習センタ－：ボランティア講師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en-US" altLang="ja-JP" sz="2800" dirty="0"/>
              <a:t>1969</a:t>
            </a:r>
            <a:r>
              <a:rPr lang="ja-JP" altLang="en-US" sz="2800" dirty="0"/>
              <a:t>年度～</a:t>
            </a:r>
            <a:r>
              <a:rPr lang="en-US" altLang="ja-JP" sz="2800" dirty="0"/>
              <a:t>1998</a:t>
            </a:r>
            <a:r>
              <a:rPr lang="ja-JP" altLang="en-US" sz="2800" dirty="0"/>
              <a:t>年度</a:t>
            </a:r>
            <a:endParaRPr lang="en-US" altLang="ja-JP" sz="2800" dirty="0"/>
          </a:p>
          <a:p>
            <a:pPr lvl="1">
              <a:spcBef>
                <a:spcPts val="1200"/>
              </a:spcBef>
            </a:pPr>
            <a:r>
              <a:rPr lang="ja-JP" altLang="en-US" sz="2400" dirty="0"/>
              <a:t>日本エヌシーアール</a:t>
            </a:r>
            <a:r>
              <a:rPr lang="en-US" altLang="ja-JP" sz="2400" dirty="0"/>
              <a:t>(</a:t>
            </a:r>
            <a:r>
              <a:rPr lang="ja-JP" altLang="en-US" sz="2400" dirty="0"/>
              <a:t>株</a:t>
            </a:r>
            <a:r>
              <a:rPr lang="en-US" altLang="ja-JP" sz="2400" dirty="0"/>
              <a:t>)</a:t>
            </a:r>
            <a:r>
              <a:rPr lang="ja-JP" altLang="en-US" sz="2400" dirty="0"/>
              <a:t>（日本</a:t>
            </a:r>
            <a:r>
              <a:rPr lang="en-US" altLang="ja-JP" sz="2400" dirty="0">
                <a:solidFill>
                  <a:srgbClr val="FF0000"/>
                </a:solidFill>
              </a:rPr>
              <a:t>NCR</a:t>
            </a:r>
            <a:r>
              <a:rPr lang="ja-JP" altLang="en-US" sz="2400" dirty="0"/>
              <a:t>）</a:t>
            </a:r>
            <a:endParaRPr lang="en-US" altLang="ja-JP" dirty="0"/>
          </a:p>
          <a:p>
            <a:pPr marL="457200" lvl="1" indent="0">
              <a:spcBef>
                <a:spcPts val="1200"/>
              </a:spcBef>
              <a:buNone/>
            </a:pPr>
            <a:r>
              <a:rPr lang="ja-JP" altLang="en-US" sz="2400" dirty="0"/>
              <a:t>　 ⇒日本ディジタルイクイプメント</a:t>
            </a:r>
            <a:r>
              <a:rPr lang="en-US" altLang="ja-JP" sz="2400" dirty="0"/>
              <a:t>(</a:t>
            </a:r>
            <a:r>
              <a:rPr lang="ja-JP" altLang="en-US" sz="2400" dirty="0"/>
              <a:t>株</a:t>
            </a:r>
            <a:r>
              <a:rPr lang="en-US" altLang="ja-JP" sz="2400" dirty="0"/>
              <a:t>)</a:t>
            </a:r>
            <a:r>
              <a:rPr lang="ja-JP" altLang="en-US" sz="2400" dirty="0"/>
              <a:t>（日本</a:t>
            </a:r>
            <a:r>
              <a:rPr lang="en-US" altLang="ja-JP" sz="2400" dirty="0">
                <a:solidFill>
                  <a:srgbClr val="FF0000"/>
                </a:solidFill>
              </a:rPr>
              <a:t>DEC</a:t>
            </a:r>
            <a:r>
              <a:rPr lang="ja-JP" altLang="en-US" sz="2400" dirty="0"/>
              <a:t>）</a:t>
            </a:r>
            <a:endParaRPr lang="en-US" altLang="ja-JP" dirty="0"/>
          </a:p>
          <a:p>
            <a:pPr marL="457200" lvl="1" indent="0">
              <a:spcBef>
                <a:spcPts val="1200"/>
              </a:spcBef>
              <a:buNone/>
            </a:pPr>
            <a:r>
              <a:rPr lang="ja-JP" altLang="en-US" sz="2400" dirty="0"/>
              <a:t>　 ⇒コンパックコンピュータ</a:t>
            </a:r>
            <a:r>
              <a:rPr lang="en-US" altLang="ja-JP" sz="2400" dirty="0"/>
              <a:t>(</a:t>
            </a:r>
            <a:r>
              <a:rPr lang="ja-JP" altLang="en-US" sz="2400" dirty="0"/>
              <a:t>株</a:t>
            </a:r>
            <a:r>
              <a:rPr lang="en-US" altLang="ja-JP" sz="2400" dirty="0"/>
              <a:t>)</a:t>
            </a:r>
            <a:r>
              <a:rPr lang="ja-JP" altLang="en-US" sz="2400" dirty="0"/>
              <a:t>（</a:t>
            </a:r>
            <a:r>
              <a:rPr lang="en-US" altLang="ja-JP" sz="2400" dirty="0">
                <a:solidFill>
                  <a:srgbClr val="FF0000"/>
                </a:solidFill>
              </a:rPr>
              <a:t>COMPAC</a:t>
            </a:r>
            <a:r>
              <a:rPr lang="ja-JP" altLang="en-US" sz="2400" dirty="0"/>
              <a:t>日本支社）</a:t>
            </a:r>
            <a:endParaRPr lang="en-US" altLang="ja-JP" sz="2400" dirty="0"/>
          </a:p>
          <a:p>
            <a:pPr lvl="1">
              <a:spcBef>
                <a:spcPts val="1200"/>
              </a:spcBef>
            </a:pPr>
            <a:r>
              <a:rPr lang="ja-JP" altLang="en-US" sz="2400" dirty="0"/>
              <a:t>専門：コンピュータ</a:t>
            </a:r>
            <a:r>
              <a:rPr lang="en-US" altLang="ja-JP" sz="2400" dirty="0"/>
              <a:t>CE</a:t>
            </a:r>
            <a:r>
              <a:rPr lang="ja-JP" altLang="en-US" sz="2400" dirty="0" err="1"/>
              <a:t>、</a:t>
            </a:r>
            <a:r>
              <a:rPr lang="ja-JP" altLang="en-US" sz="2400" dirty="0"/>
              <a:t>インストラクタ、</a:t>
            </a:r>
            <a:r>
              <a:rPr lang="en-US" altLang="ja-JP" sz="2400" dirty="0"/>
              <a:t>SE</a:t>
            </a:r>
            <a:r>
              <a:rPr lang="ja-JP" altLang="en-US" sz="2400" dirty="0" err="1"/>
              <a:t>、</a:t>
            </a:r>
            <a:r>
              <a:rPr lang="en-US" altLang="ja-JP" sz="2400" dirty="0"/>
              <a:t>PM</a:t>
            </a:r>
            <a:r>
              <a:rPr lang="ja-JP" altLang="en-US" dirty="0" err="1"/>
              <a:t>、</a:t>
            </a:r>
            <a:br>
              <a:rPr lang="en-US" altLang="ja-JP" sz="2400" dirty="0"/>
            </a:br>
            <a:r>
              <a:rPr lang="ja-JP" altLang="en-US" sz="2400" dirty="0"/>
              <a:t>　　　　</a:t>
            </a:r>
            <a:r>
              <a:rPr lang="en-US" altLang="ja-JP" sz="2400" dirty="0"/>
              <a:t>IT</a:t>
            </a:r>
            <a:r>
              <a:rPr lang="ja-JP" altLang="en-US" dirty="0"/>
              <a:t>コンサルタント、</a:t>
            </a:r>
            <a:r>
              <a:rPr lang="ja-JP" altLang="en-US" sz="2400" dirty="0"/>
              <a:t>経営コンサルタント</a:t>
            </a:r>
            <a:endParaRPr lang="en-US" altLang="ja-JP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7587335" y="6387614"/>
            <a:ext cx="1414500" cy="365125"/>
          </a:xfrm>
          <a:prstGeom prst="rect">
            <a:avLst/>
          </a:prstGeom>
        </p:spPr>
        <p:txBody>
          <a:bodyPr/>
          <a:lstStyle/>
          <a:p>
            <a:fld id="{AE187603-5837-4BB6-8C43-5A465CCA68CB}" type="slidenum">
              <a:rPr lang="en-US" altLang="ja-JP" smtClean="0"/>
              <a:pPr/>
              <a:t>14</a:t>
            </a:fld>
            <a:endParaRPr lang="en-US" altLang="ja-JP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411739"/>
            <a:ext cx="1414500" cy="404812"/>
          </a:xfrm>
        </p:spPr>
        <p:txBody>
          <a:bodyPr/>
          <a:lstStyle/>
          <a:p>
            <a:pPr>
              <a:defRPr/>
            </a:pPr>
            <a:r>
              <a:rPr lang="ja-JP" altLang="en-US"/>
              <a:t>「組織論」</a:t>
            </a:r>
            <a:endParaRPr lang="en-US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0865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AA43356-E453-429F-992D-4AFF7418D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516" y="0"/>
            <a:ext cx="9084000" cy="6840000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323655"/>
            <a:ext cx="8229600" cy="1012825"/>
          </a:xfrm>
        </p:spPr>
        <p:txBody>
          <a:bodyPr>
            <a:normAutofit/>
          </a:bodyPr>
          <a:lstStyle/>
          <a:p>
            <a:r>
              <a:rPr lang="ja-JP" altLang="en-US" dirty="0"/>
              <a:t>講師の自己紹介</a:t>
            </a:r>
            <a:r>
              <a:rPr lang="en-US" altLang="ja-JP" dirty="0"/>
              <a:t>-3 </a:t>
            </a:r>
            <a:r>
              <a:rPr lang="ja-JP" altLang="en-US" dirty="0"/>
              <a:t>教員歴</a:t>
            </a:r>
            <a:endParaRPr kumimoji="1"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251520" y="1448780"/>
            <a:ext cx="8892480" cy="496855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altLang="ja-JP" sz="2800" dirty="0"/>
              <a:t>2009</a:t>
            </a:r>
            <a:r>
              <a:rPr lang="ja-JP" altLang="en-US" sz="2800" dirty="0"/>
              <a:t>年度～</a:t>
            </a:r>
            <a:r>
              <a:rPr lang="en-US" altLang="ja-JP" sz="2800" dirty="0">
                <a:solidFill>
                  <a:srgbClr val="FF0000"/>
                </a:solidFill>
              </a:rPr>
              <a:t>2020</a:t>
            </a:r>
            <a:r>
              <a:rPr lang="ja-JP" altLang="en-US" sz="2800" dirty="0">
                <a:solidFill>
                  <a:srgbClr val="FF0000"/>
                </a:solidFill>
              </a:rPr>
              <a:t>年度（現在）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lvl="1"/>
            <a:r>
              <a:rPr lang="en-US" altLang="ja-JP" sz="26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ja-JP" altLang="en-US" sz="2600" dirty="0">
                <a:solidFill>
                  <a:schemeClr val="accent6">
                    <a:lumMod val="75000"/>
                  </a:schemeClr>
                </a:solidFill>
              </a:rPr>
              <a:t>大学</a:t>
            </a:r>
            <a:r>
              <a:rPr lang="ja-JP" altLang="en-US" sz="2600" dirty="0"/>
              <a:t>⇒</a:t>
            </a:r>
            <a:r>
              <a:rPr lang="en-US" altLang="ja-JP" sz="2600" dirty="0"/>
              <a:t>8</a:t>
            </a:r>
            <a:r>
              <a:rPr lang="ja-JP" altLang="en-US" sz="2600" dirty="0"/>
              <a:t>大学⇒５大学非常勤講師⇒</a:t>
            </a:r>
            <a:r>
              <a:rPr lang="ja-JP" altLang="en-US" sz="2600" dirty="0">
                <a:solidFill>
                  <a:srgbClr val="0000FF"/>
                </a:solidFill>
              </a:rPr>
              <a:t>１大学</a:t>
            </a:r>
            <a:r>
              <a:rPr lang="ja-JP" altLang="en-US" sz="2600" dirty="0"/>
              <a:t>（</a:t>
            </a:r>
            <a:r>
              <a:rPr lang="en-US" altLang="ja-JP" sz="2600" dirty="0">
                <a:solidFill>
                  <a:srgbClr val="0000FF"/>
                </a:solidFill>
              </a:rPr>
              <a:t>2016</a:t>
            </a:r>
            <a:r>
              <a:rPr lang="ja-JP" altLang="en-US" sz="2600" dirty="0">
                <a:solidFill>
                  <a:srgbClr val="0000FF"/>
                </a:solidFill>
              </a:rPr>
              <a:t>年～</a:t>
            </a:r>
            <a:r>
              <a:rPr lang="ja-JP" altLang="en-US" sz="2600" dirty="0"/>
              <a:t>）</a:t>
            </a:r>
            <a:br>
              <a:rPr lang="en-US" altLang="ja-JP" sz="2600" dirty="0"/>
            </a:br>
            <a:r>
              <a:rPr lang="ja-JP" altLang="en-US" sz="2600" dirty="0">
                <a:solidFill>
                  <a:srgbClr val="0000FF"/>
                </a:solidFill>
              </a:rPr>
              <a:t>城西国際大学大学院</a:t>
            </a:r>
            <a:r>
              <a:rPr lang="en-US" altLang="ja-JP" sz="2600" dirty="0"/>
              <a:t>､</a:t>
            </a:r>
            <a:r>
              <a:rPr lang="ja-JP" altLang="en-US" sz="2600" dirty="0"/>
              <a:t>電気通信大学</a:t>
            </a:r>
            <a:r>
              <a:rPr lang="en-US" altLang="ja-JP" sz="2600" dirty="0"/>
              <a:t>､</a:t>
            </a:r>
            <a:r>
              <a:rPr lang="ja-JP" altLang="en-US" sz="2600" dirty="0"/>
              <a:t>桜美林大学</a:t>
            </a:r>
            <a:r>
              <a:rPr lang="en-US" altLang="ja-JP" sz="2600" dirty="0"/>
              <a:t>､</a:t>
            </a:r>
            <a:r>
              <a:rPr lang="ja-JP" altLang="en-US" sz="2600" dirty="0"/>
              <a:t>小山高専、関東学院大学</a:t>
            </a:r>
            <a:r>
              <a:rPr lang="en-US" altLang="ja-JP" sz="2600" dirty="0"/>
              <a:t>､</a:t>
            </a:r>
            <a:r>
              <a:rPr lang="ja-JP" altLang="en-US" sz="2600" dirty="0"/>
              <a:t>跡見学園女子大学</a:t>
            </a:r>
            <a:r>
              <a:rPr lang="en-US" altLang="ja-JP" sz="2600" dirty="0"/>
              <a:t>､</a:t>
            </a:r>
            <a:r>
              <a:rPr lang="ja-JP" altLang="en-US" sz="2600" dirty="0"/>
              <a:t>専修大学</a:t>
            </a:r>
            <a:r>
              <a:rPr lang="en-US" altLang="ja-JP" sz="2600" dirty="0"/>
              <a:t>､</a:t>
            </a:r>
            <a:r>
              <a:rPr lang="ja-JP" altLang="en-US" sz="2600" dirty="0"/>
              <a:t>玉川大学</a:t>
            </a:r>
            <a:r>
              <a:rPr lang="en-US" altLang="ja-JP" sz="2600" dirty="0"/>
              <a:t>､</a:t>
            </a:r>
            <a:br>
              <a:rPr lang="en-US" altLang="ja-JP" sz="2600" dirty="0"/>
            </a:br>
            <a:r>
              <a:rPr lang="ja-JP" altLang="en-US" sz="2600" dirty="0"/>
              <a:t>東北大学大学院</a:t>
            </a:r>
            <a:endParaRPr lang="en-US" altLang="ja-JP" sz="2600" dirty="0"/>
          </a:p>
          <a:p>
            <a:pPr>
              <a:spcBef>
                <a:spcPts val="600"/>
              </a:spcBef>
            </a:pPr>
            <a:r>
              <a:rPr lang="en-US" altLang="ja-JP" sz="2800" dirty="0"/>
              <a:t>1999</a:t>
            </a:r>
            <a:r>
              <a:rPr lang="ja-JP" altLang="en-US" sz="2800" dirty="0"/>
              <a:t>年度～</a:t>
            </a:r>
            <a:r>
              <a:rPr lang="en-US" altLang="ja-JP" sz="2800" dirty="0"/>
              <a:t>2008</a:t>
            </a:r>
            <a:r>
              <a:rPr lang="ja-JP" altLang="en-US" sz="2800" dirty="0"/>
              <a:t>年度</a:t>
            </a:r>
            <a:endParaRPr lang="en-US" altLang="ja-JP" sz="2800" dirty="0"/>
          </a:p>
          <a:p>
            <a:pPr lvl="1">
              <a:spcBef>
                <a:spcPts val="600"/>
              </a:spcBef>
            </a:pPr>
            <a:r>
              <a:rPr lang="en-US" altLang="ja-JP" sz="26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ja-JP" altLang="en-US" sz="2600" dirty="0">
                <a:solidFill>
                  <a:schemeClr val="accent6">
                    <a:lumMod val="75000"/>
                  </a:schemeClr>
                </a:solidFill>
              </a:rPr>
              <a:t>大学</a:t>
            </a:r>
            <a:r>
              <a:rPr lang="ja-JP" altLang="en-US" sz="2600" dirty="0"/>
              <a:t>の教授</a:t>
            </a:r>
            <a:br>
              <a:rPr lang="en-US" altLang="ja-JP" sz="2600" dirty="0"/>
            </a:br>
            <a:r>
              <a:rPr lang="ja-JP" altLang="en-US" sz="2600" dirty="0"/>
              <a:t>学習院大学⇒愛知淑徳大学⇒東北大学大学院</a:t>
            </a:r>
            <a:endParaRPr lang="en-US" altLang="ja-JP" sz="2600" dirty="0"/>
          </a:p>
          <a:p>
            <a:pPr lvl="1">
              <a:spcBef>
                <a:spcPts val="600"/>
              </a:spcBef>
            </a:pPr>
            <a:r>
              <a:rPr lang="en-US" altLang="ja-JP" sz="2600" dirty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ja-JP" altLang="en-US" sz="2600" dirty="0">
                <a:solidFill>
                  <a:schemeClr val="accent6">
                    <a:lumMod val="75000"/>
                  </a:schemeClr>
                </a:solidFill>
              </a:rPr>
              <a:t>大学</a:t>
            </a:r>
            <a:r>
              <a:rPr lang="ja-JP" altLang="en-US" sz="2600" dirty="0"/>
              <a:t>の非常勤講師</a:t>
            </a:r>
            <a:br>
              <a:rPr lang="en-US" altLang="ja-JP" sz="2600" dirty="0"/>
            </a:br>
            <a:r>
              <a:rPr lang="ja-JP" altLang="en-US" sz="2600" dirty="0">
                <a:solidFill>
                  <a:srgbClr val="0000FF"/>
                </a:solidFill>
              </a:rPr>
              <a:t>城西国際大学大学院</a:t>
            </a:r>
            <a:r>
              <a:rPr lang="ja-JP" altLang="en-US" sz="2600" dirty="0"/>
              <a:t>、愛知淑徳大学、学習院大学、</a:t>
            </a:r>
            <a:br>
              <a:rPr lang="en-US" altLang="ja-JP" sz="2600" dirty="0"/>
            </a:br>
            <a:r>
              <a:rPr lang="ja-JP" altLang="en-US" sz="2600" dirty="0"/>
              <a:t>専修大学、中央大学、放送大学、早稲田大学</a:t>
            </a:r>
            <a:endParaRPr lang="en-US" altLang="ja-JP" sz="2600" dirty="0"/>
          </a:p>
          <a:p>
            <a:pPr>
              <a:spcBef>
                <a:spcPts val="600"/>
              </a:spcBef>
            </a:pPr>
            <a:r>
              <a:rPr lang="en-US" altLang="ja-JP" sz="2800" dirty="0"/>
              <a:t>1982</a:t>
            </a:r>
            <a:r>
              <a:rPr lang="ja-JP" altLang="en-US" sz="2800" dirty="0"/>
              <a:t>年度</a:t>
            </a:r>
            <a:endParaRPr lang="en-US" altLang="ja-JP" sz="2800" dirty="0"/>
          </a:p>
          <a:p>
            <a:pPr lvl="1">
              <a:spcBef>
                <a:spcPts val="600"/>
              </a:spcBef>
            </a:pPr>
            <a:r>
              <a:rPr lang="ja-JP" altLang="en-US" sz="2600" dirty="0"/>
              <a:t>日本電子専門学校非常勤講師</a:t>
            </a:r>
            <a:endParaRPr lang="en-US" altLang="ja-JP" sz="26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8397425" y="6444335"/>
            <a:ext cx="585065" cy="365125"/>
          </a:xfrm>
          <a:prstGeom prst="rect">
            <a:avLst/>
          </a:prstGeom>
        </p:spPr>
        <p:txBody>
          <a:bodyPr/>
          <a:lstStyle/>
          <a:p>
            <a:fld id="{AE187603-5837-4BB6-8C43-5A465CCA68CB}" type="slidenum">
              <a:rPr lang="en-US" altLang="ja-JP" smtClean="0"/>
              <a:pPr/>
              <a:t>15</a:t>
            </a:fld>
            <a:endParaRPr lang="en-US" altLang="ja-JP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1248" y="6444568"/>
            <a:ext cx="1420452" cy="404812"/>
          </a:xfrm>
        </p:spPr>
        <p:txBody>
          <a:bodyPr/>
          <a:lstStyle/>
          <a:p>
            <a:pPr>
              <a:defRPr/>
            </a:pPr>
            <a:r>
              <a:rPr lang="ja-JP" altLang="en-US"/>
              <a:t>「組織論」</a:t>
            </a:r>
            <a:endParaRPr lang="en-US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066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28CC041-6031-4E00-A8AE-937A9ED60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5" y="-36385"/>
            <a:ext cx="9162510" cy="6894385"/>
          </a:xfrm>
          <a:prstGeom prst="rect">
            <a:avLst/>
          </a:prstGeom>
        </p:spPr>
      </p:pic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232175" y="1223755"/>
            <a:ext cx="9020345" cy="535559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ja-JP" sz="3000" dirty="0"/>
              <a:t>2005</a:t>
            </a:r>
            <a:r>
              <a:rPr lang="ja-JP" altLang="en-US" sz="3000" dirty="0"/>
              <a:t>年度～</a:t>
            </a:r>
            <a:r>
              <a:rPr lang="en-US" altLang="ja-JP" sz="3000" dirty="0">
                <a:solidFill>
                  <a:srgbClr val="FF0000"/>
                </a:solidFill>
              </a:rPr>
              <a:t>2020</a:t>
            </a:r>
            <a:r>
              <a:rPr lang="ja-JP" altLang="en-US" sz="3000" dirty="0">
                <a:solidFill>
                  <a:srgbClr val="FF0000"/>
                </a:solidFill>
              </a:rPr>
              <a:t>年（現在）</a:t>
            </a:r>
            <a:endParaRPr lang="en-US" altLang="ja-JP" sz="3000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ja-JP" altLang="en-US" sz="2600" dirty="0"/>
              <a:t>東北農商工連携人材育成プロジェクト委員長</a:t>
            </a:r>
            <a:r>
              <a:rPr lang="en-US" altLang="ja-JP" sz="2600" dirty="0"/>
              <a:t>(</a:t>
            </a:r>
            <a:r>
              <a:rPr lang="ja-JP" altLang="en-US" sz="2600" dirty="0"/>
              <a:t>歴任</a:t>
            </a:r>
            <a:r>
              <a:rPr lang="en-US" altLang="ja-JP" sz="2600" dirty="0"/>
              <a:t>)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ja-JP" altLang="en-US" sz="2600" spc="-20" dirty="0"/>
              <a:t>東北大学サービス・イノベーション人材育成ﾌﾟﾛｼﾞｪｸﾄ委員</a:t>
            </a:r>
            <a:r>
              <a:rPr lang="en-US" altLang="ja-JP" sz="2600" spc="-20" dirty="0"/>
              <a:t>(</a:t>
            </a:r>
            <a:r>
              <a:rPr lang="ja-JP" altLang="en-US" sz="2600" spc="-20" dirty="0"/>
              <a:t>歴任</a:t>
            </a:r>
            <a:r>
              <a:rPr lang="en-US" altLang="ja-JP" sz="2600" spc="-20" dirty="0"/>
              <a:t>)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ja-JP" altLang="en-US" sz="2600" dirty="0"/>
              <a:t>東北製造業リスク管理調査委員会会長</a:t>
            </a:r>
            <a:r>
              <a:rPr lang="en-US" altLang="ja-JP" sz="2600" dirty="0"/>
              <a:t>(</a:t>
            </a:r>
            <a:r>
              <a:rPr lang="ja-JP" altLang="en-US" sz="2600" dirty="0"/>
              <a:t>歴任</a:t>
            </a:r>
            <a:r>
              <a:rPr lang="en-US" altLang="ja-JP" sz="2600" dirty="0"/>
              <a:t>)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ja-JP" altLang="en-US" sz="2600" dirty="0">
                <a:solidFill>
                  <a:srgbClr val="0000FF"/>
                </a:solidFill>
              </a:rPr>
              <a:t>経営情報学会 </a:t>
            </a:r>
            <a:r>
              <a:rPr lang="ja-JP" altLang="en-US" sz="2600" dirty="0"/>
              <a:t>理事、監査人</a:t>
            </a:r>
            <a:r>
              <a:rPr lang="en-US" altLang="ja-JP" sz="2600" dirty="0"/>
              <a:t>(</a:t>
            </a:r>
            <a:r>
              <a:rPr lang="ja-JP" altLang="en-US" sz="2600" dirty="0"/>
              <a:t>歴任</a:t>
            </a:r>
            <a:r>
              <a:rPr lang="en-US" altLang="ja-JP" sz="2600" dirty="0"/>
              <a:t>)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ja-JP" altLang="en-US" sz="2600" dirty="0">
                <a:solidFill>
                  <a:srgbClr val="FF0000"/>
                </a:solidFill>
              </a:rPr>
              <a:t>組織のダイナミズム</a:t>
            </a:r>
            <a:r>
              <a:rPr lang="ja-JP" altLang="en-US" sz="2600" dirty="0"/>
              <a:t>研究会代表（任意研究団体）</a:t>
            </a:r>
            <a:endParaRPr lang="en-US" altLang="ja-JP" sz="2600" dirty="0"/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ja-JP" sz="3000" dirty="0"/>
              <a:t>1999</a:t>
            </a:r>
            <a:r>
              <a:rPr lang="ja-JP" altLang="en-US" sz="3000" dirty="0"/>
              <a:t>年度～</a:t>
            </a:r>
            <a:r>
              <a:rPr lang="en-US" altLang="ja-JP" sz="3000" dirty="0"/>
              <a:t>2004</a:t>
            </a:r>
            <a:r>
              <a:rPr lang="ja-JP" altLang="en-US" sz="3000" dirty="0"/>
              <a:t>年度</a:t>
            </a:r>
            <a:endParaRPr lang="en-US" altLang="ja-JP" sz="3000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ja-JP" altLang="en-US" sz="2600" dirty="0"/>
              <a:t>青山学院大学大学院国際政治経済学研究科修士課程修了</a:t>
            </a:r>
            <a:br>
              <a:rPr lang="en-US" altLang="ja-JP" sz="2600" dirty="0"/>
            </a:br>
            <a:r>
              <a:rPr lang="ja-JP" altLang="en-US" sz="2600" dirty="0"/>
              <a:t>　経営学修士（</a:t>
            </a:r>
            <a:r>
              <a:rPr lang="en-US" altLang="ja-JP" sz="2600" dirty="0">
                <a:solidFill>
                  <a:srgbClr val="FF0000"/>
                </a:solidFill>
              </a:rPr>
              <a:t>MBA</a:t>
            </a:r>
            <a:r>
              <a:rPr lang="ja-JP" altLang="en-US" sz="2600" dirty="0"/>
              <a:t>）</a:t>
            </a:r>
            <a:endParaRPr lang="en-US" altLang="ja-JP" sz="2600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ja-JP" altLang="en-US" sz="2600" dirty="0"/>
              <a:t>⇒横浜国立大学大学院博士後期課程国際開発専攻修了</a:t>
            </a:r>
            <a:endParaRPr lang="en-US" altLang="ja-JP" sz="2600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ja-JP" altLang="en-US" sz="2600" dirty="0"/>
              <a:t>学位：</a:t>
            </a:r>
            <a:r>
              <a:rPr lang="ja-JP" altLang="en-US" sz="2600" dirty="0">
                <a:solidFill>
                  <a:srgbClr val="FF0000"/>
                </a:solidFill>
              </a:rPr>
              <a:t>博士（経営学）</a:t>
            </a:r>
            <a:r>
              <a:rPr lang="ja-JP" altLang="en-US" sz="2600" dirty="0"/>
              <a:t>；横浜国立大学</a:t>
            </a:r>
            <a:endParaRPr lang="en-US" altLang="ja-JP" sz="2600" dirty="0"/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ja-JP" sz="3000" dirty="0"/>
              <a:t>1965</a:t>
            </a:r>
            <a:r>
              <a:rPr lang="ja-JP" altLang="en-US" sz="3000" dirty="0"/>
              <a:t>年度～</a:t>
            </a:r>
            <a:r>
              <a:rPr lang="en-US" altLang="ja-JP" sz="3000" dirty="0"/>
              <a:t>1969</a:t>
            </a:r>
            <a:r>
              <a:rPr lang="ja-JP" altLang="en-US" sz="3000" dirty="0"/>
              <a:t>年度</a:t>
            </a:r>
            <a:endParaRPr lang="en-US" altLang="ja-JP" sz="3000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ja-JP" altLang="en-US" sz="2600" dirty="0"/>
              <a:t>武蔵工業大学工学部電気通信工学科卒業：</a:t>
            </a:r>
            <a:r>
              <a:rPr lang="ja-JP" altLang="en-US" sz="2600" dirty="0">
                <a:solidFill>
                  <a:srgbClr val="FF0000"/>
                </a:solidFill>
              </a:rPr>
              <a:t>工学士</a:t>
            </a:r>
            <a:endParaRPr lang="en-US" altLang="ja-JP" sz="2600" dirty="0">
              <a:solidFill>
                <a:srgbClr val="FF0000"/>
              </a:solidFill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96525" y="80755"/>
            <a:ext cx="8686800" cy="1143000"/>
          </a:xfrm>
        </p:spPr>
        <p:txBody>
          <a:bodyPr>
            <a:noAutofit/>
          </a:bodyPr>
          <a:lstStyle/>
          <a:p>
            <a:r>
              <a:rPr lang="ja-JP" altLang="en-US" dirty="0"/>
              <a:t>講師の自己紹介</a:t>
            </a:r>
            <a:r>
              <a:rPr lang="en-US" altLang="ja-JP" dirty="0"/>
              <a:t>-4</a:t>
            </a:r>
            <a:r>
              <a:rPr lang="ja-JP" altLang="en-US" dirty="0"/>
              <a:t> 委員・学会・学</a:t>
            </a:r>
            <a:r>
              <a:rPr kumimoji="1" lang="ja-JP" altLang="en-US" dirty="0"/>
              <a:t>歴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7677345" y="6462889"/>
            <a:ext cx="1414500" cy="365125"/>
          </a:xfrm>
          <a:prstGeom prst="rect">
            <a:avLst/>
          </a:prstGeom>
        </p:spPr>
        <p:txBody>
          <a:bodyPr/>
          <a:lstStyle/>
          <a:p>
            <a:fld id="{AE187603-5837-4BB6-8C43-5A465CCA68CB}" type="slidenum">
              <a:rPr lang="en-US" altLang="ja-JP" smtClean="0"/>
              <a:pPr/>
              <a:t>16</a:t>
            </a:fld>
            <a:endParaRPr lang="en-US" altLang="ja-JP" dirty="0"/>
          </a:p>
        </p:txBody>
      </p:sp>
      <p:pic>
        <p:nvPicPr>
          <p:cNvPr id="9" name="Picture 2" descr="C:\Documents and Settings\toshihiko\Local Settings\Temporary Internet Files\Content.IE5\WN7EIRV0\MC900432666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67455" y="6049244"/>
            <a:ext cx="360000" cy="360000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31540" y="6464411"/>
            <a:ext cx="1414499" cy="404812"/>
          </a:xfrm>
        </p:spPr>
        <p:txBody>
          <a:bodyPr/>
          <a:lstStyle/>
          <a:p>
            <a:pPr>
              <a:defRPr/>
            </a:pPr>
            <a:r>
              <a:rPr lang="ja-JP" altLang="en-US"/>
              <a:t>「組織論」</a:t>
            </a:r>
            <a:endParaRPr lang="en-US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295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8650"/>
            <a:ext cx="8229600" cy="1012825"/>
          </a:xfrm>
        </p:spPr>
        <p:txBody>
          <a:bodyPr/>
          <a:lstStyle/>
          <a:p>
            <a:r>
              <a:rPr lang="ja-JP" altLang="en-US" dirty="0"/>
              <a:t>授業の到達目標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6535" y="1358770"/>
            <a:ext cx="8748000" cy="5085565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ja-JP" altLang="en-US" sz="2600" dirty="0"/>
              <a:t>７つの到達</a:t>
            </a:r>
            <a:r>
              <a:rPr lang="ja-JP" altLang="en-US" sz="2600" dirty="0">
                <a:solidFill>
                  <a:srgbClr val="FF0000"/>
                </a:solidFill>
              </a:rPr>
              <a:t>目標</a:t>
            </a:r>
            <a:endParaRPr lang="en-US" altLang="ja-JP" sz="2600" dirty="0">
              <a:solidFill>
                <a:srgbClr val="FF0000"/>
              </a:solidFill>
            </a:endParaRPr>
          </a:p>
          <a:p>
            <a:pPr lvl="1" eaLnBrk="1" hangingPunct="1">
              <a:spcBef>
                <a:spcPts val="600"/>
              </a:spcBef>
            </a:pPr>
            <a:r>
              <a:rPr lang="en-US" altLang="ja-JP" sz="2000" dirty="0"/>
              <a:t>1.</a:t>
            </a:r>
            <a:r>
              <a:rPr lang="ja-JP" altLang="en-US" sz="2000" dirty="0"/>
              <a:t>組織均衡と組織目標を学ぶことにより、</a:t>
            </a:r>
            <a:r>
              <a:rPr lang="ja-JP" altLang="en-US" sz="2000" dirty="0">
                <a:solidFill>
                  <a:srgbClr val="0000FF"/>
                </a:solidFill>
              </a:rPr>
              <a:t>組織とは何か</a:t>
            </a:r>
            <a:r>
              <a:rPr lang="ja-JP" altLang="en-US" sz="2000" dirty="0"/>
              <a:t>を説明できる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ja-JP" sz="2000" dirty="0"/>
              <a:t>2.</a:t>
            </a:r>
            <a:r>
              <a:rPr lang="ja-JP" altLang="en-US" sz="2000" dirty="0"/>
              <a:t>組織と環境との関係を学ぶことにより、</a:t>
            </a:r>
            <a:r>
              <a:rPr lang="ja-JP" altLang="en-US" sz="2000" dirty="0">
                <a:solidFill>
                  <a:srgbClr val="0000FF"/>
                </a:solidFill>
              </a:rPr>
              <a:t>組織のダイナミックス</a:t>
            </a:r>
            <a:r>
              <a:rPr lang="ja-JP" altLang="en-US" sz="2000" dirty="0"/>
              <a:t>について</a:t>
            </a:r>
            <a:br>
              <a:rPr lang="en-US" altLang="ja-JP" sz="2000" dirty="0"/>
            </a:br>
            <a:r>
              <a:rPr lang="ja-JP" altLang="en-US" sz="2000" dirty="0"/>
              <a:t>説明できる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ja-JP" sz="2000" dirty="0"/>
              <a:t>3.</a:t>
            </a:r>
            <a:r>
              <a:rPr lang="ja-JP" altLang="en-US" sz="2000" dirty="0"/>
              <a:t>個人と組織のかかわりについて学ぶことにより、</a:t>
            </a:r>
            <a:r>
              <a:rPr lang="ja-JP" altLang="en-US" sz="2000" dirty="0">
                <a:solidFill>
                  <a:srgbClr val="0000FF"/>
                </a:solidFill>
              </a:rPr>
              <a:t>個人のモチベーション</a:t>
            </a:r>
            <a:r>
              <a:rPr lang="ja-JP" altLang="en-US" sz="2000" dirty="0"/>
              <a:t>について説明できる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ja-JP" sz="2000" dirty="0"/>
              <a:t>4.</a:t>
            </a:r>
            <a:r>
              <a:rPr lang="ja-JP" altLang="en-US" sz="2000" dirty="0"/>
              <a:t>組織における</a:t>
            </a:r>
            <a:r>
              <a:rPr lang="ja-JP" altLang="en-US" sz="2000" dirty="0">
                <a:solidFill>
                  <a:srgbClr val="0000FF"/>
                </a:solidFill>
              </a:rPr>
              <a:t>リーダーシップの種類と特徴</a:t>
            </a:r>
            <a:r>
              <a:rPr lang="ja-JP" altLang="en-US" sz="2000" dirty="0"/>
              <a:t>について説明できる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ja-JP" sz="2000" dirty="0"/>
              <a:t>5.</a:t>
            </a:r>
            <a:r>
              <a:rPr lang="ja-JP" altLang="en-US" sz="2000" spc="-30" dirty="0"/>
              <a:t>組織デザインのための</a:t>
            </a:r>
            <a:r>
              <a:rPr lang="ja-JP" altLang="en-US" sz="2000" spc="-30" dirty="0">
                <a:solidFill>
                  <a:srgbClr val="0000FF"/>
                </a:solidFill>
              </a:rPr>
              <a:t>組織構造の種類と特徴</a:t>
            </a:r>
            <a:r>
              <a:rPr lang="ja-JP" altLang="en-US" sz="2000" spc="-30" dirty="0"/>
              <a:t>について説明できる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ja-JP" sz="2000" dirty="0"/>
              <a:t>6.</a:t>
            </a:r>
            <a:r>
              <a:rPr lang="ja-JP" altLang="en-US" sz="2000" dirty="0">
                <a:solidFill>
                  <a:srgbClr val="0000FF"/>
                </a:solidFill>
              </a:rPr>
              <a:t>組織と組織文化の関係</a:t>
            </a:r>
            <a:r>
              <a:rPr lang="ja-JP" altLang="en-US" sz="2000" dirty="0"/>
              <a:t>について、その特徴を説明できる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ja-JP" sz="2000" dirty="0"/>
              <a:t>7.</a:t>
            </a:r>
            <a:r>
              <a:rPr lang="ja-JP" altLang="en-US" sz="2000" dirty="0"/>
              <a:t>組織の危機管理と人的資源管理を学ぶことにより、</a:t>
            </a:r>
            <a:r>
              <a:rPr lang="ja-JP" altLang="en-US" sz="2000" dirty="0">
                <a:solidFill>
                  <a:srgbClr val="0000FF"/>
                </a:solidFill>
              </a:rPr>
              <a:t>組織変革</a:t>
            </a:r>
            <a:r>
              <a:rPr lang="ja-JP" altLang="en-US" sz="2000" dirty="0"/>
              <a:t>について説明できる</a:t>
            </a:r>
            <a:endParaRPr lang="en-US" altLang="ja-JP" sz="2000" dirty="0"/>
          </a:p>
          <a:p>
            <a:pPr eaLnBrk="1" hangingPunct="1">
              <a:spcBef>
                <a:spcPts val="600"/>
              </a:spcBef>
            </a:pPr>
            <a:r>
              <a:rPr lang="ja-JP" altLang="en-US" sz="2600" spc="-40" dirty="0"/>
              <a:t>授業参加の</a:t>
            </a:r>
            <a:r>
              <a:rPr lang="ja-JP" altLang="en-US" sz="2600" spc="-40" dirty="0">
                <a:solidFill>
                  <a:srgbClr val="FF0000"/>
                </a:solidFill>
              </a:rPr>
              <a:t>心得</a:t>
            </a:r>
            <a:endParaRPr lang="en-US" altLang="ja-JP" sz="2600" spc="-40" dirty="0">
              <a:solidFill>
                <a:srgbClr val="FF0000"/>
              </a:solidFill>
            </a:endParaRPr>
          </a:p>
          <a:p>
            <a:pPr lvl="1" eaLnBrk="1" hangingPunct="1">
              <a:spcBef>
                <a:spcPts val="600"/>
              </a:spcBef>
            </a:pPr>
            <a:r>
              <a:rPr lang="ja-JP" altLang="en-US" sz="2000" spc="-40" dirty="0"/>
              <a:t>受講生の積極的な参画による</a:t>
            </a:r>
            <a:r>
              <a:rPr lang="ja-JP" altLang="en-US" sz="2000" spc="-40" dirty="0">
                <a:solidFill>
                  <a:srgbClr val="0000FF"/>
                </a:solidFill>
              </a:rPr>
              <a:t>ディスカッション</a:t>
            </a:r>
            <a:r>
              <a:rPr lang="ja-JP" altLang="en-US" sz="2000" spc="-40" dirty="0"/>
              <a:t>で組織論の</a:t>
            </a:r>
            <a:r>
              <a:rPr lang="ja-JP" altLang="en-US" sz="2000" spc="-40" dirty="0">
                <a:solidFill>
                  <a:srgbClr val="0000FF"/>
                </a:solidFill>
              </a:rPr>
              <a:t>理解</a:t>
            </a:r>
            <a:r>
              <a:rPr lang="ja-JP" altLang="en-US" sz="2000" spc="-40" dirty="0"/>
              <a:t>を深めること</a:t>
            </a:r>
            <a:endParaRPr lang="en-US" altLang="ja-JP" sz="2000" spc="-4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A98E9-185B-43CD-B6C9-2B51A304045A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「組織論」</a:t>
            </a: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オリエンテーション　～組織論の学習目的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288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10930"/>
            <a:ext cx="8229600" cy="1012825"/>
          </a:xfrm>
        </p:spPr>
        <p:txBody>
          <a:bodyPr/>
          <a:lstStyle/>
          <a:p>
            <a:r>
              <a:rPr lang="ja-JP" altLang="en-US" dirty="0"/>
              <a:t>教科書など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530" y="1448780"/>
            <a:ext cx="8775975" cy="5400600"/>
          </a:xfrm>
        </p:spPr>
        <p:txBody>
          <a:bodyPr/>
          <a:lstStyle/>
          <a:p>
            <a:pPr eaLnBrk="1" hangingPunct="1">
              <a:spcBef>
                <a:spcPts val="1000"/>
              </a:spcBef>
            </a:pPr>
            <a:r>
              <a:rPr lang="ja-JP" altLang="en-US" dirty="0"/>
              <a:t>教科書</a:t>
            </a:r>
            <a:endParaRPr lang="en-US" altLang="ja-JP" dirty="0"/>
          </a:p>
          <a:p>
            <a:pPr lvl="1" eaLnBrk="1" hangingPunct="1">
              <a:spcBef>
                <a:spcPts val="1000"/>
              </a:spcBef>
            </a:pPr>
            <a:r>
              <a:rPr lang="en-US" altLang="ja-JP" dirty="0"/>
              <a:t>『</a:t>
            </a:r>
            <a:r>
              <a:rPr lang="ja-JP" altLang="en-US" dirty="0">
                <a:solidFill>
                  <a:srgbClr val="0000FF"/>
                </a:solidFill>
              </a:rPr>
              <a:t>組織デザイン</a:t>
            </a:r>
            <a:r>
              <a:rPr lang="en-US" altLang="ja-JP" dirty="0"/>
              <a:t>』</a:t>
            </a:r>
            <a:r>
              <a:rPr lang="ja-JP" altLang="en-US" dirty="0"/>
              <a:t>沼上幹</a:t>
            </a:r>
            <a:r>
              <a:rPr lang="en-US" altLang="ja-JP" dirty="0"/>
              <a:t>､</a:t>
            </a:r>
            <a:r>
              <a:rPr lang="ja-JP" altLang="en-US" dirty="0"/>
              <a:t>日本経済新聞社</a:t>
            </a:r>
            <a:r>
              <a:rPr lang="en-US" altLang="ja-JP" dirty="0"/>
              <a:t>､2006</a:t>
            </a:r>
            <a:r>
              <a:rPr lang="ja-JP" altLang="en-US" dirty="0"/>
              <a:t>年</a:t>
            </a:r>
            <a:br>
              <a:rPr lang="en-US" altLang="ja-JP" dirty="0"/>
            </a:br>
            <a:r>
              <a:rPr lang="ja-JP" altLang="en-US" dirty="0">
                <a:solidFill>
                  <a:srgbClr val="FF0000"/>
                </a:solidFill>
              </a:rPr>
              <a:t>必ず購入</a:t>
            </a:r>
            <a:r>
              <a:rPr lang="ja-JP" altLang="en-US" dirty="0"/>
              <a:t>のこと</a:t>
            </a:r>
            <a:endParaRPr lang="en-US" altLang="ja-JP" dirty="0"/>
          </a:p>
          <a:p>
            <a:pPr eaLnBrk="1" hangingPunct="1">
              <a:spcBef>
                <a:spcPts val="1000"/>
              </a:spcBef>
            </a:pPr>
            <a:r>
              <a:rPr lang="ja-JP" altLang="en-US" dirty="0"/>
              <a:t>参考文献</a:t>
            </a:r>
            <a:endParaRPr lang="en-US" altLang="ja-JP" dirty="0"/>
          </a:p>
          <a:p>
            <a:pPr lvl="1" eaLnBrk="1" hangingPunct="1">
              <a:spcBef>
                <a:spcPts val="1000"/>
              </a:spcBef>
            </a:pPr>
            <a:r>
              <a:rPr lang="en-US" altLang="ja-JP" dirty="0"/>
              <a:t>『</a:t>
            </a:r>
            <a:r>
              <a:rPr lang="ja-JP" altLang="en-US" dirty="0">
                <a:solidFill>
                  <a:srgbClr val="0000FF"/>
                </a:solidFill>
              </a:rPr>
              <a:t>組織論</a:t>
            </a:r>
            <a:r>
              <a:rPr lang="en-US" altLang="ja-JP" dirty="0"/>
              <a:t>』</a:t>
            </a:r>
            <a:r>
              <a:rPr lang="ja-JP" altLang="en-US" dirty="0"/>
              <a:t>桑田耕太郎・田尾雅夫</a:t>
            </a:r>
            <a:r>
              <a:rPr lang="en-US" altLang="ja-JP" dirty="0"/>
              <a:t>､</a:t>
            </a:r>
            <a:r>
              <a:rPr lang="ja-JP" altLang="en-US" dirty="0"/>
              <a:t>有斐閣</a:t>
            </a:r>
            <a:r>
              <a:rPr lang="en-US" altLang="ja-JP" dirty="0"/>
              <a:t>､1998</a:t>
            </a:r>
            <a:r>
              <a:rPr lang="ja-JP" altLang="en-US" dirty="0"/>
              <a:t>年</a:t>
            </a:r>
            <a:endParaRPr lang="en-US" altLang="ja-JP" dirty="0"/>
          </a:p>
          <a:p>
            <a:pPr lvl="1" eaLnBrk="1" hangingPunct="1">
              <a:spcBef>
                <a:spcPts val="1000"/>
              </a:spcBef>
            </a:pPr>
            <a:r>
              <a:rPr lang="en-US" altLang="ja-JP" sz="2200" dirty="0"/>
              <a:t>『</a:t>
            </a:r>
            <a:r>
              <a:rPr lang="ja-JP" altLang="en-US" sz="2200" dirty="0"/>
              <a:t>よくわかる組織論</a:t>
            </a:r>
            <a:r>
              <a:rPr lang="en-US" altLang="ja-JP" sz="2200" dirty="0"/>
              <a:t>』</a:t>
            </a:r>
            <a:r>
              <a:rPr lang="ja-JP" altLang="en-US" sz="2200" dirty="0"/>
              <a:t>田尾雅夫</a:t>
            </a:r>
            <a:r>
              <a:rPr lang="en-US" altLang="ja-JP" sz="2200" dirty="0"/>
              <a:t>､</a:t>
            </a:r>
            <a:r>
              <a:rPr lang="ja-JP" altLang="en-US" sz="2200" dirty="0"/>
              <a:t>ミネルヴァ書房</a:t>
            </a:r>
            <a:r>
              <a:rPr lang="en-US" altLang="ja-JP" sz="2200" dirty="0"/>
              <a:t>､2010</a:t>
            </a:r>
            <a:r>
              <a:rPr lang="ja-JP" altLang="en-US" sz="2200" dirty="0"/>
              <a:t>年</a:t>
            </a:r>
            <a:endParaRPr lang="en-US" altLang="ja-JP" sz="2200" dirty="0"/>
          </a:p>
          <a:p>
            <a:pPr lvl="1" eaLnBrk="1" hangingPunct="1">
              <a:spcBef>
                <a:spcPts val="1000"/>
              </a:spcBef>
            </a:pPr>
            <a:r>
              <a:rPr lang="en-US" altLang="ja-JP" sz="2200" spc="-30" dirty="0"/>
              <a:t>『</a:t>
            </a:r>
            <a:r>
              <a:rPr lang="ja-JP" altLang="en-US" sz="2200" spc="-30" dirty="0"/>
              <a:t>オーガニゼーションズ</a:t>
            </a:r>
            <a:r>
              <a:rPr lang="en-US" altLang="ja-JP" sz="2200" spc="-30" dirty="0"/>
              <a:t>』</a:t>
            </a:r>
            <a:r>
              <a:rPr lang="ja-JP" altLang="en-US" sz="2200" spc="-30" dirty="0"/>
              <a:t>マーチ</a:t>
            </a:r>
            <a:r>
              <a:rPr lang="en-US" altLang="ja-JP" sz="2200" spc="-30" dirty="0"/>
              <a:t>/</a:t>
            </a:r>
            <a:r>
              <a:rPr lang="ja-JP" altLang="en-US" sz="2200" spc="-30" dirty="0"/>
              <a:t>サイモン著</a:t>
            </a:r>
            <a:r>
              <a:rPr lang="en-US" altLang="ja-JP" sz="2200" spc="-30" dirty="0"/>
              <a:t>､</a:t>
            </a:r>
            <a:r>
              <a:rPr lang="ja-JP" altLang="en-US" sz="2200" spc="-30" dirty="0"/>
              <a:t>ダイヤモンド社</a:t>
            </a:r>
            <a:r>
              <a:rPr lang="en-US" altLang="ja-JP" sz="2200" spc="-30" dirty="0"/>
              <a:t>､2014</a:t>
            </a:r>
            <a:r>
              <a:rPr lang="ja-JP" altLang="en-US" sz="2200" spc="-30" dirty="0"/>
              <a:t>年</a:t>
            </a:r>
            <a:endParaRPr lang="en-US" altLang="ja-JP" sz="2200" spc="-30" dirty="0"/>
          </a:p>
          <a:p>
            <a:pPr lvl="1" eaLnBrk="1" hangingPunct="1">
              <a:spcBef>
                <a:spcPts val="1000"/>
              </a:spcBef>
            </a:pPr>
            <a:r>
              <a:rPr lang="en-US" altLang="ja-JP" sz="2200" dirty="0"/>
              <a:t>『</a:t>
            </a:r>
            <a:r>
              <a:rPr lang="ja-JP" altLang="en-US" sz="2200" dirty="0"/>
              <a:t>組織化の社会心理学</a:t>
            </a:r>
            <a:r>
              <a:rPr lang="en-US" altLang="ja-JP" sz="2200" dirty="0"/>
              <a:t>』</a:t>
            </a:r>
            <a:r>
              <a:rPr lang="ja-JP" altLang="en-US" sz="2200" dirty="0"/>
              <a:t>ワイク著</a:t>
            </a:r>
            <a:r>
              <a:rPr lang="en-US" altLang="ja-JP" sz="2200" dirty="0"/>
              <a:t>､</a:t>
            </a:r>
            <a:r>
              <a:rPr lang="ja-JP" altLang="en-US" sz="2200" dirty="0"/>
              <a:t>文眞堂</a:t>
            </a:r>
            <a:r>
              <a:rPr lang="en-US" altLang="ja-JP" sz="2200" dirty="0"/>
              <a:t>､1997</a:t>
            </a:r>
            <a:r>
              <a:rPr lang="ja-JP" altLang="en-US" sz="2200" dirty="0"/>
              <a:t>年</a:t>
            </a:r>
            <a:endParaRPr lang="en-US" altLang="ja-JP" sz="2200" dirty="0"/>
          </a:p>
          <a:p>
            <a:pPr lvl="1" eaLnBrk="1" hangingPunct="1">
              <a:spcBef>
                <a:spcPts val="1000"/>
              </a:spcBef>
            </a:pPr>
            <a:r>
              <a:rPr lang="en-US" altLang="ja-JP" sz="2200" dirty="0"/>
              <a:t>『</a:t>
            </a:r>
            <a:r>
              <a:rPr lang="ja-JP" altLang="en-US" sz="2200" dirty="0"/>
              <a:t>組織を変える</a:t>
            </a:r>
            <a:r>
              <a:rPr lang="en-US" altLang="ja-JP" sz="2200" dirty="0"/>
              <a:t>&lt;</a:t>
            </a:r>
            <a:r>
              <a:rPr lang="ja-JP" altLang="en-US" sz="2200" dirty="0"/>
              <a:t>常識</a:t>
            </a:r>
            <a:r>
              <a:rPr lang="en-US" altLang="ja-JP" sz="2200" dirty="0"/>
              <a:t>&gt;』</a:t>
            </a:r>
            <a:r>
              <a:rPr lang="ja-JP" altLang="en-US" sz="2200" dirty="0"/>
              <a:t>遠田雄志</a:t>
            </a:r>
            <a:r>
              <a:rPr lang="en-US" altLang="ja-JP" sz="2200" dirty="0"/>
              <a:t>､</a:t>
            </a:r>
            <a:r>
              <a:rPr lang="ja-JP" altLang="en-US" sz="2200" dirty="0"/>
              <a:t>中央公論社</a:t>
            </a:r>
            <a:r>
              <a:rPr lang="en-US" altLang="ja-JP" sz="2200" dirty="0"/>
              <a:t>､2005</a:t>
            </a:r>
            <a:r>
              <a:rPr lang="ja-JP" altLang="en-US" sz="2200" dirty="0"/>
              <a:t>年</a:t>
            </a:r>
            <a:endParaRPr lang="en-US" altLang="ja-JP" sz="2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A98E9-185B-43CD-B6C9-2B51A304045A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「組織論」</a:t>
            </a: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オリエンテーション　～組織論の学習目的</a:t>
            </a:r>
            <a:endParaRPr lang="en-US" altLang="ja-JP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9F662F-67DC-47B3-A550-0A4ECDFB0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62" y="1458074"/>
            <a:ext cx="1340020" cy="22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33645"/>
            <a:ext cx="8229600" cy="1012825"/>
          </a:xfrm>
        </p:spPr>
        <p:txBody>
          <a:bodyPr/>
          <a:lstStyle/>
          <a:p>
            <a:r>
              <a:rPr lang="ja-JP" altLang="en-US" dirty="0"/>
              <a:t>授業の進め方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6535" y="1403775"/>
            <a:ext cx="8757465" cy="5175575"/>
          </a:xfrm>
        </p:spPr>
        <p:txBody>
          <a:bodyPr/>
          <a:lstStyle/>
          <a:p>
            <a:pPr eaLnBrk="1" hangingPunct="1">
              <a:spcBef>
                <a:spcPts val="1000"/>
              </a:spcBef>
            </a:pPr>
            <a:r>
              <a:rPr lang="ja-JP" altLang="en-US" dirty="0"/>
              <a:t>授業運営</a:t>
            </a:r>
            <a:endParaRPr lang="en-US" altLang="ja-JP" dirty="0"/>
          </a:p>
          <a:p>
            <a:pPr lvl="1" eaLnBrk="1" hangingPunct="1">
              <a:spcBef>
                <a:spcPts val="1000"/>
              </a:spcBef>
            </a:pPr>
            <a:r>
              <a:rPr lang="ja-JP" altLang="en-US" dirty="0"/>
              <a:t>原則、隔週土曜</a:t>
            </a:r>
            <a:r>
              <a:rPr lang="en-US" altLang="ja-JP" dirty="0">
                <a:solidFill>
                  <a:schemeClr val="accent2"/>
                </a:solidFill>
              </a:rPr>
              <a:t>1</a:t>
            </a:r>
            <a:r>
              <a:rPr lang="ja-JP" altLang="en-US" dirty="0">
                <a:solidFill>
                  <a:schemeClr val="accent2"/>
                </a:solidFill>
              </a:rPr>
              <a:t>・</a:t>
            </a:r>
            <a:r>
              <a:rPr lang="en-US" altLang="ja-JP" dirty="0">
                <a:solidFill>
                  <a:schemeClr val="accent2"/>
                </a:solidFill>
              </a:rPr>
              <a:t>2</a:t>
            </a:r>
            <a:r>
              <a:rPr lang="ja-JP" altLang="en-US" dirty="0">
                <a:solidFill>
                  <a:schemeClr val="accent2"/>
                </a:solidFill>
              </a:rPr>
              <a:t>限目</a:t>
            </a:r>
            <a:r>
              <a:rPr lang="ja-JP" altLang="en-US" dirty="0">
                <a:solidFill>
                  <a:srgbClr val="0000FF"/>
                </a:solidFill>
              </a:rPr>
              <a:t>（</a:t>
            </a:r>
            <a:r>
              <a:rPr lang="en-US" altLang="ja-JP" dirty="0">
                <a:solidFill>
                  <a:srgbClr val="0000FF"/>
                </a:solidFill>
              </a:rPr>
              <a:t>9:30</a:t>
            </a:r>
            <a:r>
              <a:rPr lang="ja-JP" altLang="en-US" dirty="0">
                <a:solidFill>
                  <a:srgbClr val="0000FF"/>
                </a:solidFill>
              </a:rPr>
              <a:t>～</a:t>
            </a:r>
            <a:r>
              <a:rPr lang="en-US" altLang="ja-JP" dirty="0">
                <a:solidFill>
                  <a:srgbClr val="0000FF"/>
                </a:solidFill>
              </a:rPr>
              <a:t>12:40</a:t>
            </a:r>
            <a:r>
              <a:rPr lang="ja-JP" altLang="en-US" dirty="0">
                <a:solidFill>
                  <a:srgbClr val="0000FF"/>
                </a:solidFill>
              </a:rPr>
              <a:t>）</a:t>
            </a:r>
            <a:r>
              <a:rPr lang="ja-JP" altLang="en-US" dirty="0"/>
              <a:t>に授業を実施</a:t>
            </a:r>
            <a:endParaRPr lang="en-US" altLang="ja-JP" sz="2200" dirty="0"/>
          </a:p>
          <a:p>
            <a:pPr lvl="1" eaLnBrk="1" hangingPunct="1">
              <a:spcBef>
                <a:spcPts val="1000"/>
              </a:spcBef>
            </a:pPr>
            <a:r>
              <a:rPr lang="ja-JP" altLang="en-US" dirty="0"/>
              <a:t>今年度はオンライン授業を原則とする</a:t>
            </a:r>
            <a:br>
              <a:rPr lang="en-US" altLang="ja-JP" dirty="0"/>
            </a:br>
            <a:r>
              <a:rPr lang="ja-JP" altLang="en-US" dirty="0"/>
              <a:t>ただし、後半に</a:t>
            </a:r>
            <a:r>
              <a:rPr lang="en-US" altLang="ja-JP" dirty="0"/>
              <a:t>4</a:t>
            </a:r>
            <a:r>
              <a:rPr lang="ja-JP" altLang="en-US" dirty="0"/>
              <a:t>回分（</a:t>
            </a:r>
            <a:r>
              <a:rPr lang="en-US" altLang="ja-JP" dirty="0"/>
              <a:t>2</a:t>
            </a:r>
            <a:r>
              <a:rPr lang="ja-JP" altLang="en-US" dirty="0"/>
              <a:t>日分）対面授業を予定している</a:t>
            </a:r>
            <a:endParaRPr lang="en-US" altLang="ja-JP" dirty="0"/>
          </a:p>
          <a:p>
            <a:pPr lvl="1" eaLnBrk="1" hangingPunct="1">
              <a:spcBef>
                <a:spcPts val="1000"/>
              </a:spcBef>
            </a:pPr>
            <a:r>
              <a:rPr lang="ja-JP" altLang="en-US" dirty="0"/>
              <a:t>主要なテーマの小レポートを実施する</a:t>
            </a:r>
            <a:r>
              <a:rPr lang="en-US" altLang="ja-JP" dirty="0"/>
              <a:t>(</a:t>
            </a:r>
            <a:r>
              <a:rPr lang="ja-JP" altLang="en-US" dirty="0"/>
              <a:t>回数は未定）</a:t>
            </a:r>
            <a:endParaRPr lang="en-US" altLang="ja-JP" dirty="0"/>
          </a:p>
          <a:p>
            <a:pPr eaLnBrk="1" hangingPunct="1">
              <a:spcBef>
                <a:spcPts val="1000"/>
              </a:spcBef>
            </a:pPr>
            <a:r>
              <a:rPr lang="ja-JP" altLang="en-US" dirty="0"/>
              <a:t>出席・遅刻・欠席</a:t>
            </a:r>
            <a:endParaRPr lang="en-US" altLang="ja-JP" dirty="0"/>
          </a:p>
          <a:p>
            <a:pPr lvl="1" eaLnBrk="1" hangingPunct="1">
              <a:spcBef>
                <a:spcPts val="1000"/>
              </a:spcBef>
            </a:pPr>
            <a:r>
              <a:rPr lang="ja-JP" altLang="en-US" dirty="0">
                <a:solidFill>
                  <a:srgbClr val="0000FF"/>
                </a:solidFill>
              </a:rPr>
              <a:t>欠席</a:t>
            </a:r>
            <a:r>
              <a:rPr lang="ja-JP" altLang="en-US" dirty="0"/>
              <a:t>は</a:t>
            </a:r>
            <a:r>
              <a:rPr lang="en-US" altLang="ja-JP" dirty="0"/>
              <a:t>6</a:t>
            </a:r>
            <a:r>
              <a:rPr lang="ja-JP" altLang="en-US" dirty="0"/>
              <a:t>回（</a:t>
            </a:r>
            <a:r>
              <a:rPr lang="en-US" altLang="ja-JP" dirty="0"/>
              <a:t>3</a:t>
            </a:r>
            <a:r>
              <a:rPr lang="ja-JP" altLang="en-US" dirty="0"/>
              <a:t>日分）まで、</a:t>
            </a:r>
            <a:r>
              <a:rPr lang="en-US" altLang="ja-JP" dirty="0">
                <a:solidFill>
                  <a:srgbClr val="FF0000"/>
                </a:solidFill>
              </a:rPr>
              <a:t>7</a:t>
            </a:r>
            <a:r>
              <a:rPr lang="ja-JP" altLang="en-US" dirty="0">
                <a:solidFill>
                  <a:srgbClr val="FF0000"/>
                </a:solidFill>
              </a:rPr>
              <a:t>回以上</a:t>
            </a:r>
            <a:r>
              <a:rPr lang="ja-JP" altLang="en-US" dirty="0"/>
              <a:t>欠席は履修</a:t>
            </a:r>
            <a:r>
              <a:rPr lang="ja-JP" altLang="en-US" dirty="0">
                <a:solidFill>
                  <a:srgbClr val="FF0000"/>
                </a:solidFill>
              </a:rPr>
              <a:t>棄権</a:t>
            </a:r>
            <a:r>
              <a:rPr lang="ja-JP" altLang="en-US" dirty="0"/>
              <a:t>とみなす</a:t>
            </a:r>
            <a:endParaRPr lang="en-US" altLang="ja-JP" dirty="0"/>
          </a:p>
          <a:p>
            <a:pPr lvl="1" eaLnBrk="1" hangingPunct="1">
              <a:spcBef>
                <a:spcPts val="1000"/>
              </a:spcBef>
            </a:pPr>
            <a:r>
              <a:rPr lang="ja-JP" altLang="en-US" dirty="0"/>
              <a:t>公的・就活・病欠・忌引きは事前・事後に</a:t>
            </a:r>
            <a:r>
              <a:rPr lang="ja-JP" altLang="en-US" dirty="0">
                <a:solidFill>
                  <a:srgbClr val="FF0000"/>
                </a:solidFill>
              </a:rPr>
              <a:t>欠席報告書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 dirty="0"/>
              <a:t>提出（既定書類）で</a:t>
            </a:r>
            <a:r>
              <a:rPr lang="ja-JP" altLang="en-US" dirty="0">
                <a:solidFill>
                  <a:srgbClr val="FF0000"/>
                </a:solidFill>
              </a:rPr>
              <a:t>遅刻扱い</a:t>
            </a:r>
            <a:r>
              <a:rPr lang="ja-JP" altLang="en-US" dirty="0"/>
              <a:t>とする　⇒　ただし合計</a:t>
            </a:r>
            <a:r>
              <a:rPr lang="ja-JP" altLang="en-US" dirty="0">
                <a:solidFill>
                  <a:srgbClr val="FF0000"/>
                </a:solidFill>
              </a:rPr>
              <a:t>５回</a:t>
            </a:r>
            <a:r>
              <a:rPr lang="ja-JP" altLang="en-US" dirty="0"/>
              <a:t>まで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A98E9-185B-43CD-B6C9-2B51A304045A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/>
              <a:t>「組織論」</a:t>
            </a:r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オリエンテーション　～組織論の学習目的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66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3635"/>
            <a:ext cx="8229600" cy="1012825"/>
          </a:xfrm>
        </p:spPr>
        <p:txBody>
          <a:bodyPr/>
          <a:lstStyle/>
          <a:p>
            <a:r>
              <a:rPr lang="ja-JP" altLang="en-US" dirty="0"/>
              <a:t>成績評価方法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1560" y="1553570"/>
            <a:ext cx="8532440" cy="4980775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ja-JP" altLang="en-US" sz="3200" dirty="0">
                <a:solidFill>
                  <a:srgbClr val="0000FF"/>
                </a:solidFill>
              </a:rPr>
              <a:t>授業内試験</a:t>
            </a:r>
            <a:r>
              <a:rPr lang="ja-JP" altLang="en-US" sz="3200" dirty="0"/>
              <a:t>：</a:t>
            </a:r>
            <a:r>
              <a:rPr lang="en-US" altLang="ja-JP" sz="3200" dirty="0">
                <a:solidFill>
                  <a:srgbClr val="FF0000"/>
                </a:solidFill>
              </a:rPr>
              <a:t>50</a:t>
            </a:r>
            <a:r>
              <a:rPr lang="en-US" altLang="ja-JP" sz="3200" dirty="0"/>
              <a:t>%</a:t>
            </a:r>
          </a:p>
          <a:p>
            <a:pPr lvl="1" eaLnBrk="1" hangingPunct="1">
              <a:spcBef>
                <a:spcPts val="1200"/>
              </a:spcBef>
            </a:pPr>
            <a:r>
              <a:rPr lang="ja-JP" altLang="en-US" sz="2800" dirty="0"/>
              <a:t>テキスト、参考書、配布レジュメ、ノート利用可</a:t>
            </a:r>
            <a:endParaRPr lang="en-US" altLang="ja-JP" sz="2800" dirty="0"/>
          </a:p>
          <a:p>
            <a:pPr eaLnBrk="1" hangingPunct="1">
              <a:spcBef>
                <a:spcPts val="1200"/>
              </a:spcBef>
            </a:pPr>
            <a:r>
              <a:rPr lang="ja-JP" altLang="en-US" sz="3200" dirty="0">
                <a:solidFill>
                  <a:srgbClr val="0000FF"/>
                </a:solidFill>
              </a:rPr>
              <a:t>小レポート</a:t>
            </a:r>
            <a:r>
              <a:rPr lang="ja-JP" altLang="en-US" sz="3200" dirty="0"/>
              <a:t>の提出：</a:t>
            </a:r>
            <a:r>
              <a:rPr lang="en-US" altLang="ja-JP" sz="3200" dirty="0">
                <a:solidFill>
                  <a:srgbClr val="FF0000"/>
                </a:solidFill>
              </a:rPr>
              <a:t>40</a:t>
            </a:r>
            <a:r>
              <a:rPr lang="en-US" altLang="ja-JP" sz="3200" dirty="0"/>
              <a:t>%</a:t>
            </a:r>
            <a:endParaRPr lang="en-US" altLang="ja-JP" sz="2800" dirty="0"/>
          </a:p>
          <a:p>
            <a:pPr eaLnBrk="1" hangingPunct="1">
              <a:spcBef>
                <a:spcPts val="1800"/>
              </a:spcBef>
            </a:pPr>
            <a:r>
              <a:rPr lang="ja-JP" altLang="en-US" sz="3200" dirty="0"/>
              <a:t>授業</a:t>
            </a:r>
            <a:r>
              <a:rPr lang="ja-JP" altLang="en-US" sz="3200" dirty="0">
                <a:solidFill>
                  <a:srgbClr val="0000FF"/>
                </a:solidFill>
              </a:rPr>
              <a:t>参画度：</a:t>
            </a:r>
            <a:r>
              <a:rPr lang="en-US" altLang="ja-JP" sz="3200" dirty="0">
                <a:solidFill>
                  <a:srgbClr val="FF0000"/>
                </a:solidFill>
              </a:rPr>
              <a:t>10</a:t>
            </a:r>
            <a:r>
              <a:rPr lang="ja-JP" altLang="en-US" sz="3200" dirty="0"/>
              <a:t>％</a:t>
            </a:r>
            <a:endParaRPr lang="en-US" altLang="ja-JP" sz="3200" dirty="0"/>
          </a:p>
          <a:p>
            <a:pPr eaLnBrk="1" hangingPunct="1">
              <a:spcBef>
                <a:spcPts val="1800"/>
              </a:spcBef>
              <a:buNone/>
            </a:pPr>
            <a:r>
              <a:rPr lang="ja-JP" altLang="en-US" dirty="0"/>
              <a:t>注：上記のパーセントは、評価の割合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A98E9-185B-43CD-B6C9-2B51A304045A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「組織論」</a:t>
            </a: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/>
              <a:t>オリエンテーション　～組織論の学習目的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31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日付プレースホルダ 3"/>
          <p:cNvSpPr>
            <a:spLocks noGrp="1"/>
          </p:cNvSpPr>
          <p:nvPr>
            <p:ph type="dt" sz="quarter" idx="10"/>
          </p:nvPr>
        </p:nvSpPr>
        <p:spPr>
          <a:xfrm>
            <a:off x="476545" y="6354558"/>
            <a:ext cx="1565986" cy="404812"/>
          </a:xfrm>
          <a:noFill/>
        </p:spPr>
        <p:txBody>
          <a:bodyPr/>
          <a:lstStyle/>
          <a:p>
            <a:r>
              <a:rPr lang="ja-JP" altLang="en-US" sz="1800" dirty="0"/>
              <a:t>「組織論」</a:t>
            </a: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3645"/>
            <a:ext cx="8229600" cy="1012825"/>
          </a:xfrm>
        </p:spPr>
        <p:txBody>
          <a:bodyPr/>
          <a:lstStyle/>
          <a:p>
            <a:pPr marL="723900" indent="-723900" eaLnBrk="1" hangingPunct="1"/>
            <a:r>
              <a:rPr lang="ja-JP" altLang="en-US" dirty="0"/>
              <a:t>組織論の学習目的：はじめに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14500"/>
            <a:ext cx="8577262" cy="4714875"/>
          </a:xfrm>
        </p:spPr>
        <p:txBody>
          <a:bodyPr/>
          <a:lstStyle/>
          <a:p>
            <a:pPr eaLnBrk="1" hangingPunct="1"/>
            <a:r>
              <a:rPr lang="ja-JP" altLang="en-US" sz="2800"/>
              <a:t>組織論とは</a:t>
            </a:r>
          </a:p>
          <a:p>
            <a:pPr lvl="1" eaLnBrk="1" hangingPunct="1"/>
            <a:r>
              <a:rPr lang="ja-JP" altLang="en-US" sz="2400"/>
              <a:t>現代社会の構成要素としての</a:t>
            </a:r>
            <a:r>
              <a:rPr lang="ja-JP" altLang="en-US" sz="2400">
                <a:solidFill>
                  <a:srgbClr val="FF0000"/>
                </a:solidFill>
              </a:rPr>
              <a:t>組織</a:t>
            </a:r>
            <a:r>
              <a:rPr lang="ja-JP" altLang="en-US" sz="2400"/>
              <a:t>を対象とし、その行動</a:t>
            </a:r>
            <a:br>
              <a:rPr lang="en-US" altLang="ja-JP" sz="2400">
                <a:solidFill>
                  <a:srgbClr val="FF0000"/>
                </a:solidFill>
              </a:rPr>
            </a:br>
            <a:r>
              <a:rPr lang="ja-JP" altLang="en-US" sz="2400"/>
              <a:t>や変化の</a:t>
            </a:r>
            <a:r>
              <a:rPr lang="ja-JP" altLang="en-US" sz="2400">
                <a:solidFill>
                  <a:srgbClr val="FF0000"/>
                </a:solidFill>
              </a:rPr>
              <a:t>メカニズム</a:t>
            </a:r>
            <a:r>
              <a:rPr lang="ja-JP" altLang="en-US" sz="2400"/>
              <a:t>を解明する学問</a:t>
            </a:r>
          </a:p>
          <a:p>
            <a:pPr eaLnBrk="1" hangingPunct="1"/>
            <a:r>
              <a:rPr lang="ja-JP" altLang="en-US" sz="2800"/>
              <a:t>なぜ組織論を学ぶのか</a:t>
            </a:r>
            <a:endParaRPr lang="en-US" altLang="ja-JP" sz="2800"/>
          </a:p>
          <a:p>
            <a:pPr lvl="1" eaLnBrk="1" hangingPunct="1"/>
            <a:r>
              <a:rPr lang="ja-JP" altLang="en-US" sz="2400"/>
              <a:t>組織が現代社会の構成要素として</a:t>
            </a:r>
            <a:r>
              <a:rPr lang="ja-JP" altLang="en-US" sz="2400">
                <a:solidFill>
                  <a:srgbClr val="FF0000"/>
                </a:solidFill>
              </a:rPr>
              <a:t>あらゆるところ</a:t>
            </a:r>
            <a:r>
              <a:rPr lang="ja-JP" altLang="en-US" sz="2400"/>
              <a:t>に存在</a:t>
            </a:r>
            <a:br>
              <a:rPr lang="en-US" altLang="ja-JP" sz="2400"/>
            </a:br>
            <a:r>
              <a:rPr lang="ja-JP" altLang="en-US" sz="2400"/>
              <a:t>するため</a:t>
            </a:r>
            <a:endParaRPr lang="en-US" altLang="ja-JP" sz="2400"/>
          </a:p>
          <a:p>
            <a:pPr lvl="1" eaLnBrk="1" hangingPunct="1"/>
            <a:r>
              <a:rPr lang="ja-JP" altLang="en-US" sz="2400"/>
              <a:t>組織が私たちに与える</a:t>
            </a:r>
            <a:r>
              <a:rPr lang="ja-JP" altLang="en-US" sz="2400">
                <a:solidFill>
                  <a:srgbClr val="FF0000"/>
                </a:solidFill>
              </a:rPr>
              <a:t>影響</a:t>
            </a:r>
            <a:r>
              <a:rPr lang="ja-JP" altLang="en-US" sz="2400"/>
              <a:t>が大きく、組織は重要な</a:t>
            </a:r>
            <a:r>
              <a:rPr lang="ja-JP" altLang="en-US" sz="2400">
                <a:solidFill>
                  <a:srgbClr val="FF0000"/>
                </a:solidFill>
              </a:rPr>
              <a:t>制度</a:t>
            </a:r>
            <a:br>
              <a:rPr lang="en-US" altLang="ja-JP" sz="2400">
                <a:solidFill>
                  <a:srgbClr val="FF0000"/>
                </a:solidFill>
              </a:rPr>
            </a:br>
            <a:r>
              <a:rPr lang="ja-JP" altLang="en-US" sz="2400"/>
              <a:t>となっているため</a:t>
            </a:r>
            <a:endParaRPr lang="en-US" altLang="ja-JP" sz="2400"/>
          </a:p>
          <a:p>
            <a:pPr lvl="1" eaLnBrk="1" hangingPunct="1"/>
            <a:r>
              <a:rPr lang="ja-JP" altLang="en-US" sz="2400"/>
              <a:t>組織の行動のメカニズムや私たちへの影響を</a:t>
            </a:r>
            <a:r>
              <a:rPr lang="ja-JP" altLang="en-US" sz="2400">
                <a:solidFill>
                  <a:srgbClr val="FF0000"/>
                </a:solidFill>
              </a:rPr>
              <a:t>理解</a:t>
            </a:r>
            <a:r>
              <a:rPr lang="ja-JP" altLang="en-US" sz="2400"/>
              <a:t>する</a:t>
            </a:r>
            <a:br>
              <a:rPr lang="en-US" altLang="ja-JP" sz="2400"/>
            </a:br>
            <a:r>
              <a:rPr lang="ja-JP" altLang="en-US" sz="2400"/>
              <a:t>ことが、必ずしも単純な仕方では</a:t>
            </a:r>
            <a:r>
              <a:rPr lang="ja-JP" altLang="en-US" sz="2400">
                <a:solidFill>
                  <a:srgbClr val="FF0000"/>
                </a:solidFill>
              </a:rPr>
              <a:t>できない</a:t>
            </a:r>
            <a:r>
              <a:rPr lang="ja-JP" altLang="en-US" sz="2400"/>
              <a:t>ため</a:t>
            </a:r>
            <a:endParaRPr lang="ja-JP" altLang="en-US" sz="2400" dirty="0"/>
          </a:p>
        </p:txBody>
      </p:sp>
      <p:sp>
        <p:nvSpPr>
          <p:cNvPr id="9" name="スライド番号プレースホルダー 3">
            <a:extLst>
              <a:ext uri="{FF2B5EF4-FFF2-40B4-BE49-F238E27FC236}">
                <a16:creationId xmlns:a16="http://schemas.microsoft.com/office/drawing/2014/main" id="{A9A37177-C2EA-4301-AF55-426295EF9713}"/>
              </a:ext>
            </a:extLst>
          </p:cNvPr>
          <p:cNvSpPr txBox="1">
            <a:spLocks/>
          </p:cNvSpPr>
          <p:nvPr/>
        </p:nvSpPr>
        <p:spPr bwMode="auto">
          <a:xfrm>
            <a:off x="7839075" y="6354763"/>
            <a:ext cx="10985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20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A0BA98E9-185B-43CD-B6C9-2B51A304045A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09E101BD-2839-4347-97AD-60245BEF9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1820" y="6309320"/>
            <a:ext cx="4590510" cy="457200"/>
          </a:xfrm>
        </p:spPr>
        <p:txBody>
          <a:bodyPr/>
          <a:lstStyle/>
          <a:p>
            <a:pPr>
              <a:defRPr/>
            </a:pPr>
            <a:r>
              <a:rPr lang="ja-JP" altLang="en-US" dirty="0"/>
              <a:t>オリエンテーション　～組織論の学習目的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4422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日付プレースホルダ 3"/>
          <p:cNvSpPr>
            <a:spLocks noGrp="1"/>
          </p:cNvSpPr>
          <p:nvPr>
            <p:ph type="dt" sz="quarter" idx="10"/>
          </p:nvPr>
        </p:nvSpPr>
        <p:spPr>
          <a:xfrm>
            <a:off x="904092" y="6354558"/>
            <a:ext cx="1395155" cy="404812"/>
          </a:xfrm>
          <a:noFill/>
        </p:spPr>
        <p:txBody>
          <a:bodyPr/>
          <a:lstStyle/>
          <a:p>
            <a:r>
              <a:rPr lang="ja-JP" altLang="en-US" sz="1800" dirty="0"/>
              <a:t>「組織論」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78650"/>
            <a:ext cx="8480425" cy="1012825"/>
          </a:xfrm>
        </p:spPr>
        <p:txBody>
          <a:bodyPr/>
          <a:lstStyle/>
          <a:p>
            <a:pPr eaLnBrk="1" hangingPunct="1"/>
            <a:r>
              <a:rPr lang="ja-JP" altLang="en-US" dirty="0"/>
              <a:t>組織論の学習目的：組織の遍在性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7" y="1928813"/>
            <a:ext cx="8220075" cy="4379912"/>
          </a:xfrm>
        </p:spPr>
        <p:txBody>
          <a:bodyPr/>
          <a:lstStyle/>
          <a:p>
            <a:pPr eaLnBrk="1" hangingPunct="1"/>
            <a:r>
              <a:rPr lang="ja-JP" altLang="en-US" sz="3400" dirty="0"/>
              <a:t>あらゆるところに組織が存在する理由</a:t>
            </a:r>
          </a:p>
          <a:p>
            <a:pPr lvl="1" eaLnBrk="1" hangingPunct="1"/>
            <a:r>
              <a:rPr lang="ja-JP" altLang="en-US" sz="3000" dirty="0"/>
              <a:t>私たちが利用する</a:t>
            </a:r>
            <a:r>
              <a:rPr lang="ja-JP" altLang="en-US" sz="3000" dirty="0">
                <a:solidFill>
                  <a:srgbClr val="FF0000"/>
                </a:solidFill>
              </a:rPr>
              <a:t>技術</a:t>
            </a:r>
            <a:r>
              <a:rPr lang="ja-JP" altLang="en-US" sz="3000" dirty="0"/>
              <a:t>の高度化</a:t>
            </a:r>
            <a:endParaRPr lang="en-US" altLang="ja-JP" sz="3000" dirty="0"/>
          </a:p>
          <a:p>
            <a:pPr lvl="2" eaLnBrk="1" hangingPunct="1"/>
            <a:r>
              <a:rPr lang="ja-JP" altLang="en-US" sz="2600" dirty="0"/>
              <a:t>専門家による</a:t>
            </a:r>
            <a:r>
              <a:rPr lang="ja-JP" altLang="en-US" sz="2600" dirty="0">
                <a:solidFill>
                  <a:srgbClr val="FF0000"/>
                </a:solidFill>
              </a:rPr>
              <a:t>分業</a:t>
            </a:r>
            <a:r>
              <a:rPr lang="ja-JP" altLang="en-US" sz="2600" dirty="0"/>
              <a:t>と</a:t>
            </a:r>
            <a:r>
              <a:rPr lang="ja-JP" altLang="en-US" sz="2600" dirty="0">
                <a:solidFill>
                  <a:srgbClr val="FF0000"/>
                </a:solidFill>
              </a:rPr>
              <a:t>統合</a:t>
            </a:r>
            <a:r>
              <a:rPr lang="ja-JP" altLang="en-US" sz="2600" dirty="0"/>
              <a:t>のシステムである</a:t>
            </a:r>
            <a:br>
              <a:rPr lang="en-US" altLang="ja-JP" sz="2600" dirty="0"/>
            </a:br>
            <a:r>
              <a:rPr lang="ja-JP" altLang="en-US" sz="2600" dirty="0">
                <a:solidFill>
                  <a:srgbClr val="FF0000"/>
                </a:solidFill>
              </a:rPr>
              <a:t>組織</a:t>
            </a:r>
            <a:r>
              <a:rPr lang="ja-JP" altLang="en-US" sz="2600" dirty="0"/>
              <a:t>が必要</a:t>
            </a:r>
          </a:p>
          <a:p>
            <a:pPr lvl="1" eaLnBrk="1" hangingPunct="1"/>
            <a:r>
              <a:rPr lang="ja-JP" altLang="en-US" sz="3000" dirty="0"/>
              <a:t>私たちが処理すべき</a:t>
            </a:r>
            <a:r>
              <a:rPr lang="ja-JP" altLang="en-US" sz="3000" dirty="0">
                <a:solidFill>
                  <a:srgbClr val="FF0000"/>
                </a:solidFill>
              </a:rPr>
              <a:t>問題</a:t>
            </a:r>
            <a:r>
              <a:rPr lang="ja-JP" altLang="en-US" sz="3000" dirty="0"/>
              <a:t>や社会環境の</a:t>
            </a:r>
            <a:br>
              <a:rPr lang="en-US" altLang="ja-JP" sz="3000" dirty="0"/>
            </a:br>
            <a:r>
              <a:rPr lang="ja-JP" altLang="en-US" sz="3000" dirty="0">
                <a:solidFill>
                  <a:srgbClr val="FF0000"/>
                </a:solidFill>
              </a:rPr>
              <a:t>複雑性</a:t>
            </a:r>
            <a:r>
              <a:rPr lang="ja-JP" altLang="en-US" sz="3000" dirty="0"/>
              <a:t>の増大</a:t>
            </a:r>
            <a:endParaRPr lang="en-US" altLang="ja-JP" sz="3000" dirty="0"/>
          </a:p>
          <a:p>
            <a:pPr lvl="2" eaLnBrk="1" hangingPunct="1"/>
            <a:r>
              <a:rPr lang="ja-JP" altLang="en-US" sz="2600" dirty="0"/>
              <a:t>その</a:t>
            </a:r>
            <a:r>
              <a:rPr lang="ja-JP" altLang="en-US" sz="2600" dirty="0">
                <a:solidFill>
                  <a:srgbClr val="FF0000"/>
                </a:solidFill>
              </a:rPr>
              <a:t>複雑</a:t>
            </a:r>
            <a:r>
              <a:rPr lang="ja-JP" altLang="en-US" sz="2600" dirty="0"/>
              <a:t>さに見合った</a:t>
            </a:r>
            <a:r>
              <a:rPr lang="ja-JP" altLang="en-US" sz="2600" dirty="0">
                <a:solidFill>
                  <a:srgbClr val="FF0000"/>
                </a:solidFill>
              </a:rPr>
              <a:t>分業</a:t>
            </a:r>
            <a:r>
              <a:rPr lang="ja-JP" altLang="en-US" sz="2600" dirty="0"/>
              <a:t>と</a:t>
            </a:r>
            <a:r>
              <a:rPr lang="ja-JP" altLang="en-US" sz="2600" dirty="0">
                <a:solidFill>
                  <a:srgbClr val="FF0000"/>
                </a:solidFill>
              </a:rPr>
              <a:t>統合</a:t>
            </a:r>
            <a:r>
              <a:rPr lang="ja-JP" altLang="en-US" sz="2600" dirty="0"/>
              <a:t>のメカニズム</a:t>
            </a:r>
            <a:br>
              <a:rPr lang="en-US" altLang="ja-JP" sz="2600" dirty="0"/>
            </a:br>
            <a:r>
              <a:rPr lang="ja-JP" altLang="en-US" sz="2600" dirty="0"/>
              <a:t>である組織が必要</a:t>
            </a: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227342F7-9B8E-438E-ADD0-AD4B8C8AE594}"/>
              </a:ext>
            </a:extLst>
          </p:cNvPr>
          <p:cNvSpPr txBox="1">
            <a:spLocks/>
          </p:cNvSpPr>
          <p:nvPr/>
        </p:nvSpPr>
        <p:spPr bwMode="auto">
          <a:xfrm>
            <a:off x="7839075" y="6354763"/>
            <a:ext cx="10985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20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A0BA98E9-185B-43CD-B6C9-2B51A304045A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7383F07C-55DD-492C-9A11-2DF0DFBAE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1820" y="6309320"/>
            <a:ext cx="4590510" cy="457200"/>
          </a:xfrm>
        </p:spPr>
        <p:txBody>
          <a:bodyPr/>
          <a:lstStyle/>
          <a:p>
            <a:pPr>
              <a:defRPr/>
            </a:pPr>
            <a:r>
              <a:rPr lang="ja-JP" altLang="en-US" dirty="0"/>
              <a:t>オリエンテーション　～組織論の学習目的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6969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日付プレースホルダ 3"/>
          <p:cNvSpPr>
            <a:spLocks noGrp="1"/>
          </p:cNvSpPr>
          <p:nvPr>
            <p:ph type="dt" sz="quarter" idx="10"/>
          </p:nvPr>
        </p:nvSpPr>
        <p:spPr>
          <a:xfrm>
            <a:off x="701569" y="6309320"/>
            <a:ext cx="1665185" cy="404812"/>
          </a:xfrm>
          <a:noFill/>
        </p:spPr>
        <p:txBody>
          <a:bodyPr/>
          <a:lstStyle/>
          <a:p>
            <a:r>
              <a:rPr lang="ja-JP" altLang="en-US" sz="1800" dirty="0"/>
              <a:t>「組織論」</a:t>
            </a: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33645"/>
            <a:ext cx="8892480" cy="1012825"/>
          </a:xfrm>
        </p:spPr>
        <p:txBody>
          <a:bodyPr/>
          <a:lstStyle/>
          <a:p>
            <a:pPr eaLnBrk="1" hangingPunct="1"/>
            <a:r>
              <a:rPr lang="ja-JP" altLang="en-US" sz="4000" spc="-60" dirty="0"/>
              <a:t>組織論の学習目的：組織が与える影響</a:t>
            </a:r>
            <a:r>
              <a:rPr lang="en-US" altLang="ja-JP" sz="4000" spc="-60" dirty="0"/>
              <a:t>-1</a:t>
            </a:r>
            <a:endParaRPr lang="ja-JP" altLang="en-US" sz="4000" spc="-60" dirty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7" y="1772816"/>
            <a:ext cx="8469759" cy="4451350"/>
          </a:xfrm>
        </p:spPr>
        <p:txBody>
          <a:bodyPr/>
          <a:lstStyle/>
          <a:p>
            <a:pPr eaLnBrk="1" hangingPunct="1"/>
            <a:r>
              <a:rPr lang="ja-JP" altLang="en-US" sz="3200" dirty="0"/>
              <a:t>消費者として</a:t>
            </a:r>
            <a:endParaRPr lang="en-US" altLang="ja-JP" sz="3200" dirty="0"/>
          </a:p>
          <a:p>
            <a:pPr lvl="1" eaLnBrk="1" hangingPunct="1"/>
            <a:r>
              <a:rPr lang="ja-JP" altLang="en-US" sz="2800" dirty="0"/>
              <a:t>ほとんどの</a:t>
            </a:r>
            <a:r>
              <a:rPr lang="ja-JP" altLang="en-US" sz="2800" dirty="0">
                <a:solidFill>
                  <a:srgbClr val="FF0000"/>
                </a:solidFill>
              </a:rPr>
              <a:t>財</a:t>
            </a:r>
            <a:r>
              <a:rPr lang="ja-JP" altLang="en-US" sz="2800" dirty="0"/>
              <a:t>・</a:t>
            </a:r>
            <a:r>
              <a:rPr lang="ja-JP" altLang="en-US" sz="2800" dirty="0">
                <a:solidFill>
                  <a:srgbClr val="FF0000"/>
                </a:solidFill>
              </a:rPr>
              <a:t>サービス</a:t>
            </a:r>
            <a:r>
              <a:rPr lang="ja-JP" altLang="en-US" sz="2800" dirty="0"/>
              <a:t>は組織によって生産・</a:t>
            </a:r>
            <a:br>
              <a:rPr lang="en-US" altLang="ja-JP" sz="2800" dirty="0"/>
            </a:br>
            <a:r>
              <a:rPr lang="ja-JP" altLang="en-US" sz="2800" dirty="0"/>
              <a:t>提供される</a:t>
            </a:r>
            <a:endParaRPr lang="en-US" altLang="ja-JP" sz="2800" dirty="0"/>
          </a:p>
          <a:p>
            <a:pPr lvl="1" eaLnBrk="1" hangingPunct="1"/>
            <a:r>
              <a:rPr lang="ja-JP" altLang="en-US" sz="2800" dirty="0"/>
              <a:t>組織は</a:t>
            </a:r>
            <a:r>
              <a:rPr lang="ja-JP" altLang="en-US" sz="2800" dirty="0">
                <a:solidFill>
                  <a:srgbClr val="FF0000"/>
                </a:solidFill>
              </a:rPr>
              <a:t>文化</a:t>
            </a:r>
            <a:r>
              <a:rPr lang="ja-JP" altLang="en-US" sz="2800" dirty="0"/>
              <a:t>や</a:t>
            </a:r>
            <a:r>
              <a:rPr lang="ja-JP" altLang="en-US" sz="2800" dirty="0">
                <a:solidFill>
                  <a:srgbClr val="FF0000"/>
                </a:solidFill>
              </a:rPr>
              <a:t>社会</a:t>
            </a:r>
            <a:r>
              <a:rPr lang="ja-JP" altLang="en-US" sz="2800" dirty="0"/>
              <a:t>にも影響を与える</a:t>
            </a:r>
            <a:endParaRPr lang="en-US" altLang="ja-JP" sz="2800" dirty="0"/>
          </a:p>
          <a:p>
            <a:pPr lvl="1" eaLnBrk="1" hangingPunct="1"/>
            <a:r>
              <a:rPr lang="ja-JP" altLang="en-US" sz="2800" dirty="0"/>
              <a:t>しかし私たちは財・サービスの</a:t>
            </a:r>
            <a:r>
              <a:rPr lang="ja-JP" altLang="en-US" sz="2800" dirty="0">
                <a:solidFill>
                  <a:srgbClr val="FF0000"/>
                </a:solidFill>
              </a:rPr>
              <a:t>品質</a:t>
            </a:r>
            <a:r>
              <a:rPr lang="ja-JP" altLang="en-US" sz="2800" dirty="0"/>
              <a:t>や</a:t>
            </a:r>
            <a:r>
              <a:rPr lang="ja-JP" altLang="en-US" sz="2800" dirty="0">
                <a:solidFill>
                  <a:srgbClr val="FF0000"/>
                </a:solidFill>
              </a:rPr>
              <a:t>コスト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ja-JP" altLang="en-US" sz="2800" dirty="0"/>
              <a:t>について、</a:t>
            </a:r>
            <a:r>
              <a:rPr lang="ja-JP" altLang="en-US" sz="2800" dirty="0">
                <a:solidFill>
                  <a:srgbClr val="FF0000"/>
                </a:solidFill>
              </a:rPr>
              <a:t>受動的</a:t>
            </a:r>
            <a:r>
              <a:rPr lang="ja-JP" altLang="en-US" sz="2800" dirty="0"/>
              <a:t>な関心しかもっていない</a:t>
            </a:r>
          </a:p>
        </p:txBody>
      </p:sp>
      <p:pic>
        <p:nvPicPr>
          <p:cNvPr id="7170" name="Picture 2" descr="C:\Documents and Settings\toshihiko\Local Settings\Temporary Internet Files\Content.IE5\7GSQ7KNE\MC90023455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470" y="4820585"/>
            <a:ext cx="1463328" cy="14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スライド番号プレースホルダー 3">
            <a:extLst>
              <a:ext uri="{FF2B5EF4-FFF2-40B4-BE49-F238E27FC236}">
                <a16:creationId xmlns:a16="http://schemas.microsoft.com/office/drawing/2014/main" id="{A5BBFC05-7D15-4273-84FF-CE076DC5EEE8}"/>
              </a:ext>
            </a:extLst>
          </p:cNvPr>
          <p:cNvSpPr txBox="1">
            <a:spLocks/>
          </p:cNvSpPr>
          <p:nvPr/>
        </p:nvSpPr>
        <p:spPr bwMode="auto">
          <a:xfrm>
            <a:off x="7839075" y="6354763"/>
            <a:ext cx="10985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20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A0BA98E9-185B-43CD-B6C9-2B51A304045A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A9E95799-2AF8-4309-BD91-946B9A425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1820" y="6264315"/>
            <a:ext cx="4590510" cy="457200"/>
          </a:xfrm>
        </p:spPr>
        <p:txBody>
          <a:bodyPr/>
          <a:lstStyle/>
          <a:p>
            <a:pPr>
              <a:defRPr/>
            </a:pPr>
            <a:r>
              <a:rPr lang="ja-JP" altLang="en-US" dirty="0"/>
              <a:t>オリエンテーション　～組織論の学習目的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009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日付プレースホルダ 3"/>
          <p:cNvSpPr>
            <a:spLocks noGrp="1"/>
          </p:cNvSpPr>
          <p:nvPr>
            <p:ph type="dt" sz="quarter" idx="10"/>
          </p:nvPr>
        </p:nvSpPr>
        <p:spPr>
          <a:xfrm>
            <a:off x="791580" y="6310387"/>
            <a:ext cx="1395155" cy="404812"/>
          </a:xfrm>
          <a:noFill/>
        </p:spPr>
        <p:txBody>
          <a:bodyPr/>
          <a:lstStyle/>
          <a:p>
            <a:r>
              <a:rPr lang="ja-JP" altLang="en-US" sz="1800" dirty="0"/>
              <a:t>「組織論」</a:t>
            </a: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15" y="233645"/>
            <a:ext cx="8937485" cy="1012825"/>
          </a:xfrm>
        </p:spPr>
        <p:txBody>
          <a:bodyPr/>
          <a:lstStyle/>
          <a:p>
            <a:pPr eaLnBrk="1" hangingPunct="1"/>
            <a:r>
              <a:rPr lang="ja-JP" altLang="en-US" sz="4000" spc="-60" dirty="0"/>
              <a:t>組織論の学習目的：組織が与える影響</a:t>
            </a:r>
            <a:r>
              <a:rPr lang="en-US" altLang="ja-JP" sz="4000" spc="-60" dirty="0"/>
              <a:t>-2</a:t>
            </a:r>
            <a:endParaRPr lang="ja-JP" altLang="en-US" sz="4000" dirty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00808"/>
            <a:ext cx="8676455" cy="4811985"/>
          </a:xfrm>
        </p:spPr>
        <p:txBody>
          <a:bodyPr/>
          <a:lstStyle/>
          <a:p>
            <a:pPr eaLnBrk="1" hangingPunct="1">
              <a:spcBef>
                <a:spcPts val="800"/>
              </a:spcBef>
            </a:pPr>
            <a:r>
              <a:rPr lang="ja-JP" altLang="en-US" dirty="0"/>
              <a:t>組織内部の参加者として</a:t>
            </a:r>
            <a:endParaRPr lang="en-US" altLang="ja-JP" dirty="0"/>
          </a:p>
          <a:p>
            <a:pPr lvl="1" eaLnBrk="1" hangingPunct="1">
              <a:spcBef>
                <a:spcPts val="800"/>
              </a:spcBef>
            </a:pPr>
            <a:r>
              <a:rPr lang="ja-JP" altLang="en-US" dirty="0"/>
              <a:t>組織の参加者として組織から強力な</a:t>
            </a:r>
            <a:r>
              <a:rPr lang="ja-JP" altLang="en-US" dirty="0">
                <a:solidFill>
                  <a:srgbClr val="FF0000"/>
                </a:solidFill>
              </a:rPr>
              <a:t>影響</a:t>
            </a:r>
            <a:r>
              <a:rPr lang="ja-JP" altLang="en-US" dirty="0"/>
              <a:t>をうける</a:t>
            </a:r>
            <a:endParaRPr lang="en-US" altLang="ja-JP" dirty="0"/>
          </a:p>
          <a:p>
            <a:pPr lvl="2" eaLnBrk="1" hangingPunct="1">
              <a:spcBef>
                <a:spcPts val="800"/>
              </a:spcBef>
            </a:pPr>
            <a:r>
              <a:rPr lang="ja-JP" altLang="en-US" dirty="0"/>
              <a:t>組織における人々の行動の</a:t>
            </a:r>
            <a:r>
              <a:rPr lang="ja-JP" altLang="en-US" dirty="0">
                <a:solidFill>
                  <a:srgbClr val="FF0000"/>
                </a:solidFill>
              </a:rPr>
              <a:t>予測可能性</a:t>
            </a:r>
            <a:r>
              <a:rPr lang="ja-JP" altLang="en-US" dirty="0"/>
              <a:t>を高める</a:t>
            </a:r>
            <a:endParaRPr lang="en-US" altLang="ja-JP" dirty="0"/>
          </a:p>
          <a:p>
            <a:pPr lvl="1" eaLnBrk="1" hangingPunct="1">
              <a:spcBef>
                <a:spcPts val="800"/>
              </a:spcBef>
            </a:pPr>
            <a:r>
              <a:rPr lang="ja-JP" altLang="en-US" dirty="0"/>
              <a:t>個人の人格や価値観、思考様式まで影響をうける</a:t>
            </a:r>
            <a:endParaRPr lang="en-US" altLang="ja-JP" dirty="0"/>
          </a:p>
          <a:p>
            <a:pPr lvl="2" eaLnBrk="1" hangingPunct="1">
              <a:spcBef>
                <a:spcPts val="800"/>
              </a:spcBef>
            </a:pPr>
            <a:r>
              <a:rPr lang="ja-JP" altLang="en-US" dirty="0"/>
              <a:t>組織の要求と個人の人格の間で、</a:t>
            </a:r>
            <a:r>
              <a:rPr lang="ja-JP" altLang="en-US" dirty="0">
                <a:solidFill>
                  <a:srgbClr val="FF0000"/>
                </a:solidFill>
              </a:rPr>
              <a:t>葛藤</a:t>
            </a:r>
            <a:r>
              <a:rPr lang="ja-JP" altLang="en-US" dirty="0"/>
              <a:t>や</a:t>
            </a:r>
            <a:r>
              <a:rPr lang="ja-JP" altLang="en-US" dirty="0">
                <a:solidFill>
                  <a:srgbClr val="FF0000"/>
                </a:solidFill>
              </a:rPr>
              <a:t>対立</a:t>
            </a:r>
            <a:r>
              <a:rPr lang="ja-JP" altLang="en-US" dirty="0"/>
              <a:t>がおきる</a:t>
            </a:r>
            <a:endParaRPr lang="en-US" altLang="ja-JP" dirty="0"/>
          </a:p>
          <a:p>
            <a:pPr lvl="2" eaLnBrk="1" hangingPunct="1">
              <a:spcBef>
                <a:spcPts val="800"/>
              </a:spcBef>
            </a:pPr>
            <a:r>
              <a:rPr lang="ja-JP" altLang="en-US" dirty="0">
                <a:solidFill>
                  <a:srgbClr val="FF0000"/>
                </a:solidFill>
              </a:rPr>
              <a:t>過度な忠誠</a:t>
            </a:r>
            <a:r>
              <a:rPr lang="ja-JP" altLang="en-US" dirty="0"/>
              <a:t>を誓う人間が生まれることもある</a:t>
            </a:r>
            <a:endParaRPr lang="en-US" altLang="ja-JP" dirty="0"/>
          </a:p>
          <a:p>
            <a:pPr lvl="2" eaLnBrk="1" hangingPunct="1">
              <a:spcBef>
                <a:spcPts val="800"/>
              </a:spcBef>
            </a:pPr>
            <a:r>
              <a:rPr lang="ja-JP" altLang="en-US" dirty="0">
                <a:solidFill>
                  <a:srgbClr val="FF0000"/>
                </a:solidFill>
              </a:rPr>
              <a:t>家庭を捨て</a:t>
            </a:r>
            <a:r>
              <a:rPr lang="ja-JP" altLang="en-US" dirty="0"/>
              <a:t>組織のために働く</a:t>
            </a:r>
            <a:r>
              <a:rPr lang="ja-JP" altLang="en-US" dirty="0">
                <a:solidFill>
                  <a:srgbClr val="FF0000"/>
                </a:solidFill>
              </a:rPr>
              <a:t>仕事人間</a:t>
            </a:r>
            <a:r>
              <a:rPr lang="ja-JP" altLang="en-US" dirty="0"/>
              <a:t>が生まれる</a:t>
            </a:r>
            <a:endParaRPr lang="en-US" altLang="ja-JP" dirty="0"/>
          </a:p>
          <a:p>
            <a:pPr lvl="2" eaLnBrk="1" hangingPunct="1">
              <a:spcBef>
                <a:spcPts val="800"/>
              </a:spcBef>
            </a:pPr>
            <a:r>
              <a:rPr lang="ja-JP" altLang="en-US" dirty="0"/>
              <a:t>組織によせるわれわれの</a:t>
            </a:r>
            <a:r>
              <a:rPr lang="ja-JP" altLang="en-US" dirty="0">
                <a:solidFill>
                  <a:srgbClr val="FF0000"/>
                </a:solidFill>
              </a:rPr>
              <a:t>崇拝</a:t>
            </a:r>
            <a:r>
              <a:rPr lang="ja-JP" altLang="en-US" dirty="0"/>
              <a:t>の中に問題がある</a:t>
            </a:r>
            <a:endParaRPr lang="en-US" altLang="ja-JP" dirty="0"/>
          </a:p>
          <a:p>
            <a:pPr lvl="2" eaLnBrk="1" hangingPunct="1">
              <a:spcBef>
                <a:spcPts val="800"/>
              </a:spcBef>
            </a:pPr>
            <a:r>
              <a:rPr lang="ja-JP" altLang="en-US" dirty="0"/>
              <a:t>組織を変えうるのは</a:t>
            </a:r>
            <a:r>
              <a:rPr lang="ja-JP" altLang="en-US" dirty="0">
                <a:solidFill>
                  <a:srgbClr val="FF0000"/>
                </a:solidFill>
              </a:rPr>
              <a:t>人間</a:t>
            </a:r>
            <a:r>
              <a:rPr lang="ja-JP" altLang="en-US" dirty="0"/>
              <a:t>であり、そのために組織を</a:t>
            </a:r>
            <a:br>
              <a:rPr lang="en-US" altLang="ja-JP" dirty="0"/>
            </a:br>
            <a:r>
              <a:rPr lang="ja-JP" altLang="en-US" dirty="0">
                <a:solidFill>
                  <a:srgbClr val="FF0000"/>
                </a:solidFill>
              </a:rPr>
              <a:t>理解</a:t>
            </a:r>
            <a:r>
              <a:rPr lang="ja-JP" altLang="en-US" dirty="0"/>
              <a:t>することが必要</a:t>
            </a:r>
            <a:endParaRPr lang="en-US" altLang="ja-JP" dirty="0"/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8F4D5D9F-D1F8-4664-A54A-A7983D0FFCAB}"/>
              </a:ext>
            </a:extLst>
          </p:cNvPr>
          <p:cNvSpPr txBox="1">
            <a:spLocks/>
          </p:cNvSpPr>
          <p:nvPr/>
        </p:nvSpPr>
        <p:spPr bwMode="auto">
          <a:xfrm>
            <a:off x="7839075" y="6354763"/>
            <a:ext cx="10985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20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CenturyOldst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A0BA98E9-185B-43CD-B6C9-2B51A304045A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  <p:sp>
        <p:nvSpPr>
          <p:cNvPr id="9" name="フッター プレースホルダー 5">
            <a:extLst>
              <a:ext uri="{FF2B5EF4-FFF2-40B4-BE49-F238E27FC236}">
                <a16:creationId xmlns:a16="http://schemas.microsoft.com/office/drawing/2014/main" id="{6B48C9A9-25E4-4FF4-9ED9-5ADC7F85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1820" y="6264315"/>
            <a:ext cx="4590510" cy="457200"/>
          </a:xfrm>
        </p:spPr>
        <p:txBody>
          <a:bodyPr/>
          <a:lstStyle/>
          <a:p>
            <a:pPr>
              <a:defRPr/>
            </a:pPr>
            <a:r>
              <a:rPr lang="ja-JP" altLang="en-US" dirty="0"/>
              <a:t>オリエンテーション　～組織論の学習目的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995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スライド 1 - &amp;quot;組織論（説明1）&amp;#x0D;&amp;#x0A;オリエンテーション&amp;#x0D;&amp;#x0A;授業紹介と組織論の学習目的&amp;quot;&quot;/&gt;&lt;property id=&quot;20307&quot; value=&quot;435&quot;/&gt;&lt;/object&gt;&lt;object type=&quot;3&quot; unique_id=&quot;10005&quot;&gt;&lt;property id=&quot;20148&quot; value=&quot;5&quot;/&gt;&lt;property id=&quot;20300&quot; value=&quot;スライド 2 - &amp;quot;授業の到達目標&amp;quot;&quot;/&gt;&lt;property id=&quot;20307&quot; value=&quot;444&quot;/&gt;&lt;/object&gt;&lt;object type=&quot;3&quot; unique_id=&quot;10008&quot;&gt;&lt;property id=&quot;20148&quot; value=&quot;5&quot;/&gt;&lt;property id=&quot;20300&quot; value=&quot;スライド 4 - &amp;quot;授業の進め方&amp;quot;&quot;/&gt;&lt;property id=&quot;20307&quot; value=&quot;445&quot;/&gt;&lt;/object&gt;&lt;object type=&quot;3&quot; unique_id=&quot;10009&quot;&gt;&lt;property id=&quot;20148&quot; value=&quot;5&quot;/&gt;&lt;property id=&quot;20300&quot; value=&quot;スライド 3 - &amp;quot;教科書など&amp;quot;&quot;/&gt;&lt;property id=&quot;20307&quot; value=&quot;446&quot;/&gt;&lt;/object&gt;&lt;object type=&quot;3&quot; unique_id=&quot;10010&quot;&gt;&lt;property id=&quot;20148&quot; value=&quot;5&quot;/&gt;&lt;property id=&quot;20300&quot; value=&quot;スライド 5 - &amp;quot;成績評価方法&amp;quot;&quot;/&gt;&lt;property id=&quot;20307&quot; value=&quot;447&quot;/&gt;&lt;/object&gt;&lt;object type=&quot;3&quot; unique_id=&quot;10011&quot;&gt;&lt;property id=&quot;20148&quot; value=&quot;5&quot;/&gt;&lt;property id=&quot;20300&quot; value=&quot;スライド 11 - &amp;quot;アンケート(希望者のみ）&amp;quot;&quot;/&gt;&lt;property id=&quot;20307&quot; value=&quot;448&quot;/&gt;&lt;/object&gt;&lt;object type=&quot;3&quot; unique_id=&quot;10012&quot;&gt;&lt;property id=&quot;20148&quot; value=&quot;5&quot;/&gt;&lt;property id=&quot;20300&quot; value=&quot;スライド 12&quot;/&gt;&lt;property id=&quot;20307&quot; value=&quot;431&quot;/&gt;&lt;/object&gt;&lt;object type=&quot;3&quot; unique_id=&quot;10017&quot;&gt;&lt;property id=&quot;20148&quot; value=&quot;5&quot;/&gt;&lt;property id=&quot;20300&quot; value=&quot;スライド 13 - &amp;quot;講師の自己紹介（自我介绍）-1&amp;quot;&quot;/&gt;&lt;property id=&quot;20307&quot; value=&quot;459&quot;/&gt;&lt;/object&gt;&lt;object type=&quot;3&quot; unique_id=&quot;10140&quot;&gt;&lt;property id=&quot;20148&quot; value=&quot;5&quot;/&gt;&lt;property id=&quot;20300&quot; value=&quot;スライド 15 - &amp;quot;講師の自己紹介-3 教員歴&amp;quot;&quot;/&gt;&lt;property id=&quot;20307&quot; value=&quot;449&quot;/&gt;&lt;/object&gt;&lt;object type=&quot;3&quot; unique_id=&quot;10141&quot;&gt;&lt;property id=&quot;20148&quot; value=&quot;5&quot;/&gt;&lt;property id=&quot;20300&quot; value=&quot;スライド 14 - &amp;quot;講師の自己紹介-2 企業歴&amp;quot;&quot;/&gt;&lt;property id=&quot;20307&quot; value=&quot;450&quot;/&gt;&lt;/object&gt;&lt;object type=&quot;3&quot; unique_id=&quot;10142&quot;&gt;&lt;property id=&quot;20148&quot; value=&quot;5&quot;/&gt;&lt;property id=&quot;20300&quot; value=&quot;スライド 16 - &amp;quot;講師の自己紹介-4 委員・学会・学歴&amp;quot;&quot;/&gt;&lt;property id=&quot;20307&quot; value=&quot;451&quot;/&gt;&lt;/object&gt;&lt;object type=&quot;3&quot; unique_id=&quot;11246&quot;&gt;&lt;property id=&quot;20148&quot; value=&quot;5&quot;/&gt;&lt;property id=&quot;20300&quot; value=&quot;スライド 6 - &amp;quot;組織論の学習目的：はじめに&amp;quot;&quot;/&gt;&lt;property id=&quot;20307&quot; value=&quot;258&quot;/&gt;&lt;/object&gt;&lt;object type=&quot;3&quot; unique_id=&quot;11247&quot;&gt;&lt;property id=&quot;20148&quot; value=&quot;5&quot;/&gt;&lt;property id=&quot;20300&quot; value=&quot;スライド 7 - &amp;quot;組織論の学習目的：組織の遍在性&amp;quot;&quot;/&gt;&lt;property id=&quot;20307&quot; value=&quot;283&quot;/&gt;&lt;/object&gt;&lt;object type=&quot;3&quot; unique_id=&quot;11248&quot;&gt;&lt;property id=&quot;20148&quot; value=&quot;5&quot;/&gt;&lt;property id=&quot;20300&quot; value=&quot;スライド 8 - &amp;quot;組織論の学習目的：組織が与える影響-1&amp;quot;&quot;/&gt;&lt;property id=&quot;20307&quot; value=&quot;304&quot;/&gt;&lt;/object&gt;&lt;object type=&quot;3&quot; unique_id=&quot;11249&quot;&gt;&lt;property id=&quot;20148&quot; value=&quot;5&quot;/&gt;&lt;property id=&quot;20300&quot; value=&quot;スライド 9 - &amp;quot;組織論の学習目的：組織が与える影響-2&amp;quot;&quot;/&gt;&lt;property id=&quot;20307&quot; value=&quot;305&quot;/&gt;&lt;/object&gt;&lt;object type=&quot;3&quot; unique_id=&quot;11250&quot;&gt;&lt;property id=&quot;20148&quot; value=&quot;5&quot;/&gt;&lt;property id=&quot;20300&quot; value=&quot;スライド 10 - &amp;quot;組織論の学習目的：組織が与える影響-3&amp;quot;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Level">
  <a:themeElements>
    <a:clrScheme name="Level 6">
      <a:dk1>
        <a:srgbClr val="000000"/>
      </a:dk1>
      <a:lt1>
        <a:srgbClr val="FFFFFF"/>
      </a:lt1>
      <a:dk2>
        <a:srgbClr val="666699"/>
      </a:dk2>
      <a:lt2>
        <a:srgbClr val="FFCC00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666699"/>
      </a:hlink>
      <a:folHlink>
        <a:srgbClr val="999966"/>
      </a:folHlink>
    </a:clrScheme>
    <a:fontScheme name="Level">
      <a:majorFont>
        <a:latin typeface="Garamond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Oldst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Oldst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7883</TotalTime>
  <Words>1517</Words>
  <Application>Microsoft Office PowerPoint</Application>
  <PresentationFormat>画面に合わせる (4:3)</PresentationFormat>
  <Paragraphs>174</Paragraphs>
  <Slides>16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4" baseType="lpstr">
      <vt:lpstr>ＭＳ Ｐゴシック</vt:lpstr>
      <vt:lpstr>Arial</vt:lpstr>
      <vt:lpstr>CenturyOldst</vt:lpstr>
      <vt:lpstr>Garamond</vt:lpstr>
      <vt:lpstr>Times New Roman</vt:lpstr>
      <vt:lpstr>Verdana</vt:lpstr>
      <vt:lpstr>Wingdings</vt:lpstr>
      <vt:lpstr>Level</vt:lpstr>
      <vt:lpstr>組織論（説明1） オリエンテーション 授業紹介と組織論の学習目的</vt:lpstr>
      <vt:lpstr>授業の到達目標</vt:lpstr>
      <vt:lpstr>教科書など</vt:lpstr>
      <vt:lpstr>授業の進め方</vt:lpstr>
      <vt:lpstr>成績評価方法</vt:lpstr>
      <vt:lpstr>組織論の学習目的：はじめに</vt:lpstr>
      <vt:lpstr>組織論の学習目的：組織の遍在性</vt:lpstr>
      <vt:lpstr>組織論の学習目的：組織が与える影響-1</vt:lpstr>
      <vt:lpstr>組織論の学習目的：組織が与える影響-2</vt:lpstr>
      <vt:lpstr>組織論の学習目的：組織が与える影響-3</vt:lpstr>
      <vt:lpstr>アンケート(希望者のみ）</vt:lpstr>
      <vt:lpstr>PowerPoint プレゼンテーション</vt:lpstr>
      <vt:lpstr>講師の自己紹介（自我介绍）-1</vt:lpstr>
      <vt:lpstr>講師の自己紹介-2 企業歴</vt:lpstr>
      <vt:lpstr>講師の自己紹介-3 教員歴</vt:lpstr>
      <vt:lpstr>講師の自己紹介-4 委員・学会・学歴</vt:lpstr>
    </vt:vector>
  </TitlesOfParts>
  <Company>toshihiko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「情報と企業変容」研究会 ３月度ワークショップ参考資料</dc:title>
  <dc:creator>toshihiko</dc:creator>
  <cp:lastModifiedBy>俊彦 伊東</cp:lastModifiedBy>
  <cp:revision>803</cp:revision>
  <cp:lastPrinted>2018-09-20T09:04:51Z</cp:lastPrinted>
  <dcterms:created xsi:type="dcterms:W3CDTF">2005-03-18T22:38:33Z</dcterms:created>
  <dcterms:modified xsi:type="dcterms:W3CDTF">2020-09-26T03:20:46Z</dcterms:modified>
</cp:coreProperties>
</file>